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310" r:id="rId2"/>
    <p:sldId id="319" r:id="rId3"/>
    <p:sldId id="311" r:id="rId4"/>
    <p:sldId id="257" r:id="rId5"/>
    <p:sldId id="258" r:id="rId6"/>
    <p:sldId id="259" r:id="rId7"/>
    <p:sldId id="260" r:id="rId8"/>
    <p:sldId id="261" r:id="rId9"/>
    <p:sldId id="262" r:id="rId10"/>
    <p:sldId id="314" r:id="rId11"/>
    <p:sldId id="263" r:id="rId12"/>
    <p:sldId id="264" r:id="rId13"/>
    <p:sldId id="265" r:id="rId14"/>
    <p:sldId id="266" r:id="rId15"/>
    <p:sldId id="268" r:id="rId16"/>
    <p:sldId id="267" r:id="rId17"/>
    <p:sldId id="269" r:id="rId18"/>
    <p:sldId id="339" r:id="rId19"/>
    <p:sldId id="316" r:id="rId20"/>
    <p:sldId id="317" r:id="rId21"/>
    <p:sldId id="318" r:id="rId22"/>
    <p:sldId id="312" r:id="rId23"/>
    <p:sldId id="322" r:id="rId24"/>
    <p:sldId id="323" r:id="rId25"/>
    <p:sldId id="295" r:id="rId26"/>
    <p:sldId id="287" r:id="rId27"/>
    <p:sldId id="284" r:id="rId28"/>
    <p:sldId id="285" r:id="rId29"/>
    <p:sldId id="286" r:id="rId30"/>
    <p:sldId id="291" r:id="rId31"/>
    <p:sldId id="292" r:id="rId32"/>
    <p:sldId id="293" r:id="rId33"/>
    <p:sldId id="294" r:id="rId34"/>
    <p:sldId id="288" r:id="rId35"/>
    <p:sldId id="289" r:id="rId36"/>
    <p:sldId id="290" r:id="rId37"/>
    <p:sldId id="279" r:id="rId38"/>
    <p:sldId id="283" r:id="rId39"/>
    <p:sldId id="296" r:id="rId40"/>
    <p:sldId id="297" r:id="rId41"/>
    <p:sldId id="298" r:id="rId42"/>
    <p:sldId id="299" r:id="rId43"/>
    <p:sldId id="300" r:id="rId44"/>
    <p:sldId id="301" r:id="rId45"/>
    <p:sldId id="309" r:id="rId46"/>
    <p:sldId id="303" r:id="rId47"/>
    <p:sldId id="304" r:id="rId48"/>
    <p:sldId id="305" r:id="rId49"/>
    <p:sldId id="306" r:id="rId50"/>
    <p:sldId id="307" r:id="rId51"/>
    <p:sldId id="308" r:id="rId52"/>
    <p:sldId id="321" r:id="rId53"/>
    <p:sldId id="320" r:id="rId54"/>
    <p:sldId id="324" r:id="rId55"/>
    <p:sldId id="325" r:id="rId56"/>
    <p:sldId id="326" r:id="rId57"/>
    <p:sldId id="327" r:id="rId58"/>
    <p:sldId id="328" r:id="rId59"/>
    <p:sldId id="329" r:id="rId60"/>
    <p:sldId id="330" r:id="rId61"/>
    <p:sldId id="331" r:id="rId62"/>
    <p:sldId id="332" r:id="rId63"/>
    <p:sldId id="333" r:id="rId64"/>
    <p:sldId id="334" r:id="rId65"/>
    <p:sldId id="335" r:id="rId66"/>
    <p:sldId id="336" r:id="rId67"/>
    <p:sldId id="337" r:id="rId68"/>
    <p:sldId id="33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Admit</c:v>
                </c:pt>
              </c:strCache>
            </c:strRef>
          </c:tx>
          <c:invertIfNegative val="0"/>
          <c:cat>
            <c:strRef>
              <c:f>Sheet1!$A$2:$A$3</c:f>
              <c:strCache>
                <c:ptCount val="2"/>
                <c:pt idx="0">
                  <c:v>Catastrophizing Youth</c:v>
                </c:pt>
                <c:pt idx="1">
                  <c:v>Minimizing Parent</c:v>
                </c:pt>
              </c:strCache>
            </c:strRef>
          </c:cat>
          <c:val>
            <c:numRef>
              <c:f>Sheet1!$B$2:$B$3</c:f>
              <c:numCache>
                <c:formatCode>General</c:formatCode>
                <c:ptCount val="2"/>
                <c:pt idx="0">
                  <c:v>9</c:v>
                </c:pt>
                <c:pt idx="1">
                  <c:v>1</c:v>
                </c:pt>
              </c:numCache>
            </c:numRef>
          </c:val>
        </c:ser>
        <c:ser>
          <c:idx val="1"/>
          <c:order val="1"/>
          <c:tx>
            <c:strRef>
              <c:f>Sheet1!$C$1</c:f>
              <c:strCache>
                <c:ptCount val="1"/>
                <c:pt idx="0">
                  <c:v>Transition</c:v>
                </c:pt>
              </c:strCache>
            </c:strRef>
          </c:tx>
          <c:invertIfNegative val="0"/>
          <c:cat>
            <c:strRef>
              <c:f>Sheet1!$A$2:$A$3</c:f>
              <c:strCache>
                <c:ptCount val="2"/>
                <c:pt idx="0">
                  <c:v>Catastrophizing Youth</c:v>
                </c:pt>
                <c:pt idx="1">
                  <c:v>Minimizing Parent</c:v>
                </c:pt>
              </c:strCache>
            </c:strRef>
          </c:cat>
          <c:val>
            <c:numRef>
              <c:f>Sheet1!$C$2:$C$3</c:f>
              <c:numCache>
                <c:formatCode>General</c:formatCode>
                <c:ptCount val="2"/>
                <c:pt idx="0">
                  <c:v>5</c:v>
                </c:pt>
                <c:pt idx="1">
                  <c:v>5</c:v>
                </c:pt>
              </c:numCache>
            </c:numRef>
          </c:val>
        </c:ser>
        <c:ser>
          <c:idx val="2"/>
          <c:order val="2"/>
          <c:tx>
            <c:strRef>
              <c:f>Sheet1!$D$1</c:f>
              <c:strCache>
                <c:ptCount val="1"/>
                <c:pt idx="0">
                  <c:v>Column1</c:v>
                </c:pt>
              </c:strCache>
            </c:strRef>
          </c:tx>
          <c:invertIfNegative val="0"/>
          <c:cat>
            <c:strRef>
              <c:f>Sheet1!$A$2:$A$3</c:f>
              <c:strCache>
                <c:ptCount val="2"/>
                <c:pt idx="0">
                  <c:v>Catastrophizing Youth</c:v>
                </c:pt>
                <c:pt idx="1">
                  <c:v>Minimizing Parent</c:v>
                </c:pt>
              </c:strCache>
            </c:strRef>
          </c:cat>
          <c:val>
            <c:numRef>
              <c:f>Sheet1!$D$2:$D$3</c:f>
              <c:numCache>
                <c:formatCode>General</c:formatCode>
                <c:ptCount val="2"/>
              </c:numCache>
            </c:numRef>
          </c:val>
        </c:ser>
        <c:dLbls>
          <c:showLegendKey val="0"/>
          <c:showVal val="0"/>
          <c:showCatName val="0"/>
          <c:showSerName val="0"/>
          <c:showPercent val="0"/>
          <c:showBubbleSize val="0"/>
        </c:dLbls>
        <c:gapWidth val="150"/>
        <c:axId val="107009920"/>
        <c:axId val="107011456"/>
      </c:barChart>
      <c:catAx>
        <c:axId val="107009920"/>
        <c:scaling>
          <c:orientation val="minMax"/>
        </c:scaling>
        <c:delete val="0"/>
        <c:axPos val="b"/>
        <c:numFmt formatCode="General" sourceLinked="0"/>
        <c:majorTickMark val="out"/>
        <c:minorTickMark val="none"/>
        <c:tickLblPos val="nextTo"/>
        <c:crossAx val="107011456"/>
        <c:crosses val="autoZero"/>
        <c:auto val="1"/>
        <c:lblAlgn val="ctr"/>
        <c:lblOffset val="100"/>
        <c:noMultiLvlLbl val="0"/>
      </c:catAx>
      <c:valAx>
        <c:axId val="107011456"/>
        <c:scaling>
          <c:orientation val="minMax"/>
        </c:scaling>
        <c:delete val="0"/>
        <c:axPos val="l"/>
        <c:majorGridlines/>
        <c:numFmt formatCode="General" sourceLinked="1"/>
        <c:majorTickMark val="out"/>
        <c:minorTickMark val="none"/>
        <c:tickLblPos val="nextTo"/>
        <c:crossAx val="107009920"/>
        <c:crosses val="autoZero"/>
        <c:crossBetween val="between"/>
      </c:valAx>
    </c:plotArea>
    <c:legend>
      <c:legendPos val="r"/>
      <c:legendEntry>
        <c:idx val="2"/>
        <c:delete val="1"/>
      </c:legendEntry>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Admit</c:v>
                </c:pt>
              </c:strCache>
            </c:strRef>
          </c:tx>
          <c:invertIfNegative val="0"/>
          <c:cat>
            <c:strRef>
              <c:f>Sheet1!$A$2:$A$3</c:f>
              <c:strCache>
                <c:ptCount val="2"/>
                <c:pt idx="0">
                  <c:v>Minimizing Youth</c:v>
                </c:pt>
                <c:pt idx="1">
                  <c:v>Catastrophizing parent</c:v>
                </c:pt>
              </c:strCache>
            </c:strRef>
          </c:cat>
          <c:val>
            <c:numRef>
              <c:f>Sheet1!$B$2:$B$3</c:f>
              <c:numCache>
                <c:formatCode>General</c:formatCode>
                <c:ptCount val="2"/>
                <c:pt idx="0">
                  <c:v>1</c:v>
                </c:pt>
                <c:pt idx="1">
                  <c:v>9</c:v>
                </c:pt>
              </c:numCache>
            </c:numRef>
          </c:val>
        </c:ser>
        <c:ser>
          <c:idx val="1"/>
          <c:order val="1"/>
          <c:tx>
            <c:strRef>
              <c:f>Sheet1!$C$1</c:f>
              <c:strCache>
                <c:ptCount val="1"/>
                <c:pt idx="0">
                  <c:v>Transition</c:v>
                </c:pt>
              </c:strCache>
            </c:strRef>
          </c:tx>
          <c:invertIfNegative val="0"/>
          <c:cat>
            <c:strRef>
              <c:f>Sheet1!$A$2:$A$3</c:f>
              <c:strCache>
                <c:ptCount val="2"/>
                <c:pt idx="0">
                  <c:v>Minimizing Youth</c:v>
                </c:pt>
                <c:pt idx="1">
                  <c:v>Catastrophizing parent</c:v>
                </c:pt>
              </c:strCache>
            </c:strRef>
          </c:cat>
          <c:val>
            <c:numRef>
              <c:f>Sheet1!$C$2:$C$3</c:f>
              <c:numCache>
                <c:formatCode>General</c:formatCode>
                <c:ptCount val="2"/>
                <c:pt idx="0">
                  <c:v>5</c:v>
                </c:pt>
                <c:pt idx="1">
                  <c:v>5</c:v>
                </c:pt>
              </c:numCache>
            </c:numRef>
          </c:val>
        </c:ser>
        <c:dLbls>
          <c:showLegendKey val="0"/>
          <c:showVal val="0"/>
          <c:showCatName val="0"/>
          <c:showSerName val="0"/>
          <c:showPercent val="0"/>
          <c:showBubbleSize val="0"/>
        </c:dLbls>
        <c:gapWidth val="150"/>
        <c:axId val="106927616"/>
        <c:axId val="106929152"/>
      </c:barChart>
      <c:catAx>
        <c:axId val="106927616"/>
        <c:scaling>
          <c:orientation val="minMax"/>
        </c:scaling>
        <c:delete val="0"/>
        <c:axPos val="b"/>
        <c:numFmt formatCode="General" sourceLinked="0"/>
        <c:majorTickMark val="out"/>
        <c:minorTickMark val="none"/>
        <c:tickLblPos val="nextTo"/>
        <c:crossAx val="106929152"/>
        <c:crosses val="autoZero"/>
        <c:auto val="1"/>
        <c:lblAlgn val="ctr"/>
        <c:lblOffset val="100"/>
        <c:noMultiLvlLbl val="0"/>
      </c:catAx>
      <c:valAx>
        <c:axId val="106929152"/>
        <c:scaling>
          <c:orientation val="minMax"/>
        </c:scaling>
        <c:delete val="0"/>
        <c:axPos val="l"/>
        <c:majorGridlines/>
        <c:numFmt formatCode="General" sourceLinked="1"/>
        <c:majorTickMark val="out"/>
        <c:minorTickMark val="none"/>
        <c:tickLblPos val="nextTo"/>
        <c:crossAx val="10692761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Admit</c:v>
                </c:pt>
              </c:strCache>
            </c:strRef>
          </c:tx>
          <c:invertIfNegative val="0"/>
          <c:cat>
            <c:strRef>
              <c:f>Sheet1!$A$2:$A$3</c:f>
              <c:strCache>
                <c:ptCount val="2"/>
                <c:pt idx="0">
                  <c:v>Youth Perspective</c:v>
                </c:pt>
                <c:pt idx="1">
                  <c:v>Parent Perspective</c:v>
                </c:pt>
              </c:strCache>
            </c:strRef>
          </c:cat>
          <c:val>
            <c:numRef>
              <c:f>Sheet1!$B$2:$B$3</c:f>
              <c:numCache>
                <c:formatCode>General</c:formatCode>
                <c:ptCount val="2"/>
                <c:pt idx="0">
                  <c:v>5</c:v>
                </c:pt>
                <c:pt idx="1">
                  <c:v>5</c:v>
                </c:pt>
              </c:numCache>
            </c:numRef>
          </c:val>
        </c:ser>
        <c:ser>
          <c:idx val="1"/>
          <c:order val="1"/>
          <c:tx>
            <c:strRef>
              <c:f>Sheet1!$C$1</c:f>
              <c:strCache>
                <c:ptCount val="1"/>
                <c:pt idx="0">
                  <c:v>Transition</c:v>
                </c:pt>
              </c:strCache>
            </c:strRef>
          </c:tx>
          <c:invertIfNegative val="0"/>
          <c:cat>
            <c:strRef>
              <c:f>Sheet1!$A$2:$A$3</c:f>
              <c:strCache>
                <c:ptCount val="2"/>
                <c:pt idx="0">
                  <c:v>Youth Perspective</c:v>
                </c:pt>
                <c:pt idx="1">
                  <c:v>Parent Perspective</c:v>
                </c:pt>
              </c:strCache>
            </c:strRef>
          </c:cat>
          <c:val>
            <c:numRef>
              <c:f>Sheet1!$C$2:$C$3</c:f>
              <c:numCache>
                <c:formatCode>General</c:formatCode>
                <c:ptCount val="2"/>
                <c:pt idx="0">
                  <c:v>5</c:v>
                </c:pt>
                <c:pt idx="1">
                  <c:v>5</c:v>
                </c:pt>
              </c:numCache>
            </c:numRef>
          </c:val>
        </c:ser>
        <c:dLbls>
          <c:showLegendKey val="0"/>
          <c:showVal val="0"/>
          <c:showCatName val="0"/>
          <c:showSerName val="0"/>
          <c:showPercent val="0"/>
          <c:showBubbleSize val="0"/>
        </c:dLbls>
        <c:gapWidth val="150"/>
        <c:axId val="115425664"/>
        <c:axId val="115427200"/>
      </c:barChart>
      <c:catAx>
        <c:axId val="115425664"/>
        <c:scaling>
          <c:orientation val="minMax"/>
        </c:scaling>
        <c:delete val="0"/>
        <c:axPos val="b"/>
        <c:numFmt formatCode="General" sourceLinked="0"/>
        <c:majorTickMark val="out"/>
        <c:minorTickMark val="none"/>
        <c:tickLblPos val="nextTo"/>
        <c:crossAx val="115427200"/>
        <c:crosses val="autoZero"/>
        <c:auto val="1"/>
        <c:lblAlgn val="ctr"/>
        <c:lblOffset val="100"/>
        <c:noMultiLvlLbl val="0"/>
      </c:catAx>
      <c:valAx>
        <c:axId val="115427200"/>
        <c:scaling>
          <c:orientation val="minMax"/>
        </c:scaling>
        <c:delete val="0"/>
        <c:axPos val="l"/>
        <c:majorGridlines/>
        <c:numFmt formatCode="General" sourceLinked="1"/>
        <c:majorTickMark val="out"/>
        <c:minorTickMark val="none"/>
        <c:tickLblPos val="nextTo"/>
        <c:crossAx val="11542566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9.2400381770460505E-2"/>
          <c:y val="6.8586536976995516E-2"/>
          <c:w val="0.75962366446618412"/>
          <c:h val="0.74554191755442334"/>
        </c:manualLayout>
      </c:layout>
      <c:bar3DChart>
        <c:barDir val="col"/>
        <c:grouping val="clustered"/>
        <c:varyColors val="0"/>
        <c:ser>
          <c:idx val="0"/>
          <c:order val="0"/>
          <c:tx>
            <c:strRef>
              <c:f>Sheet1!$B$1</c:f>
              <c:strCache>
                <c:ptCount val="1"/>
                <c:pt idx="0">
                  <c:v>Series 1</c:v>
                </c:pt>
              </c:strCache>
            </c:strRef>
          </c:tx>
          <c:invertIfNegative val="0"/>
          <c:cat>
            <c:strRef>
              <c:f>Sheet1!$A$2:$A$4</c:f>
              <c:strCache>
                <c:ptCount val="3"/>
                <c:pt idx="0">
                  <c:v>Youth who improved</c:v>
                </c:pt>
                <c:pt idx="1">
                  <c:v>Youth who deteriorated</c:v>
                </c:pt>
                <c:pt idx="2">
                  <c:v>Full Sample</c:v>
                </c:pt>
              </c:strCache>
            </c:strRef>
          </c:cat>
          <c:val>
            <c:numRef>
              <c:f>Sheet1!$B$2:$B$4</c:f>
              <c:numCache>
                <c:formatCode>General</c:formatCode>
                <c:ptCount val="3"/>
                <c:pt idx="0">
                  <c:v>50</c:v>
                </c:pt>
                <c:pt idx="1">
                  <c:v>40</c:v>
                </c:pt>
                <c:pt idx="2">
                  <c:v>47.5</c:v>
                </c:pt>
              </c:numCache>
            </c:numRef>
          </c:val>
        </c:ser>
        <c:ser>
          <c:idx val="1"/>
          <c:order val="1"/>
          <c:tx>
            <c:strRef>
              <c:f>Sheet1!$C$1</c:f>
              <c:strCache>
                <c:ptCount val="1"/>
                <c:pt idx="0">
                  <c:v>Series 2</c:v>
                </c:pt>
              </c:strCache>
            </c:strRef>
          </c:tx>
          <c:invertIfNegative val="0"/>
          <c:cat>
            <c:strRef>
              <c:f>Sheet1!$A$2:$A$4</c:f>
              <c:strCache>
                <c:ptCount val="3"/>
                <c:pt idx="0">
                  <c:v>Youth who improved</c:v>
                </c:pt>
                <c:pt idx="1">
                  <c:v>Youth who deteriorated</c:v>
                </c:pt>
                <c:pt idx="2">
                  <c:v>Full Sample</c:v>
                </c:pt>
              </c:strCache>
            </c:strRef>
          </c:cat>
          <c:val>
            <c:numRef>
              <c:f>Sheet1!$C$2:$C$4</c:f>
              <c:numCache>
                <c:formatCode>General</c:formatCode>
                <c:ptCount val="3"/>
                <c:pt idx="0">
                  <c:v>30</c:v>
                </c:pt>
                <c:pt idx="1">
                  <c:v>60</c:v>
                </c:pt>
                <c:pt idx="2">
                  <c:v>37.5</c:v>
                </c:pt>
              </c:numCache>
            </c:numRef>
          </c:val>
        </c:ser>
        <c:dLbls>
          <c:showLegendKey val="0"/>
          <c:showVal val="0"/>
          <c:showCatName val="0"/>
          <c:showSerName val="0"/>
          <c:showPercent val="0"/>
          <c:showBubbleSize val="0"/>
        </c:dLbls>
        <c:gapWidth val="150"/>
        <c:shape val="box"/>
        <c:axId val="115497216"/>
        <c:axId val="115507200"/>
        <c:axId val="0"/>
      </c:bar3DChart>
      <c:catAx>
        <c:axId val="115497216"/>
        <c:scaling>
          <c:orientation val="minMax"/>
        </c:scaling>
        <c:delete val="0"/>
        <c:axPos val="b"/>
        <c:numFmt formatCode="General" sourceLinked="0"/>
        <c:majorTickMark val="out"/>
        <c:minorTickMark val="none"/>
        <c:tickLblPos val="nextTo"/>
        <c:crossAx val="115507200"/>
        <c:crosses val="autoZero"/>
        <c:auto val="1"/>
        <c:lblAlgn val="ctr"/>
        <c:lblOffset val="100"/>
        <c:noMultiLvlLbl val="0"/>
      </c:catAx>
      <c:valAx>
        <c:axId val="115507200"/>
        <c:scaling>
          <c:orientation val="minMax"/>
        </c:scaling>
        <c:delete val="0"/>
        <c:axPos val="l"/>
        <c:majorGridlines/>
        <c:numFmt formatCode="General" sourceLinked="1"/>
        <c:majorTickMark val="out"/>
        <c:minorTickMark val="none"/>
        <c:tickLblPos val="nextTo"/>
        <c:crossAx val="11549721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CF022-1813-4870-B488-4C1CE8E21D3E}" type="datetimeFigureOut">
              <a:rPr lang="en-US" smtClean="0"/>
              <a:t>1/20/2016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B51FD-E5FD-4148-9307-511909E68970}" type="slidenum">
              <a:rPr lang="en-US" smtClean="0"/>
              <a:t>‹#›</a:t>
            </a:fld>
            <a:endParaRPr lang="en-US"/>
          </a:p>
        </p:txBody>
      </p:sp>
    </p:spTree>
    <p:extLst>
      <p:ext uri="{BB962C8B-B14F-4D97-AF65-F5344CB8AC3E}">
        <p14:creationId xmlns:p14="http://schemas.microsoft.com/office/powerpoint/2010/main" val="366520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Developing</a:t>
            </a:r>
            <a:r>
              <a:rPr lang="en-US" baseline="0" dirty="0" smtClean="0"/>
              <a:t> a shared vision one of the key outcomes of TCOM .  We all know that for the CANS to really work as an assessment strategy, we must have TCOM as the value that fuels our work. Unless you are OCD or, in Rorschach terms – an over incorporator – a completed CANS can be overwhelming.  We can separate out the Actionable Items or the 2s and 3s, but then what?   </a:t>
            </a:r>
            <a:r>
              <a:rPr lang="en-US" b="1" baseline="0" dirty="0" smtClean="0"/>
              <a:t>How to we get from CANS ratings to Goals and Objectives? </a:t>
            </a:r>
            <a:r>
              <a:rPr lang="en-US" baseline="0" dirty="0" smtClean="0"/>
              <a:t>For change to happen TCOM doesn’t stop with information gathering.</a:t>
            </a:r>
          </a:p>
        </p:txBody>
      </p:sp>
      <p:sp>
        <p:nvSpPr>
          <p:cNvPr id="4" name="Slide Number Placeholder 3"/>
          <p:cNvSpPr>
            <a:spLocks noGrp="1"/>
          </p:cNvSpPr>
          <p:nvPr>
            <p:ph type="sldNum" sz="quarter" idx="10"/>
          </p:nvPr>
        </p:nvSpPr>
        <p:spPr/>
        <p:txBody>
          <a:bodyPr/>
          <a:lstStyle/>
          <a:p>
            <a:fld id="{397167FD-71B0-4A4A-AC07-19215F1078D3}" type="slidenum">
              <a:rPr lang="en-US" smtClean="0"/>
              <a:pPr/>
              <a:t>10</a:t>
            </a:fld>
            <a:endParaRPr lang="en-US"/>
          </a:p>
        </p:txBody>
      </p:sp>
    </p:spTree>
    <p:extLst>
      <p:ext uri="{BB962C8B-B14F-4D97-AF65-F5344CB8AC3E}">
        <p14:creationId xmlns:p14="http://schemas.microsoft.com/office/powerpoint/2010/main" val="649646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167FD-71B0-4A4A-AC07-19215F1078D3}" type="slidenum">
              <a:rPr lang="en-US" smtClean="0"/>
              <a:pPr/>
              <a:t>19</a:t>
            </a:fld>
            <a:endParaRPr lang="en-US"/>
          </a:p>
        </p:txBody>
      </p:sp>
    </p:spTree>
    <p:extLst>
      <p:ext uri="{BB962C8B-B14F-4D97-AF65-F5344CB8AC3E}">
        <p14:creationId xmlns:p14="http://schemas.microsoft.com/office/powerpoint/2010/main" val="884060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clear need to bundle items together to identify the actionable items that will create the most leverage – these become your treatment targets.</a:t>
            </a:r>
          </a:p>
          <a:p>
            <a:r>
              <a:rPr lang="en-US" dirty="0" smtClean="0"/>
              <a:t>  </a:t>
            </a:r>
          </a:p>
          <a:p>
            <a:r>
              <a:rPr lang="en-US" dirty="0" smtClean="0"/>
              <a:t>We also want to use our clinical expertise to help families buy into working on items with most long range impact and/or impact the largest number of needs.  </a:t>
            </a:r>
          </a:p>
          <a:p>
            <a:endParaRPr lang="en-US" dirty="0" smtClean="0"/>
          </a:p>
          <a:p>
            <a:r>
              <a:rPr lang="en-US" dirty="0" smtClean="0"/>
              <a:t>However,</a:t>
            </a:r>
            <a:r>
              <a:rPr lang="en-US" baseline="0" dirty="0" smtClean="0"/>
              <a:t> it can be really helpful to engagement to address something that is </a:t>
            </a:r>
            <a:r>
              <a:rPr lang="en-US" dirty="0" smtClean="0"/>
              <a:t>just the most annoying problem to the family.</a:t>
            </a:r>
            <a:r>
              <a:rPr lang="en-US" baseline="0" dirty="0" smtClean="0"/>
              <a:t>  </a:t>
            </a:r>
          </a:p>
          <a:p>
            <a:endParaRPr lang="en-US" baseline="0" dirty="0" smtClean="0"/>
          </a:p>
          <a:p>
            <a:r>
              <a:rPr lang="en-US" baseline="0" dirty="0" smtClean="0"/>
              <a:t>We think of this as the low hanging fruit that can create a sense of transformation quickly for the family.  </a:t>
            </a:r>
          </a:p>
          <a:p>
            <a:endParaRPr lang="en-US" baseline="0" dirty="0" smtClean="0"/>
          </a:p>
          <a:p>
            <a:r>
              <a:rPr lang="en-US" baseline="0" dirty="0" smtClean="0"/>
              <a:t>For example, think of the most annoying thing your child does – my two kids compete with each other by yelling mommy at ever increasing volumes.  If someone could quickly reduce the volume or frequency of that yelling, I’d be willing to do anything else they wanted </a:t>
            </a:r>
            <a:r>
              <a:rPr lang="en-US" baseline="0" dirty="0" smtClean="0">
                <a:sym typeface="Wingdings" panose="05000000000000000000" pitchFamily="2" charset="2"/>
              </a:rPr>
              <a:t></a:t>
            </a:r>
            <a:endParaRPr lang="en-US" dirty="0" smtClean="0"/>
          </a:p>
          <a:p>
            <a:endParaRPr lang="en-US" dirty="0" smtClean="0"/>
          </a:p>
          <a:p>
            <a:pPr defTabSz="931774">
              <a:defRPr/>
            </a:pPr>
            <a:r>
              <a:rPr lang="en-US" dirty="0" smtClean="0"/>
              <a:t>We want to work together with families to understand the complexity of the needs – how the needs relate to each other, how they</a:t>
            </a:r>
            <a:r>
              <a:rPr lang="en-US" baseline="0" dirty="0" smtClean="0"/>
              <a:t> </a:t>
            </a:r>
            <a:r>
              <a:rPr lang="en-US" dirty="0" smtClean="0"/>
              <a:t>are linked together and which needs impact others. </a:t>
            </a:r>
            <a:r>
              <a:rPr lang="en-US" baseline="0" dirty="0" smtClean="0"/>
              <a:t>  </a:t>
            </a:r>
          </a:p>
          <a:p>
            <a:pPr defTabSz="931774">
              <a:defRPr/>
            </a:pPr>
            <a:endParaRPr lang="en-US" baseline="0" dirty="0" smtClean="0"/>
          </a:p>
          <a:p>
            <a:pPr defTabSz="931774">
              <a:defRPr/>
            </a:pPr>
            <a:r>
              <a:rPr lang="en-US" baseline="0" dirty="0" smtClean="0"/>
              <a:t>This becomes a process of i</a:t>
            </a:r>
            <a:r>
              <a:rPr lang="en-US" dirty="0" smtClean="0"/>
              <a:t>nteractive case conceptualization and treatment planning.</a:t>
            </a:r>
            <a:endParaRPr lang="en-US" dirty="0"/>
          </a:p>
        </p:txBody>
      </p:sp>
      <p:sp>
        <p:nvSpPr>
          <p:cNvPr id="4" name="Slide Number Placeholder 3"/>
          <p:cNvSpPr>
            <a:spLocks noGrp="1"/>
          </p:cNvSpPr>
          <p:nvPr>
            <p:ph type="sldNum" sz="quarter" idx="10"/>
          </p:nvPr>
        </p:nvSpPr>
        <p:spPr/>
        <p:txBody>
          <a:bodyPr/>
          <a:lstStyle/>
          <a:p>
            <a:fld id="{397167FD-71B0-4A4A-AC07-19215F1078D3}" type="slidenum">
              <a:rPr lang="en-US" smtClean="0"/>
              <a:pPr/>
              <a:t>21</a:t>
            </a:fld>
            <a:endParaRPr lang="en-US"/>
          </a:p>
        </p:txBody>
      </p:sp>
    </p:spTree>
    <p:extLst>
      <p:ext uri="{BB962C8B-B14F-4D97-AF65-F5344CB8AC3E}">
        <p14:creationId xmlns:p14="http://schemas.microsoft.com/office/powerpoint/2010/main" val="3881030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also allows</a:t>
            </a:r>
            <a:r>
              <a:rPr lang="en-US" baseline="0" dirty="0" smtClean="0"/>
              <a:t> you to quickly see if children needing mental health services fall into areas that have close proximity to those services.</a:t>
            </a:r>
            <a:endParaRPr lang="en-US" dirty="0"/>
          </a:p>
        </p:txBody>
      </p:sp>
      <p:sp>
        <p:nvSpPr>
          <p:cNvPr id="4" name="Slide Number Placeholder 3"/>
          <p:cNvSpPr>
            <a:spLocks noGrp="1"/>
          </p:cNvSpPr>
          <p:nvPr>
            <p:ph type="sldNum" sz="quarter" idx="10"/>
          </p:nvPr>
        </p:nvSpPr>
        <p:spPr/>
        <p:txBody>
          <a:bodyPr/>
          <a:lstStyle/>
          <a:p>
            <a:fld id="{66A2F5FA-0DDF-4A70-B1E6-D29E418DA3C3}" type="slidenum">
              <a:rPr lang="en-US" smtClean="0"/>
              <a:pPr/>
              <a:t>23</a:t>
            </a:fld>
            <a:endParaRPr lang="en-US" dirty="0"/>
          </a:p>
        </p:txBody>
      </p:sp>
    </p:spTree>
    <p:extLst>
      <p:ext uri="{BB962C8B-B14F-4D97-AF65-F5344CB8AC3E}">
        <p14:creationId xmlns:p14="http://schemas.microsoft.com/office/powerpoint/2010/main" val="779393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proximity</a:t>
            </a:r>
            <a:r>
              <a:rPr lang="en-US" baseline="0" dirty="0" smtClean="0"/>
              <a:t> threshold for Illinois, i.e. the point at which a child has close enough proximity to providers to see a positive outcome in their well being, is 0.35.  Color coding all children who need mental health services by who falls above or below that cut off makes clear where there are clusters of children in need of additional services.  It also allows for an easy reporting metric – i.e. the % of child above or below the proximity threshold for mental health providers.</a:t>
            </a:r>
            <a:endParaRPr lang="en-US" dirty="0"/>
          </a:p>
        </p:txBody>
      </p:sp>
      <p:sp>
        <p:nvSpPr>
          <p:cNvPr id="4" name="Slide Number Placeholder 3"/>
          <p:cNvSpPr>
            <a:spLocks noGrp="1"/>
          </p:cNvSpPr>
          <p:nvPr>
            <p:ph type="sldNum" sz="quarter" idx="10"/>
          </p:nvPr>
        </p:nvSpPr>
        <p:spPr/>
        <p:txBody>
          <a:bodyPr/>
          <a:lstStyle/>
          <a:p>
            <a:fld id="{66A2F5FA-0DDF-4A70-B1E6-D29E418DA3C3}" type="slidenum">
              <a:rPr lang="en-US" smtClean="0"/>
              <a:pPr/>
              <a:t>24</a:t>
            </a:fld>
            <a:endParaRPr lang="en-US" dirty="0"/>
          </a:p>
        </p:txBody>
      </p:sp>
    </p:spTree>
    <p:extLst>
      <p:ext uri="{BB962C8B-B14F-4D97-AF65-F5344CB8AC3E}">
        <p14:creationId xmlns:p14="http://schemas.microsoft.com/office/powerpoint/2010/main" val="2441729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7167FD-71B0-4A4A-AC07-19215F1078D3}" type="slidenum">
              <a:rPr lang="en-US" smtClean="0"/>
              <a:pPr/>
              <a:t>52</a:t>
            </a:fld>
            <a:endParaRPr lang="en-US"/>
          </a:p>
        </p:txBody>
      </p:sp>
    </p:spTree>
    <p:extLst>
      <p:ext uri="{BB962C8B-B14F-4D97-AF65-F5344CB8AC3E}">
        <p14:creationId xmlns:p14="http://schemas.microsoft.com/office/powerpoint/2010/main" val="2197008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EC178D6-8BFB-472A-A92F-71F1B7AE57E3}" type="datetimeFigureOut">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1856E-6D68-4C0D-A16A-A4FA4B0B9ECD}"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C178D6-8BFB-472A-A92F-71F1B7AE57E3}" type="datetimeFigureOut">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C178D6-8BFB-472A-A92F-71F1B7AE57E3}" type="datetimeFigureOut">
              <a:rPr lang="en-US" smtClean="0"/>
              <a:t>1/20/2016</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566738" y="1752600"/>
            <a:ext cx="8001000" cy="4267200"/>
          </a:xfrm>
        </p:spPr>
        <p:txBody>
          <a:bodyPr/>
          <a:lstStyle/>
          <a:p>
            <a:pPr lvl="0"/>
            <a:endParaRPr lang="en-CA"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20B3A7C-5757-423E-BDCD-EFDA8104D151}" type="slidenum">
              <a:rPr lang="en-US"/>
              <a:pPr>
                <a:defRPr/>
              </a:pPr>
              <a:t>‹#›</a:t>
            </a:fld>
            <a:endParaRPr lang="en-US"/>
          </a:p>
        </p:txBody>
      </p:sp>
    </p:spTree>
    <p:extLst>
      <p:ext uri="{BB962C8B-B14F-4D97-AF65-F5344CB8AC3E}">
        <p14:creationId xmlns:p14="http://schemas.microsoft.com/office/powerpoint/2010/main" val="33181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C178D6-8BFB-472A-A92F-71F1B7AE57E3}" type="datetimeFigureOut">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C178D6-8BFB-472A-A92F-71F1B7AE57E3}" type="datetimeFigureOut">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1856E-6D68-4C0D-A16A-A4FA4B0B9EC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C178D6-8BFB-472A-A92F-71F1B7AE57E3}" type="datetimeFigureOut">
              <a:rPr lang="en-US" smtClean="0"/>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C178D6-8BFB-472A-A92F-71F1B7AE57E3}" type="datetimeFigureOut">
              <a:rPr lang="en-US" smtClean="0"/>
              <a:t>1/20/2016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C178D6-8BFB-472A-A92F-71F1B7AE57E3}" type="datetimeFigureOut">
              <a:rPr lang="en-US" smtClean="0"/>
              <a:t>1/20/2016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178D6-8BFB-472A-A92F-71F1B7AE57E3}" type="datetimeFigureOut">
              <a:rPr lang="en-US" smtClean="0"/>
              <a:t>1/20/2016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51856E-6D68-4C0D-A16A-A4FA4B0B9E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C178D6-8BFB-472A-A92F-71F1B7AE57E3}" type="datetimeFigureOut">
              <a:rPr lang="en-US" smtClean="0"/>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51856E-6D68-4C0D-A16A-A4FA4B0B9ECD}"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EC178D6-8BFB-472A-A92F-71F1B7AE57E3}" type="datetimeFigureOut">
              <a:rPr lang="en-US" smtClean="0"/>
              <a:t>1/20/2016</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F151856E-6D68-4C0D-A16A-A4FA4B0B9EC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EC178D6-8BFB-472A-A92F-71F1B7AE57E3}" type="datetimeFigureOut">
              <a:rPr lang="en-US" smtClean="0"/>
              <a:t>1/20/2016</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151856E-6D68-4C0D-A16A-A4FA4B0B9EC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8077200" cy="4191000"/>
          </a:xfrm>
        </p:spPr>
        <p:txBody>
          <a:bodyPr>
            <a:normAutofit/>
          </a:bodyPr>
          <a:lstStyle/>
          <a:p>
            <a:pPr algn="ctr"/>
            <a:r>
              <a:rPr lang="en-US" sz="4000" smtClean="0"/>
              <a:t>Transformational Collaborative </a:t>
            </a:r>
            <a:r>
              <a:rPr lang="en-US" sz="4000" dirty="0" smtClean="0"/>
              <a:t>Outcomes Management</a:t>
            </a:r>
            <a:br>
              <a:rPr lang="en-US" sz="4000" dirty="0" smtClean="0"/>
            </a:br>
            <a:r>
              <a:rPr lang="en-US" sz="4000" dirty="0" smtClean="0"/>
              <a:t>Managing the business </a:t>
            </a:r>
            <a:r>
              <a:rPr lang="en-US" sz="4000" smtClean="0"/>
              <a:t>of helping  </a:t>
            </a:r>
            <a:r>
              <a:rPr lang="en-US" dirty="0" smtClean="0"/>
              <a:t/>
            </a:r>
            <a:br>
              <a:rPr lang="en-US" dirty="0" smtClean="0"/>
            </a:br>
            <a:r>
              <a:rPr lang="en-US" dirty="0" smtClean="0"/>
              <a:t/>
            </a:r>
            <a:br>
              <a:rPr lang="en-US" dirty="0" smtClean="0"/>
            </a:br>
            <a:r>
              <a:rPr lang="en-US" dirty="0"/>
              <a:t/>
            </a:r>
            <a:br>
              <a:rPr lang="en-US" dirty="0"/>
            </a:br>
            <a:r>
              <a:rPr lang="en-US" dirty="0" smtClean="0"/>
              <a:t>It’s about personal change</a:t>
            </a:r>
            <a:endParaRPr lang="en-US" dirty="0"/>
          </a:p>
        </p:txBody>
      </p:sp>
      <p:sp>
        <p:nvSpPr>
          <p:cNvPr id="3" name="Subtitle 2"/>
          <p:cNvSpPr>
            <a:spLocks noGrp="1"/>
          </p:cNvSpPr>
          <p:nvPr>
            <p:ph type="subTitle" idx="1"/>
          </p:nvPr>
        </p:nvSpPr>
        <p:spPr>
          <a:xfrm>
            <a:off x="685800" y="457200"/>
            <a:ext cx="8077200" cy="1371600"/>
          </a:xfrm>
        </p:spPr>
        <p:txBody>
          <a:bodyPr/>
          <a:lstStyle/>
          <a:p>
            <a:r>
              <a:rPr lang="en-US" dirty="0" smtClean="0"/>
              <a:t>John S. Lyons, Ph.D.</a:t>
            </a:r>
          </a:p>
          <a:p>
            <a:r>
              <a:rPr lang="en-US" dirty="0" smtClean="0"/>
              <a:t>Chapin Hall at the University of Chicago</a:t>
            </a:r>
          </a:p>
          <a:p>
            <a:endParaRPr lang="en-US" dirty="0"/>
          </a:p>
        </p:txBody>
      </p:sp>
    </p:spTree>
    <p:extLst>
      <p:ext uri="{BB962C8B-B14F-4D97-AF65-F5344CB8AC3E}">
        <p14:creationId xmlns:p14="http://schemas.microsoft.com/office/powerpoint/2010/main" val="408001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Transformational Collaborative Outcomes Management</a:t>
            </a:r>
            <a:endParaRPr lang="en-US" dirty="0"/>
          </a:p>
        </p:txBody>
      </p:sp>
      <p:sp>
        <p:nvSpPr>
          <p:cNvPr id="4" name="Content Placeholder 3"/>
          <p:cNvSpPr>
            <a:spLocks noGrp="1"/>
          </p:cNvSpPr>
          <p:nvPr>
            <p:ph sz="half" idx="1"/>
          </p:nvPr>
        </p:nvSpPr>
        <p:spPr/>
        <p:txBody>
          <a:bodyPr anchor="ctr">
            <a:noAutofit/>
          </a:bodyPr>
          <a:lstStyle/>
          <a:p>
            <a:pPr marL="0" lvl="0" indent="0">
              <a:buNone/>
            </a:pPr>
            <a:r>
              <a:rPr lang="en-US" dirty="0" smtClean="0">
                <a:solidFill>
                  <a:srgbClr val="212121"/>
                </a:solidFill>
              </a:rPr>
              <a:t>Developing a </a:t>
            </a:r>
            <a:r>
              <a:rPr lang="en-US" dirty="0">
                <a:solidFill>
                  <a:srgbClr val="212121"/>
                </a:solidFill>
              </a:rPr>
              <a:t>shared </a:t>
            </a:r>
            <a:r>
              <a:rPr lang="en-US" dirty="0" smtClean="0">
                <a:solidFill>
                  <a:srgbClr val="212121"/>
                </a:solidFill>
              </a:rPr>
              <a:t>vision— </a:t>
            </a:r>
            <a:r>
              <a:rPr lang="en-US" dirty="0">
                <a:solidFill>
                  <a:srgbClr val="212121"/>
                </a:solidFill>
              </a:rPr>
              <a:t>a shared understanding of the problems and how they came about, shared goals and a set of actions to achieve those </a:t>
            </a:r>
            <a:r>
              <a:rPr lang="en-US" dirty="0" smtClean="0">
                <a:solidFill>
                  <a:srgbClr val="212121"/>
                </a:solidFill>
              </a:rPr>
              <a:t>goals– is key to any change happening.</a:t>
            </a:r>
            <a:endParaRPr lang="en-US" dirty="0">
              <a:solidFill>
                <a:srgbClr val="212121"/>
              </a:solidFill>
            </a:endParaRPr>
          </a:p>
          <a:p>
            <a:endParaRPr lang="en-US" dirty="0"/>
          </a:p>
        </p:txBody>
      </p:sp>
      <p:pic>
        <p:nvPicPr>
          <p:cNvPr id="14" name="Content Placeholder 13" descr="imgres.jpg"/>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25755" t="-336" r="10129" b="336"/>
          <a:stretch/>
        </p:blipFill>
        <p:spPr>
          <a:xfrm>
            <a:off x="4648200" y="1447800"/>
            <a:ext cx="4038600" cy="4718304"/>
          </a:xfrm>
        </p:spPr>
      </p:pic>
    </p:spTree>
    <p:extLst>
      <p:ext uri="{BB962C8B-B14F-4D97-AF65-F5344CB8AC3E}">
        <p14:creationId xmlns:p14="http://schemas.microsoft.com/office/powerpoint/2010/main" val="3677927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Restoring Trust—the essential outcome of conflict management</a:t>
            </a:r>
            <a:endParaRPr lang="en-US" dirty="0"/>
          </a:p>
        </p:txBody>
      </p:sp>
      <p:sp>
        <p:nvSpPr>
          <p:cNvPr id="3" name="Content Placeholder 2"/>
          <p:cNvSpPr>
            <a:spLocks noGrp="1"/>
          </p:cNvSpPr>
          <p:nvPr>
            <p:ph idx="1"/>
          </p:nvPr>
        </p:nvSpPr>
        <p:spPr/>
        <p:txBody>
          <a:bodyPr/>
          <a:lstStyle/>
          <a:p>
            <a:r>
              <a:rPr lang="en-US" dirty="0" smtClean="0"/>
              <a:t>Different perspectives cause inevitable conflict.  Resolving those perspectives requires conflict resolution strategies.</a:t>
            </a:r>
          </a:p>
          <a:p>
            <a:r>
              <a:rPr lang="en-US" dirty="0" smtClean="0"/>
              <a:t>There are two key principles to effective conflict resolution</a:t>
            </a:r>
          </a:p>
          <a:p>
            <a:pPr lvl="1"/>
            <a:r>
              <a:rPr lang="en-US" dirty="0" smtClean="0"/>
              <a:t>There must be a shared vision</a:t>
            </a:r>
          </a:p>
          <a:p>
            <a:pPr lvl="1"/>
            <a:r>
              <a:rPr lang="en-US" dirty="0" smtClean="0"/>
              <a:t>There must be a strategy for creating and communicating that shared vision</a:t>
            </a:r>
            <a:endParaRPr lang="en-US" dirty="0"/>
          </a:p>
        </p:txBody>
      </p:sp>
    </p:spTree>
    <p:extLst>
      <p:ext uri="{BB962C8B-B14F-4D97-AF65-F5344CB8AC3E}">
        <p14:creationId xmlns:p14="http://schemas.microsoft.com/office/powerpoint/2010/main" val="971193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Core Concepts of Transformation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need to create and communicate a shared vision that is about wellbeing of our children and families.  This shared vision has to involve the participation of all key partners in order to restore trust.</a:t>
            </a:r>
          </a:p>
          <a:p>
            <a:r>
              <a:rPr lang="en-US" dirty="0" smtClean="0"/>
              <a:t>We need to use that information to make good decisions about having an impact (rather than spending time and space with youth).  This information must be used simultaneously at all levels of the system to ensure that we are all working towards the same goals.</a:t>
            </a:r>
          </a:p>
          <a:p>
            <a:r>
              <a:rPr lang="en-US" dirty="0" smtClean="0"/>
              <a:t>This is not going to be easy.</a:t>
            </a:r>
          </a:p>
          <a:p>
            <a:endParaRPr lang="en-US" dirty="0" smtClean="0"/>
          </a:p>
        </p:txBody>
      </p:sp>
    </p:spTree>
    <p:extLst>
      <p:ext uri="{BB962C8B-B14F-4D97-AF65-F5344CB8AC3E}">
        <p14:creationId xmlns:p14="http://schemas.microsoft.com/office/powerpoint/2010/main" val="1686927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altLang="en-US" sz="3400" dirty="0" smtClean="0"/>
              <a:t>The </a:t>
            </a:r>
            <a:r>
              <a:rPr lang="en-US" altLang="en-US" sz="3400" dirty="0" err="1" smtClean="0"/>
              <a:t>Philsophy</a:t>
            </a:r>
            <a:r>
              <a:rPr lang="en-US" altLang="en-US" sz="3400" dirty="0" smtClean="0"/>
              <a:t>:  Transformational Collaborative Outcomes Management (TCOM)</a:t>
            </a:r>
          </a:p>
        </p:txBody>
      </p:sp>
      <p:sp>
        <p:nvSpPr>
          <p:cNvPr id="21507" name="Rectangle 3"/>
          <p:cNvSpPr>
            <a:spLocks noGrp="1" noChangeArrowheads="1"/>
          </p:cNvSpPr>
          <p:nvPr>
            <p:ph type="body" idx="1"/>
          </p:nvPr>
        </p:nvSpPr>
        <p:spPr/>
        <p:txBody>
          <a:bodyPr>
            <a:noAutofit/>
          </a:bodyPr>
          <a:lstStyle/>
          <a:p>
            <a:pPr eaLnBrk="1" hangingPunct="1">
              <a:lnSpc>
                <a:spcPct val="80000"/>
              </a:lnSpc>
            </a:pPr>
            <a:r>
              <a:rPr lang="en-US" altLang="en-US" sz="2800" b="1" i="1" dirty="0" smtClean="0"/>
              <a:t>Transformation</a:t>
            </a:r>
            <a:r>
              <a:rPr lang="en-US" altLang="en-US" sz="2800" dirty="0" smtClean="0"/>
              <a:t> means that it is focused on the personal change that is the reason for intervention.</a:t>
            </a:r>
          </a:p>
          <a:p>
            <a:pPr eaLnBrk="1" hangingPunct="1">
              <a:lnSpc>
                <a:spcPct val="80000"/>
              </a:lnSpc>
            </a:pPr>
            <a:r>
              <a:rPr lang="en-US" altLang="en-US" sz="2800" b="1" i="1" dirty="0" smtClean="0"/>
              <a:t>Collaborative</a:t>
            </a:r>
            <a:r>
              <a:rPr lang="en-US" altLang="en-US" sz="2800" i="1" dirty="0" smtClean="0"/>
              <a:t> </a:t>
            </a:r>
            <a:r>
              <a:rPr lang="en-US" altLang="en-US" sz="2800" dirty="0" smtClean="0"/>
              <a:t>means that a shared visioning approach is used--not one person’s perspective.</a:t>
            </a:r>
          </a:p>
          <a:p>
            <a:pPr eaLnBrk="1" hangingPunct="1">
              <a:lnSpc>
                <a:spcPct val="80000"/>
              </a:lnSpc>
            </a:pPr>
            <a:r>
              <a:rPr lang="en-US" altLang="en-US" sz="2800" b="1" i="1" dirty="0" smtClean="0"/>
              <a:t>Outcomes</a:t>
            </a:r>
            <a:r>
              <a:rPr lang="en-US" altLang="en-US" sz="2800" dirty="0" smtClean="0"/>
              <a:t> means the measures are relevant to decisions about approach or proposed impact of interventions.</a:t>
            </a:r>
          </a:p>
          <a:p>
            <a:pPr eaLnBrk="1" hangingPunct="1">
              <a:lnSpc>
                <a:spcPct val="80000"/>
              </a:lnSpc>
            </a:pPr>
            <a:r>
              <a:rPr lang="en-US" altLang="en-US" sz="2800" b="1" i="1" dirty="0" smtClean="0"/>
              <a:t>Management</a:t>
            </a:r>
            <a:r>
              <a:rPr lang="en-US" altLang="en-US" sz="2800" dirty="0" smtClean="0"/>
              <a:t> means that this information is used in all aspects of managing the system from individual family planning to supervision to program and system operations.</a:t>
            </a:r>
          </a:p>
        </p:txBody>
      </p:sp>
    </p:spTree>
    <p:extLst>
      <p:ext uri="{BB962C8B-B14F-4D97-AF65-F5344CB8AC3E}">
        <p14:creationId xmlns:p14="http://schemas.microsoft.com/office/powerpoint/2010/main" val="3089737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3400" smtClean="0"/>
              <a:t>Managing Tension is the Key to Creating an Effective System of Care</a:t>
            </a:r>
          </a:p>
        </p:txBody>
      </p:sp>
      <p:sp>
        <p:nvSpPr>
          <p:cNvPr id="22531" name="Rectangle 3"/>
          <p:cNvSpPr>
            <a:spLocks noGrp="1" noChangeArrowheads="1"/>
          </p:cNvSpPr>
          <p:nvPr>
            <p:ph type="body" idx="1"/>
          </p:nvPr>
        </p:nvSpPr>
        <p:spPr/>
        <p:txBody>
          <a:bodyPr/>
          <a:lstStyle/>
          <a:p>
            <a:pPr eaLnBrk="1" hangingPunct="1"/>
            <a:r>
              <a:rPr lang="en-US" altLang="en-US" sz="2600" dirty="0" smtClean="0"/>
              <a:t>Philosophy—always return to the shared vision.  In the mental health system the shared vision are people with mental health challenges</a:t>
            </a:r>
          </a:p>
          <a:p>
            <a:pPr eaLnBrk="1" hangingPunct="1"/>
            <a:r>
              <a:rPr lang="en-US" altLang="en-US" sz="2600" dirty="0" smtClean="0"/>
              <a:t>Strategy—represent the shared vision and communicate it throughout the system with a standard language/assessment</a:t>
            </a:r>
          </a:p>
          <a:p>
            <a:pPr eaLnBrk="1" hangingPunct="1"/>
            <a:r>
              <a:rPr lang="en-US" altLang="en-US" sz="2600" dirty="0" smtClean="0"/>
              <a:t>Tactics—activities that promote the philosophy at all the levels of the system simultaneously</a:t>
            </a:r>
          </a:p>
        </p:txBody>
      </p:sp>
    </p:spTree>
    <p:extLst>
      <p:ext uri="{BB962C8B-B14F-4D97-AF65-F5344CB8AC3E}">
        <p14:creationId xmlns:p14="http://schemas.microsoft.com/office/powerpoint/2010/main" val="84516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Why I don’t think traditional measurement approaches help us manage transformations</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Most measures are developed from a research tradition.  Researchers want to know a lot about a little.  Agents of change need to know a little about a lot. Lots of questions to measure one thing.</a:t>
            </a:r>
          </a:p>
          <a:p>
            <a:r>
              <a:rPr lang="en-US" dirty="0" smtClean="0"/>
              <a:t>Traditional measurement is arbitrary.  You don’t really know what the number means even if you norm your measures.</a:t>
            </a:r>
          </a:p>
          <a:p>
            <a:r>
              <a:rPr lang="en-US" dirty="0" smtClean="0"/>
              <a:t>Traditional measurement confounds interventions, culture and development and become irrelevant or biases.  You have to contextualize the understanding of a person in their environment to have meaningful information.</a:t>
            </a:r>
          </a:p>
          <a:p>
            <a:r>
              <a:rPr lang="en-US" dirty="0" smtClean="0"/>
              <a:t>Triangulation occurs post measurement which is likely impossible.</a:t>
            </a:r>
          </a:p>
          <a:p>
            <a:endParaRPr lang="en-US" dirty="0" smtClean="0"/>
          </a:p>
          <a:p>
            <a:endParaRPr lang="en-US" dirty="0" smtClean="0"/>
          </a:p>
          <a:p>
            <a:endParaRPr lang="en-US" dirty="0"/>
          </a:p>
        </p:txBody>
      </p:sp>
    </p:spTree>
    <p:extLst>
      <p:ext uri="{BB962C8B-B14F-4D97-AF65-F5344CB8AC3E}">
        <p14:creationId xmlns:p14="http://schemas.microsoft.com/office/powerpoint/2010/main" val="2947739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en-US" altLang="en-US" sz="2800" dirty="0" smtClean="0">
                <a:solidFill>
                  <a:schemeClr val="accent1">
                    <a:lumMod val="60000"/>
                    <a:lumOff val="40000"/>
                  </a:schemeClr>
                </a:solidFill>
              </a:rPr>
              <a:t>The Strategy:  CANS and FAST</a:t>
            </a:r>
            <a:br>
              <a:rPr lang="en-US" altLang="en-US" sz="2800" dirty="0" smtClean="0">
                <a:solidFill>
                  <a:schemeClr val="accent1">
                    <a:lumMod val="60000"/>
                    <a:lumOff val="40000"/>
                  </a:schemeClr>
                </a:solidFill>
              </a:rPr>
            </a:br>
            <a:r>
              <a:rPr lang="en-US" altLang="en-US" sz="2800" dirty="0" smtClean="0">
                <a:solidFill>
                  <a:schemeClr val="accent1">
                    <a:lumMod val="60000"/>
                    <a:lumOff val="40000"/>
                  </a:schemeClr>
                </a:solidFill>
              </a:rPr>
              <a:t>Six Key Characteristics of a </a:t>
            </a:r>
            <a:r>
              <a:rPr lang="en-US" altLang="en-US" sz="2800" dirty="0" err="1" smtClean="0">
                <a:solidFill>
                  <a:schemeClr val="accent1">
                    <a:lumMod val="60000"/>
                    <a:lumOff val="40000"/>
                  </a:schemeClr>
                </a:solidFill>
              </a:rPr>
              <a:t>Communimetric</a:t>
            </a:r>
            <a:r>
              <a:rPr lang="en-US" altLang="en-US" sz="2800" dirty="0" smtClean="0">
                <a:solidFill>
                  <a:schemeClr val="accent1">
                    <a:lumMod val="60000"/>
                    <a:lumOff val="40000"/>
                  </a:schemeClr>
                </a:solidFill>
              </a:rPr>
              <a:t> Tool</a:t>
            </a:r>
          </a:p>
        </p:txBody>
      </p:sp>
      <p:sp>
        <p:nvSpPr>
          <p:cNvPr id="23555" name="Rectangle 3"/>
          <p:cNvSpPr>
            <a:spLocks noGrp="1" noChangeArrowheads="1"/>
          </p:cNvSpPr>
          <p:nvPr>
            <p:ph type="body" idx="1"/>
          </p:nvPr>
        </p:nvSpPr>
        <p:spPr/>
        <p:txBody>
          <a:bodyPr>
            <a:normAutofit/>
          </a:bodyPr>
          <a:lstStyle/>
          <a:p>
            <a:pPr eaLnBrk="1" hangingPunct="1">
              <a:lnSpc>
                <a:spcPct val="80000"/>
              </a:lnSpc>
            </a:pPr>
            <a:r>
              <a:rPr lang="en-US" altLang="en-US" dirty="0" smtClean="0">
                <a:solidFill>
                  <a:srgbClr val="663300"/>
                </a:solidFill>
              </a:rPr>
              <a:t>Items are included because they might impact care planning</a:t>
            </a:r>
          </a:p>
          <a:p>
            <a:pPr eaLnBrk="1" hangingPunct="1">
              <a:lnSpc>
                <a:spcPct val="80000"/>
              </a:lnSpc>
            </a:pPr>
            <a:r>
              <a:rPr lang="en-US" altLang="en-US" dirty="0" smtClean="0">
                <a:solidFill>
                  <a:srgbClr val="663300"/>
                </a:solidFill>
              </a:rPr>
              <a:t>Level of items translate immediately into action levels</a:t>
            </a:r>
          </a:p>
          <a:p>
            <a:pPr eaLnBrk="1" hangingPunct="1">
              <a:lnSpc>
                <a:spcPct val="80000"/>
              </a:lnSpc>
            </a:pPr>
            <a:r>
              <a:rPr lang="en-US" altLang="en-US" dirty="0" smtClean="0">
                <a:solidFill>
                  <a:srgbClr val="663300"/>
                </a:solidFill>
              </a:rPr>
              <a:t>It is about the individual not about </a:t>
            </a:r>
            <a:r>
              <a:rPr lang="en-US" altLang="en-US" smtClean="0">
                <a:solidFill>
                  <a:srgbClr val="663300"/>
                </a:solidFill>
              </a:rPr>
              <a:t>the individual </a:t>
            </a:r>
            <a:r>
              <a:rPr lang="en-US" altLang="en-US" dirty="0" smtClean="0">
                <a:solidFill>
                  <a:srgbClr val="663300"/>
                </a:solidFill>
              </a:rPr>
              <a:t>in care</a:t>
            </a:r>
          </a:p>
          <a:p>
            <a:pPr eaLnBrk="1" hangingPunct="1">
              <a:lnSpc>
                <a:spcPct val="80000"/>
              </a:lnSpc>
            </a:pPr>
            <a:r>
              <a:rPr lang="en-US" altLang="en-US" dirty="0" smtClean="0">
                <a:solidFill>
                  <a:srgbClr val="663300"/>
                </a:solidFill>
              </a:rPr>
              <a:t>Consider culture and development</a:t>
            </a:r>
          </a:p>
          <a:p>
            <a:pPr eaLnBrk="1" hangingPunct="1">
              <a:lnSpc>
                <a:spcPct val="80000"/>
              </a:lnSpc>
            </a:pPr>
            <a:r>
              <a:rPr lang="en-US" altLang="en-US" dirty="0" smtClean="0">
                <a:solidFill>
                  <a:srgbClr val="663300"/>
                </a:solidFill>
              </a:rPr>
              <a:t>It is agnostic as to etiology—it is about the ‘what’ not about the ‘why’</a:t>
            </a:r>
          </a:p>
          <a:p>
            <a:pPr eaLnBrk="1" hangingPunct="1">
              <a:lnSpc>
                <a:spcPct val="80000"/>
              </a:lnSpc>
            </a:pPr>
            <a:r>
              <a:rPr lang="en-US" altLang="en-US" dirty="0" smtClean="0">
                <a:solidFill>
                  <a:srgbClr val="663300"/>
                </a:solidFill>
              </a:rPr>
              <a:t>The 30 day window is to remind us to keep assessments relevant and ‘fresh’</a:t>
            </a:r>
          </a:p>
        </p:txBody>
      </p:sp>
    </p:spTree>
    <p:extLst>
      <p:ext uri="{BB962C8B-B14F-4D97-AF65-F5344CB8AC3E}">
        <p14:creationId xmlns:p14="http://schemas.microsoft.com/office/powerpoint/2010/main" val="2636626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82" name="Group 30"/>
          <p:cNvGraphicFramePr>
            <a:graphicFrameLocks noGrp="1"/>
          </p:cNvGraphicFramePr>
          <p:nvPr>
            <p:extLst>
              <p:ext uri="{D42A27DB-BD31-4B8C-83A1-F6EECF244321}">
                <p14:modId xmlns:p14="http://schemas.microsoft.com/office/powerpoint/2010/main" val="560417285"/>
              </p:ext>
            </p:extLst>
          </p:nvPr>
        </p:nvGraphicFramePr>
        <p:xfrm>
          <a:off x="457200" y="1600200"/>
          <a:ext cx="8229600" cy="4114800"/>
        </p:xfrm>
        <a:graphic>
          <a:graphicData uri="http://schemas.openxmlformats.org/drawingml/2006/table">
            <a:tbl>
              <a:tblPr/>
              <a:tblGrid>
                <a:gridCol w="2057400"/>
                <a:gridCol w="2057400"/>
                <a:gridCol w="2057400"/>
                <a:gridCol w="2057400"/>
              </a:tblGrid>
              <a:tr h="1028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Individual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Program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System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Decision Support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Care Planning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Effective practices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EBP’s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Eligibility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Step-down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Resource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Right-sizing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Outcome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Monitoring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Service Transitions &amp; Celebrations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Evaluation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Provider Profiles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Performance/ Contracting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Quality Improvement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Case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Integrated Care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Supervision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CQI/QA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Accreditation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Program Redesign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Transformation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rPr>
                        <a:t>Business Model Design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181" name="Text Box 29"/>
          <p:cNvSpPr txBox="1">
            <a:spLocks noChangeArrowheads="1"/>
          </p:cNvSpPr>
          <p:nvPr/>
        </p:nvSpPr>
        <p:spPr bwMode="auto">
          <a:xfrm>
            <a:off x="762000" y="533400"/>
            <a:ext cx="8077200" cy="762000"/>
          </a:xfrm>
          <a:prstGeom prst="rect">
            <a:avLst/>
          </a:prstGeom>
          <a:noFill/>
          <a:ln w="9525">
            <a:noFill/>
            <a:miter lim="800000"/>
            <a:headEnd/>
            <a:tailEnd/>
          </a:ln>
          <a:effectLst/>
        </p:spPr>
        <p:txBody>
          <a:bodyPr>
            <a:spAutoFit/>
          </a:bodyPr>
          <a:lstStyle/>
          <a:p>
            <a:pPr>
              <a:spcBef>
                <a:spcPct val="50000"/>
              </a:spcBef>
              <a:defRPr/>
            </a:pPr>
            <a:r>
              <a:rPr lang="en-US" sz="4400">
                <a:solidFill>
                  <a:srgbClr val="003366"/>
                </a:solidFill>
                <a:effectLst>
                  <a:outerShdw blurRad="38100" dist="38100" dir="2700000" algn="tl">
                    <a:srgbClr val="C0C0C0"/>
                  </a:outerShdw>
                </a:effectLst>
                <a:latin typeface="Arial" charset="0"/>
              </a:rPr>
              <a:t>     </a:t>
            </a:r>
            <a:r>
              <a:rPr lang="en-US" sz="4400">
                <a:solidFill>
                  <a:schemeClr val="tx2"/>
                </a:solidFill>
                <a:effectLst>
                  <a:outerShdw blurRad="38100" dist="38100" dir="2700000" algn="tl">
                    <a:srgbClr val="C0C0C0"/>
                  </a:outerShdw>
                </a:effectLst>
                <a:latin typeface="Arial" charset="0"/>
              </a:rPr>
              <a:t>TCOM Grid of Tactics </a:t>
            </a:r>
            <a:endParaRPr lang="en-US" sz="2400">
              <a:solidFill>
                <a:schemeClr val="tx2"/>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205223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Levels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Needs</a:t>
            </a:r>
          </a:p>
          <a:p>
            <a:pPr lvl="1"/>
            <a:r>
              <a:rPr lang="en-US" dirty="0" smtClean="0"/>
              <a:t>0    No evidence, no need for action</a:t>
            </a:r>
          </a:p>
          <a:p>
            <a:pPr lvl="1"/>
            <a:r>
              <a:rPr lang="en-US" dirty="0" smtClean="0"/>
              <a:t>1     Watchful waiting/prevention</a:t>
            </a:r>
          </a:p>
          <a:p>
            <a:pPr lvl="1"/>
            <a:r>
              <a:rPr lang="en-US" dirty="0" smtClean="0"/>
              <a:t>2     Action</a:t>
            </a:r>
          </a:p>
          <a:p>
            <a:pPr lvl="1"/>
            <a:r>
              <a:rPr lang="en-US" dirty="0" smtClean="0"/>
              <a:t>3     Immediate/intensive action</a:t>
            </a:r>
          </a:p>
          <a:p>
            <a:r>
              <a:rPr lang="en-US" dirty="0" smtClean="0"/>
              <a:t>Strengths</a:t>
            </a:r>
          </a:p>
          <a:p>
            <a:pPr lvl="1"/>
            <a:r>
              <a:rPr lang="en-US" dirty="0" smtClean="0"/>
              <a:t>0     Centerpiece strength—focus of plan</a:t>
            </a:r>
          </a:p>
          <a:p>
            <a:pPr lvl="1"/>
            <a:r>
              <a:rPr lang="en-US" dirty="0" smtClean="0"/>
              <a:t>1      Useful strength (but not focus)</a:t>
            </a:r>
          </a:p>
          <a:p>
            <a:pPr lvl="1"/>
            <a:r>
              <a:rPr lang="en-US" dirty="0" smtClean="0"/>
              <a:t>2      Identified strength but need to build</a:t>
            </a:r>
          </a:p>
          <a:p>
            <a:pPr lvl="1"/>
            <a:r>
              <a:rPr lang="en-US" dirty="0" smtClean="0"/>
              <a:t>3      Not yet identified</a:t>
            </a:r>
            <a:endParaRPr lang="en-US" dirty="0"/>
          </a:p>
        </p:txBody>
      </p:sp>
    </p:spTree>
    <p:extLst>
      <p:ext uri="{BB962C8B-B14F-4D97-AF65-F5344CB8AC3E}">
        <p14:creationId xmlns:p14="http://schemas.microsoft.com/office/powerpoint/2010/main" val="4085829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sz="3200" dirty="0" smtClean="0"/>
              <a:t>Promoting Collaborative Treatment Planning</a:t>
            </a:r>
            <a:endParaRPr lang="en-US" sz="3200" dirty="0"/>
          </a:p>
        </p:txBody>
      </p:sp>
      <p:sp>
        <p:nvSpPr>
          <p:cNvPr id="3" name="Content Placeholder 2"/>
          <p:cNvSpPr>
            <a:spLocks noGrp="1"/>
          </p:cNvSpPr>
          <p:nvPr>
            <p:ph idx="1"/>
          </p:nvPr>
        </p:nvSpPr>
        <p:spPr>
          <a:xfrm>
            <a:off x="457200" y="1447800"/>
            <a:ext cx="8229600" cy="5181600"/>
          </a:xfrm>
        </p:spPr>
        <p:txBody>
          <a:bodyPr>
            <a:normAutofit fontScale="25000" lnSpcReduction="20000"/>
          </a:bodyPr>
          <a:lstStyle/>
          <a:p>
            <a:r>
              <a:rPr lang="en-US" sz="8800" smtClean="0"/>
              <a:t>Collaboration </a:t>
            </a:r>
            <a:r>
              <a:rPr lang="en-US" sz="8800" dirty="0" smtClean="0"/>
              <a:t>is interactive and ongoing</a:t>
            </a:r>
          </a:p>
          <a:p>
            <a:endParaRPr lang="en-US" sz="8800" dirty="0" smtClean="0"/>
          </a:p>
          <a:p>
            <a:r>
              <a:rPr lang="en-US" sz="8800" dirty="0" smtClean="0"/>
              <a:t>Skill building to get from the what to the why</a:t>
            </a:r>
          </a:p>
          <a:p>
            <a:pPr lvl="1"/>
            <a:r>
              <a:rPr lang="en-US" sz="8000" dirty="0" smtClean="0"/>
              <a:t>Importance of client’s theory of change </a:t>
            </a:r>
            <a:r>
              <a:rPr lang="en-US" sz="8000" i="1" dirty="0" smtClean="0"/>
              <a:t>and</a:t>
            </a:r>
            <a:r>
              <a:rPr lang="en-US" sz="8000" dirty="0" smtClean="0"/>
              <a:t> clinical expertise</a:t>
            </a:r>
          </a:p>
          <a:p>
            <a:pPr>
              <a:buNone/>
            </a:pPr>
            <a:endParaRPr lang="en-US" sz="9600" dirty="0" smtClean="0"/>
          </a:p>
          <a:p>
            <a:r>
              <a:rPr lang="en-US" sz="8800" dirty="0" smtClean="0"/>
              <a:t>Transparency and use of data with clients and families</a:t>
            </a:r>
          </a:p>
          <a:p>
            <a:pPr>
              <a:buNone/>
            </a:pPr>
            <a:endParaRPr lang="en-US" sz="8800" dirty="0" smtClean="0"/>
          </a:p>
          <a:p>
            <a:pPr marL="342900" lvl="1" indent="-342900">
              <a:buFont typeface="Arial" panose="020B0604020202020204" pitchFamily="34" charset="0"/>
              <a:buChar char="•"/>
            </a:pPr>
            <a:r>
              <a:rPr lang="en-US" sz="8800" dirty="0" smtClean="0"/>
              <a:t>Supervisor training and support</a:t>
            </a:r>
          </a:p>
          <a:p>
            <a:pPr marL="742950" lvl="2" indent="-342900"/>
            <a:r>
              <a:rPr lang="en-US" sz="8000" dirty="0" smtClean="0"/>
              <a:t>How does the client/family make sense of these ratings?</a:t>
            </a:r>
          </a:p>
          <a:p>
            <a:pPr marL="742950" lvl="2" indent="-342900"/>
            <a:r>
              <a:rPr lang="en-US" sz="8000" dirty="0" smtClean="0"/>
              <a:t>Supervise like the client is in the room</a:t>
            </a:r>
          </a:p>
          <a:p>
            <a:endParaRPr lang="en-US" sz="9600" dirty="0" smtClean="0"/>
          </a:p>
          <a:p>
            <a:r>
              <a:rPr lang="en-US" sz="8800" dirty="0" smtClean="0"/>
              <a:t>Clinical practices focused on client centered approaches</a:t>
            </a:r>
          </a:p>
          <a:p>
            <a:endParaRPr lang="en-US" sz="8800" dirty="0" smtClean="0"/>
          </a:p>
          <a:p>
            <a:r>
              <a:rPr lang="en-US" sz="8800" dirty="0" smtClean="0"/>
              <a:t>Revised documentation and timelines</a:t>
            </a:r>
          </a:p>
          <a:p>
            <a:pPr lvl="1">
              <a:buNone/>
            </a:pPr>
            <a:endParaRPr lang="en-US" dirty="0" smtClean="0"/>
          </a:p>
          <a:p>
            <a:endParaRPr lang="en-US" dirty="0" smtClean="0"/>
          </a:p>
        </p:txBody>
      </p:sp>
    </p:spTree>
    <p:extLst>
      <p:ext uri="{BB962C8B-B14F-4D97-AF65-F5344CB8AC3E}">
        <p14:creationId xmlns:p14="http://schemas.microsoft.com/office/powerpoint/2010/main" val="1506047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implementation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Support staff throughout the learning process—creating a learning culture</a:t>
            </a:r>
          </a:p>
          <a:p>
            <a:r>
              <a:rPr lang="en-US" dirty="0" smtClean="0"/>
              <a:t>Understand what it is and what it is not.</a:t>
            </a:r>
          </a:p>
          <a:p>
            <a:r>
              <a:rPr lang="en-US" dirty="0" smtClean="0"/>
              <a:t>Leadership buy-in/support.  Need an organizational champion with some clout</a:t>
            </a:r>
          </a:p>
          <a:p>
            <a:r>
              <a:rPr lang="en-US" dirty="0" smtClean="0"/>
              <a:t>Embed in the process of care—specifically treatment planning and supervision at minimum</a:t>
            </a:r>
          </a:p>
          <a:p>
            <a:r>
              <a:rPr lang="en-US" dirty="0" smtClean="0"/>
              <a:t>Create a culture that celebrates success rather than enables complaint</a:t>
            </a:r>
          </a:p>
          <a:p>
            <a:r>
              <a:rPr lang="en-US" dirty="0" smtClean="0"/>
              <a:t>Embrace information culture opportunities—streamline paperwork and increase respect for the accuracy of documentation</a:t>
            </a:r>
          </a:p>
          <a:p>
            <a:endParaRPr lang="en-US" dirty="0"/>
          </a:p>
        </p:txBody>
      </p:sp>
    </p:spTree>
    <p:extLst>
      <p:ext uri="{BB962C8B-B14F-4D97-AF65-F5344CB8AC3E}">
        <p14:creationId xmlns:p14="http://schemas.microsoft.com/office/powerpoint/2010/main" val="3449391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A SIMPLE VERSION OF THE </a:t>
            </a:r>
            <a:r>
              <a:rPr lang="en-US" dirty="0" smtClean="0"/>
              <a:t/>
            </a:r>
            <a:br>
              <a:rPr lang="en-US" dirty="0" smtClean="0"/>
            </a:br>
            <a:r>
              <a:rPr lang="en-US" dirty="0" smtClean="0"/>
              <a:t>PROCESS OF CARE</a:t>
            </a:r>
            <a:endParaRPr lang="en-US" dirty="0"/>
          </a:p>
        </p:txBody>
      </p:sp>
      <p:sp>
        <p:nvSpPr>
          <p:cNvPr id="3" name="Content Placeholder 2"/>
          <p:cNvSpPr>
            <a:spLocks noGrp="1"/>
          </p:cNvSpPr>
          <p:nvPr>
            <p:ph idx="1"/>
          </p:nvPr>
        </p:nvSpPr>
        <p:spPr/>
        <p:txBody>
          <a:bodyPr/>
          <a:lstStyle/>
          <a:p>
            <a:endParaRPr lang="en-US" dirty="0" smtClean="0"/>
          </a:p>
          <a:p>
            <a:r>
              <a:rPr lang="en-US" dirty="0" smtClean="0"/>
              <a:t>START with the ‘WHAT’   (describe the circumstance)</a:t>
            </a:r>
          </a:p>
          <a:p>
            <a:endParaRPr lang="en-US" dirty="0"/>
          </a:p>
          <a:p>
            <a:r>
              <a:rPr lang="en-US" dirty="0" smtClean="0"/>
              <a:t>CONSIDER the ‘WHY’    (understand what is happening. This is a clinical formulation)</a:t>
            </a:r>
          </a:p>
          <a:p>
            <a:endParaRPr lang="en-US" dirty="0"/>
          </a:p>
          <a:p>
            <a:r>
              <a:rPr lang="en-US" dirty="0" smtClean="0"/>
              <a:t>DETERMINE the ‘HOW’  (develop a plan to help)</a:t>
            </a:r>
            <a:endParaRPr lang="en-US" dirty="0"/>
          </a:p>
        </p:txBody>
      </p:sp>
    </p:spTree>
    <p:extLst>
      <p:ext uri="{BB962C8B-B14F-4D97-AF65-F5344CB8AC3E}">
        <p14:creationId xmlns:p14="http://schemas.microsoft.com/office/powerpoint/2010/main" val="3751197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humbs.dreamstime.com/z/bundles-pencils-9114979.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315" t="-1130" b="10414"/>
          <a:stretch/>
        </p:blipFill>
        <p:spPr bwMode="auto">
          <a:xfrm>
            <a:off x="0" y="1600200"/>
            <a:ext cx="4521724" cy="392039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Getting to the How</a:t>
            </a:r>
            <a:endParaRPr lang="en-US" dirty="0"/>
          </a:p>
        </p:txBody>
      </p:sp>
      <p:sp>
        <p:nvSpPr>
          <p:cNvPr id="3" name="Content Placeholder 2"/>
          <p:cNvSpPr>
            <a:spLocks noGrp="1"/>
          </p:cNvSpPr>
          <p:nvPr>
            <p:ph idx="1"/>
          </p:nvPr>
        </p:nvSpPr>
        <p:spPr>
          <a:xfrm>
            <a:off x="4572000" y="1600200"/>
            <a:ext cx="4572000" cy="4419600"/>
          </a:xfrm>
        </p:spPr>
        <p:txBody>
          <a:bodyPr>
            <a:normAutofit fontScale="92500" lnSpcReduction="20000"/>
          </a:bodyPr>
          <a:lstStyle/>
          <a:p>
            <a:r>
              <a:rPr lang="en-US" dirty="0" smtClean="0"/>
              <a:t>Clear need to bundle actionable items into treatment targets</a:t>
            </a:r>
          </a:p>
          <a:p>
            <a:endParaRPr lang="en-US" dirty="0" smtClean="0"/>
          </a:p>
          <a:p>
            <a:r>
              <a:rPr lang="en-US" dirty="0" smtClean="0"/>
              <a:t>Help to focus on high impact needs or the most annoying problem.</a:t>
            </a:r>
          </a:p>
          <a:p>
            <a:endParaRPr lang="en-US" dirty="0" smtClean="0"/>
          </a:p>
          <a:p>
            <a:r>
              <a:rPr lang="en-US" dirty="0" smtClean="0"/>
              <a:t>Work together to understand the complexity of the needs</a:t>
            </a:r>
          </a:p>
          <a:p>
            <a:endParaRPr lang="en-US" dirty="0"/>
          </a:p>
          <a:p>
            <a:endParaRPr lang="en-US" dirty="0"/>
          </a:p>
        </p:txBody>
      </p:sp>
    </p:spTree>
    <p:extLst>
      <p:ext uri="{BB962C8B-B14F-4D97-AF65-F5344CB8AC3E}">
        <p14:creationId xmlns:p14="http://schemas.microsoft.com/office/powerpoint/2010/main" val="19919177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Planning Form</a:t>
            </a:r>
            <a:endParaRPr lang="en-US" dirty="0"/>
          </a:p>
        </p:txBody>
      </p:sp>
      <p:sp>
        <p:nvSpPr>
          <p:cNvPr id="3" name="Content Placeholder 2"/>
          <p:cNvSpPr>
            <a:spLocks noGrp="1"/>
          </p:cNvSpPr>
          <p:nvPr>
            <p:ph idx="1"/>
          </p:nvPr>
        </p:nvSpPr>
        <p:spPr/>
        <p:txBody>
          <a:bodyPr/>
          <a:lstStyle/>
          <a:p>
            <a:r>
              <a:rPr lang="en-US" dirty="0" smtClean="0"/>
              <a:t>Background Needs (ratings of 2 or 3)</a:t>
            </a:r>
          </a:p>
          <a:p>
            <a:pPr lvl="1"/>
            <a:r>
              <a:rPr lang="en-US" dirty="0" smtClean="0"/>
              <a:t>Can’t change</a:t>
            </a:r>
          </a:p>
          <a:p>
            <a:pPr lvl="1"/>
            <a:r>
              <a:rPr lang="en-US" dirty="0" smtClean="0"/>
              <a:t>Choose not to address at this time</a:t>
            </a:r>
          </a:p>
          <a:p>
            <a:r>
              <a:rPr lang="en-US" dirty="0" smtClean="0"/>
              <a:t>Treatment Targets (ratings of 2 or 3)</a:t>
            </a:r>
          </a:p>
          <a:p>
            <a:pPr lvl="1"/>
            <a:r>
              <a:rPr lang="en-US" dirty="0" smtClean="0"/>
              <a:t>Causes</a:t>
            </a:r>
          </a:p>
          <a:p>
            <a:r>
              <a:rPr lang="en-US" dirty="0" smtClean="0"/>
              <a:t>Anticipated Outcomes (ratings of 2 or 3)</a:t>
            </a:r>
          </a:p>
          <a:p>
            <a:pPr lvl="1"/>
            <a:r>
              <a:rPr lang="en-US" dirty="0" smtClean="0"/>
              <a:t>Effects</a:t>
            </a:r>
          </a:p>
          <a:p>
            <a:r>
              <a:rPr lang="en-US" dirty="0" smtClean="0"/>
              <a:t>Useful Strengths (ratings of 0 or 1)</a:t>
            </a:r>
          </a:p>
          <a:p>
            <a:r>
              <a:rPr lang="en-US" dirty="0" smtClean="0"/>
              <a:t>Strengths to build (ratings of 1, 2 or 3)</a:t>
            </a:r>
            <a:endParaRPr lang="en-US" dirty="0"/>
          </a:p>
        </p:txBody>
      </p:sp>
    </p:spTree>
    <p:extLst>
      <p:ext uri="{BB962C8B-B14F-4D97-AF65-F5344CB8AC3E}">
        <p14:creationId xmlns:p14="http://schemas.microsoft.com/office/powerpoint/2010/main" val="4053338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C458654-158F-4C7D-9D09-54471FEEAEB2}" type="slidenum">
              <a:rPr lang="en-US" smtClean="0"/>
              <a:pPr/>
              <a:t>23</a:t>
            </a:fld>
            <a:endParaRPr lang="en-US" dirty="0"/>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844636" y="0"/>
            <a:ext cx="5299364" cy="6858000"/>
          </a:xfrm>
          <a:prstGeom prst="rect">
            <a:avLst/>
          </a:prstGeom>
        </p:spPr>
      </p:pic>
      <p:pic>
        <p:nvPicPr>
          <p:cNvPr id="6"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bwMode="auto">
          <a:xfrm>
            <a:off x="3844925" y="187"/>
            <a:ext cx="5299074" cy="685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04800" y="314265"/>
            <a:ext cx="3429000" cy="5324535"/>
          </a:xfrm>
          <a:prstGeom prst="rect">
            <a:avLst/>
          </a:prstGeom>
          <a:noFill/>
        </p:spPr>
        <p:txBody>
          <a:bodyPr wrap="square">
            <a:spAutoFit/>
          </a:bodyPr>
          <a:lstStyle/>
          <a:p>
            <a:pPr fontAlgn="auto">
              <a:spcBef>
                <a:spcPts val="0"/>
              </a:spcBef>
              <a:spcAft>
                <a:spcPts val="0"/>
              </a:spcAft>
              <a:defRPr/>
            </a:pPr>
            <a:r>
              <a:rPr lang="en-US" sz="1400" spc="100" dirty="0">
                <a:latin typeface="Calibri" pitchFamily="34" charset="0"/>
                <a:cs typeface="Calibri" pitchFamily="34" charset="0"/>
              </a:rPr>
              <a:t>By using Provider and Child </a:t>
            </a:r>
            <a:r>
              <a:rPr lang="en-US" sz="1400" spc="100" dirty="0" smtClean="0">
                <a:latin typeface="Calibri" pitchFamily="34" charset="0"/>
                <a:cs typeface="Calibri" pitchFamily="34" charset="0"/>
              </a:rPr>
              <a:t>proximity </a:t>
            </a:r>
            <a:r>
              <a:rPr lang="en-US" sz="1400" spc="100" dirty="0">
                <a:latin typeface="Calibri" pitchFamily="34" charset="0"/>
                <a:cs typeface="Calibri" pitchFamily="34" charset="0"/>
              </a:rPr>
              <a:t>scores </a:t>
            </a:r>
            <a:r>
              <a:rPr lang="en-US" sz="1400" spc="100" dirty="0" smtClean="0">
                <a:latin typeface="Calibri" pitchFamily="34" charset="0"/>
                <a:cs typeface="Calibri" pitchFamily="34" charset="0"/>
              </a:rPr>
              <a:t>IDCFS </a:t>
            </a:r>
            <a:r>
              <a:rPr lang="en-US" sz="1400" spc="100" dirty="0">
                <a:latin typeface="Calibri" pitchFamily="34" charset="0"/>
                <a:cs typeface="Calibri" pitchFamily="34" charset="0"/>
              </a:rPr>
              <a:t>will be able to </a:t>
            </a:r>
            <a:r>
              <a:rPr lang="en-US" sz="1400" spc="100" dirty="0" smtClean="0">
                <a:latin typeface="Calibri" pitchFamily="34" charset="0"/>
                <a:cs typeface="Calibri" pitchFamily="34" charset="0"/>
              </a:rPr>
              <a:t>realign contracted services to better serve children and families</a:t>
            </a:r>
            <a:r>
              <a:rPr lang="en-US" sz="1200" spc="100" dirty="0" smtClean="0">
                <a:latin typeface="Calibri" pitchFamily="34" charset="0"/>
                <a:cs typeface="Calibri" pitchFamily="34" charset="0"/>
              </a:rPr>
              <a:t>:</a:t>
            </a:r>
            <a:endParaRPr lang="en-US" sz="1200" spc="100" dirty="0">
              <a:latin typeface="Calibri" pitchFamily="34" charset="0"/>
              <a:cs typeface="Calibri" pitchFamily="34" charset="0"/>
            </a:endParaRPr>
          </a:p>
          <a:p>
            <a:pPr fontAlgn="auto">
              <a:spcBef>
                <a:spcPts val="0"/>
              </a:spcBef>
              <a:spcAft>
                <a:spcPts val="0"/>
              </a:spcAft>
              <a:defRPr/>
            </a:pPr>
            <a:endParaRPr lang="en-US" sz="1200" spc="100" dirty="0">
              <a:latin typeface="Calibri" pitchFamily="34" charset="0"/>
              <a:cs typeface="Calibri" pitchFamily="34" charset="0"/>
            </a:endParaRPr>
          </a:p>
          <a:p>
            <a:pPr marL="228600" indent="-228600">
              <a:buFontTx/>
              <a:buAutoNum type="arabicPeriod"/>
              <a:defRPr/>
            </a:pPr>
            <a:r>
              <a:rPr lang="en-US" sz="1200" i="1" spc="100" dirty="0">
                <a:latin typeface="Calibri" pitchFamily="34" charset="0"/>
                <a:cs typeface="Calibri" pitchFamily="34" charset="0"/>
              </a:rPr>
              <a:t>Eliminates waste by </a:t>
            </a:r>
            <a:r>
              <a:rPr lang="en-US" sz="1200" i="1" spc="100" dirty="0" smtClean="0">
                <a:latin typeface="Calibri" pitchFamily="34" charset="0"/>
                <a:cs typeface="Calibri" pitchFamily="34" charset="0"/>
              </a:rPr>
              <a:t>identifying </a:t>
            </a:r>
            <a:r>
              <a:rPr lang="en-US" sz="1200" i="1" spc="100" dirty="0">
                <a:latin typeface="Calibri" pitchFamily="34" charset="0"/>
                <a:cs typeface="Calibri" pitchFamily="34" charset="0"/>
              </a:rPr>
              <a:t>contracted services that may be at locations which are difficult for children reach</a:t>
            </a:r>
            <a:r>
              <a:rPr lang="en-US" sz="1200" i="1" spc="100" dirty="0" smtClean="0">
                <a:latin typeface="Calibri" pitchFamily="34" charset="0"/>
                <a:cs typeface="Calibri" pitchFamily="34" charset="0"/>
              </a:rPr>
              <a:t>.</a:t>
            </a:r>
          </a:p>
          <a:p>
            <a:pPr marL="228600" indent="-228600">
              <a:buFontTx/>
              <a:buAutoNum type="arabicPeriod"/>
              <a:defRPr/>
            </a:pPr>
            <a:endParaRPr lang="en-US" sz="1200" i="1"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b="1" i="1" spc="100" dirty="0" smtClean="0">
                <a:latin typeface="Calibri" pitchFamily="34" charset="0"/>
                <a:cs typeface="Calibri" pitchFamily="34" charset="0"/>
              </a:rPr>
              <a:t>A proximity threshold</a:t>
            </a:r>
            <a:endParaRPr lang="en-US" sz="1000" b="1" i="1" spc="100" dirty="0">
              <a:latin typeface="Calibri" pitchFamily="34" charset="0"/>
              <a:cs typeface="Calibri" pitchFamily="34" charset="0"/>
            </a:endParaRPr>
          </a:p>
          <a:p>
            <a:pPr marL="228600" indent="-228600" fontAlgn="auto">
              <a:spcBef>
                <a:spcPts val="0"/>
              </a:spcBef>
              <a:spcAft>
                <a:spcPts val="0"/>
              </a:spcAft>
              <a:buFontTx/>
              <a:buAutoNum type="arabicPeriod"/>
              <a:defRPr/>
            </a:pPr>
            <a:endParaRPr lang="en-US" sz="1200" spc="100" dirty="0">
              <a:latin typeface="Calibri" pitchFamily="34" charset="0"/>
              <a:cs typeface="Calibri" pitchFamily="34" charset="0"/>
            </a:endParaRPr>
          </a:p>
          <a:p>
            <a:pPr marL="228600" indent="-228600" fontAlgn="auto">
              <a:spcBef>
                <a:spcPts val="0"/>
              </a:spcBef>
              <a:spcAft>
                <a:spcPts val="0"/>
              </a:spcAft>
              <a:buFontTx/>
              <a:buAutoNum type="arabicPeriod"/>
              <a:defRPr/>
            </a:pPr>
            <a:r>
              <a:rPr lang="en-US" sz="1200" spc="100" dirty="0">
                <a:latin typeface="Calibri" pitchFamily="34" charset="0"/>
                <a:cs typeface="Calibri" pitchFamily="34" charset="0"/>
              </a:rPr>
              <a:t>Identifies areas where DCFS needs to recruit new providers, or encourage providers to relocate, in order to improve service </a:t>
            </a:r>
            <a:r>
              <a:rPr lang="en-US" sz="1200" spc="100" dirty="0" smtClean="0">
                <a:latin typeface="Calibri" pitchFamily="34" charset="0"/>
                <a:cs typeface="Calibri" pitchFamily="34" charset="0"/>
              </a:rPr>
              <a:t>proximity </a:t>
            </a:r>
            <a:r>
              <a:rPr lang="en-US" sz="1200" spc="100" dirty="0">
                <a:latin typeface="Calibri" pitchFamily="34" charset="0"/>
                <a:cs typeface="Calibri" pitchFamily="34" charset="0"/>
              </a:rPr>
              <a:t>for children</a:t>
            </a:r>
            <a:r>
              <a:rPr lang="en-US" sz="1200" spc="100" dirty="0" smtClean="0">
                <a:latin typeface="Calibri" pitchFamily="34" charset="0"/>
                <a:cs typeface="Calibri" pitchFamily="34" charset="0"/>
              </a:rPr>
              <a:t>.</a:t>
            </a:r>
          </a:p>
          <a:p>
            <a:pPr marL="228600" indent="-228600" fontAlgn="auto">
              <a:spcBef>
                <a:spcPts val="0"/>
              </a:spcBef>
              <a:spcAft>
                <a:spcPts val="0"/>
              </a:spcAft>
              <a:buFontTx/>
              <a:buAutoNum type="arabicPeriod"/>
              <a:defRPr/>
            </a:pPr>
            <a:endParaRPr lang="en-US" sz="1200"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Convert clusters of children into ‘hot spots’</a:t>
            </a:r>
          </a:p>
          <a:p>
            <a:pPr marL="685800" lvl="1" indent="-228600">
              <a:buFont typeface="Arial" panose="020B0604020202020204" pitchFamily="34" charset="0"/>
              <a:buChar char="•"/>
              <a:defRPr/>
            </a:pPr>
            <a:endParaRPr lang="en-US" sz="1000"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Convert clusters of providers into ‘cold spots’</a:t>
            </a:r>
          </a:p>
          <a:p>
            <a:pPr marL="228600" indent="-228600" fontAlgn="auto">
              <a:spcBef>
                <a:spcPts val="0"/>
              </a:spcBef>
              <a:spcAft>
                <a:spcPts val="0"/>
              </a:spcAft>
              <a:buFontTx/>
              <a:buAutoNum type="arabicPeriod"/>
              <a:defRPr/>
            </a:pPr>
            <a:endParaRPr lang="en-US" sz="1200" spc="100" dirty="0" smtClean="0">
              <a:latin typeface="Calibri" pitchFamily="34" charset="0"/>
              <a:cs typeface="Calibri" pitchFamily="34" charset="0"/>
            </a:endParaRPr>
          </a:p>
          <a:p>
            <a:pPr marL="228600" indent="-228600">
              <a:buFontTx/>
              <a:buAutoNum type="arabicPeriod"/>
              <a:defRPr/>
            </a:pPr>
            <a:r>
              <a:rPr lang="en-US" sz="1200" spc="100" dirty="0">
                <a:latin typeface="Calibri" pitchFamily="34" charset="0"/>
                <a:cs typeface="Calibri" pitchFamily="34" charset="0"/>
              </a:rPr>
              <a:t>Optimizes current contracts by placing them with providers that children can easily reach</a:t>
            </a:r>
            <a:r>
              <a:rPr lang="en-US" sz="1200" spc="100" dirty="0" smtClean="0">
                <a:latin typeface="Calibri" pitchFamily="34" charset="0"/>
                <a:cs typeface="Calibri" pitchFamily="34" charset="0"/>
              </a:rPr>
              <a:t>.</a:t>
            </a:r>
          </a:p>
          <a:p>
            <a:pPr marL="228600" indent="-228600">
              <a:buFont typeface="Arial" panose="020B0604020202020204" pitchFamily="34" charset="0"/>
              <a:buChar char="•"/>
              <a:defRPr/>
            </a:pPr>
            <a:endParaRPr lang="en-US" sz="1200" spc="100" dirty="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Allows you to model impacts prior to action.</a:t>
            </a:r>
            <a:endParaRPr lang="en-US" sz="1000" spc="100" dirty="0">
              <a:latin typeface="Calibri" pitchFamily="34" charset="0"/>
              <a:cs typeface="Calibri" pitchFamily="34" charset="0"/>
            </a:endParaRPr>
          </a:p>
        </p:txBody>
      </p:sp>
    </p:spTree>
    <p:extLst>
      <p:ext uri="{BB962C8B-B14F-4D97-AF65-F5344CB8AC3E}">
        <p14:creationId xmlns:p14="http://schemas.microsoft.com/office/powerpoint/2010/main" val="316386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C458654-158F-4C7D-9D09-54471FEEAEB2}" type="slidenum">
              <a:rPr lang="en-US" smtClean="0"/>
              <a:pPr/>
              <a:t>24</a:t>
            </a:fld>
            <a:endParaRPr lang="en-US" dirty="0"/>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844636" y="0"/>
            <a:ext cx="5299364" cy="6858000"/>
          </a:xfrm>
          <a:prstGeom prst="rect">
            <a:avLst/>
          </a:prstGeom>
        </p:spPr>
      </p:pic>
      <p:sp>
        <p:nvSpPr>
          <p:cNvPr id="7" name="TextBox 6"/>
          <p:cNvSpPr txBox="1"/>
          <p:nvPr/>
        </p:nvSpPr>
        <p:spPr>
          <a:xfrm>
            <a:off x="304800" y="314265"/>
            <a:ext cx="3429000" cy="5324535"/>
          </a:xfrm>
          <a:prstGeom prst="rect">
            <a:avLst/>
          </a:prstGeom>
          <a:noFill/>
        </p:spPr>
        <p:txBody>
          <a:bodyPr wrap="square">
            <a:spAutoFit/>
          </a:bodyPr>
          <a:lstStyle/>
          <a:p>
            <a:pPr fontAlgn="auto">
              <a:spcBef>
                <a:spcPts val="0"/>
              </a:spcBef>
              <a:spcAft>
                <a:spcPts val="0"/>
              </a:spcAft>
              <a:defRPr/>
            </a:pPr>
            <a:r>
              <a:rPr lang="en-US" sz="1400" spc="100" dirty="0">
                <a:latin typeface="Calibri" pitchFamily="34" charset="0"/>
                <a:cs typeface="Calibri" pitchFamily="34" charset="0"/>
              </a:rPr>
              <a:t>By using Provider and Child </a:t>
            </a:r>
            <a:r>
              <a:rPr lang="en-US" sz="1400" spc="100" dirty="0" smtClean="0">
                <a:latin typeface="Calibri" pitchFamily="34" charset="0"/>
                <a:cs typeface="Calibri" pitchFamily="34" charset="0"/>
              </a:rPr>
              <a:t>proximity </a:t>
            </a:r>
            <a:r>
              <a:rPr lang="en-US" sz="1400" spc="100" dirty="0">
                <a:latin typeface="Calibri" pitchFamily="34" charset="0"/>
                <a:cs typeface="Calibri" pitchFamily="34" charset="0"/>
              </a:rPr>
              <a:t>scores </a:t>
            </a:r>
            <a:r>
              <a:rPr lang="en-US" sz="1400" spc="100" dirty="0" smtClean="0">
                <a:latin typeface="Calibri" pitchFamily="34" charset="0"/>
                <a:cs typeface="Calibri" pitchFamily="34" charset="0"/>
              </a:rPr>
              <a:t>IDCFS </a:t>
            </a:r>
            <a:r>
              <a:rPr lang="en-US" sz="1400" spc="100" dirty="0">
                <a:latin typeface="Calibri" pitchFamily="34" charset="0"/>
                <a:cs typeface="Calibri" pitchFamily="34" charset="0"/>
              </a:rPr>
              <a:t>will be able to </a:t>
            </a:r>
            <a:r>
              <a:rPr lang="en-US" sz="1400" spc="100" dirty="0" smtClean="0">
                <a:latin typeface="Calibri" pitchFamily="34" charset="0"/>
                <a:cs typeface="Calibri" pitchFamily="34" charset="0"/>
              </a:rPr>
              <a:t>realign contracted services to better serve children and families</a:t>
            </a:r>
            <a:r>
              <a:rPr lang="en-US" sz="1200" spc="100" dirty="0" smtClean="0">
                <a:latin typeface="Calibri" pitchFamily="34" charset="0"/>
                <a:cs typeface="Calibri" pitchFamily="34" charset="0"/>
              </a:rPr>
              <a:t>:</a:t>
            </a:r>
            <a:endParaRPr lang="en-US" sz="1200" spc="100" dirty="0">
              <a:latin typeface="Calibri" pitchFamily="34" charset="0"/>
              <a:cs typeface="Calibri" pitchFamily="34" charset="0"/>
            </a:endParaRPr>
          </a:p>
          <a:p>
            <a:pPr fontAlgn="auto">
              <a:spcBef>
                <a:spcPts val="0"/>
              </a:spcBef>
              <a:spcAft>
                <a:spcPts val="0"/>
              </a:spcAft>
              <a:defRPr/>
            </a:pPr>
            <a:endParaRPr lang="en-US" sz="1200" spc="100" dirty="0">
              <a:latin typeface="Calibri" pitchFamily="34" charset="0"/>
              <a:cs typeface="Calibri" pitchFamily="34" charset="0"/>
            </a:endParaRPr>
          </a:p>
          <a:p>
            <a:pPr marL="228600" indent="-228600">
              <a:buFontTx/>
              <a:buAutoNum type="arabicPeriod"/>
              <a:defRPr/>
            </a:pPr>
            <a:r>
              <a:rPr lang="en-US" sz="1200" i="1" spc="100" dirty="0">
                <a:latin typeface="Calibri" pitchFamily="34" charset="0"/>
                <a:cs typeface="Calibri" pitchFamily="34" charset="0"/>
              </a:rPr>
              <a:t>Eliminates waste by </a:t>
            </a:r>
            <a:r>
              <a:rPr lang="en-US" sz="1200" i="1" spc="100" dirty="0" smtClean="0">
                <a:latin typeface="Calibri" pitchFamily="34" charset="0"/>
                <a:cs typeface="Calibri" pitchFamily="34" charset="0"/>
              </a:rPr>
              <a:t>identifying </a:t>
            </a:r>
            <a:r>
              <a:rPr lang="en-US" sz="1200" i="1" spc="100" dirty="0">
                <a:latin typeface="Calibri" pitchFamily="34" charset="0"/>
                <a:cs typeface="Calibri" pitchFamily="34" charset="0"/>
              </a:rPr>
              <a:t>contracted services that may be at locations which are difficult for children reach</a:t>
            </a:r>
            <a:r>
              <a:rPr lang="en-US" sz="1200" i="1" spc="100" dirty="0" smtClean="0">
                <a:latin typeface="Calibri" pitchFamily="34" charset="0"/>
                <a:cs typeface="Calibri" pitchFamily="34" charset="0"/>
              </a:rPr>
              <a:t>.</a:t>
            </a:r>
          </a:p>
          <a:p>
            <a:pPr marL="228600" indent="-228600">
              <a:buFontTx/>
              <a:buAutoNum type="arabicPeriod"/>
              <a:defRPr/>
            </a:pPr>
            <a:endParaRPr lang="en-US" sz="1200" i="1"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b="1" i="1" spc="100" dirty="0" smtClean="0">
                <a:latin typeface="Calibri" pitchFamily="34" charset="0"/>
                <a:cs typeface="Calibri" pitchFamily="34" charset="0"/>
              </a:rPr>
              <a:t>A proximity threshold</a:t>
            </a:r>
            <a:endParaRPr lang="en-US" sz="1000" b="1" i="1" spc="100" dirty="0">
              <a:latin typeface="Calibri" pitchFamily="34" charset="0"/>
              <a:cs typeface="Calibri" pitchFamily="34" charset="0"/>
            </a:endParaRPr>
          </a:p>
          <a:p>
            <a:pPr marL="228600" indent="-228600" fontAlgn="auto">
              <a:spcBef>
                <a:spcPts val="0"/>
              </a:spcBef>
              <a:spcAft>
                <a:spcPts val="0"/>
              </a:spcAft>
              <a:buFontTx/>
              <a:buAutoNum type="arabicPeriod"/>
              <a:defRPr/>
            </a:pPr>
            <a:endParaRPr lang="en-US" sz="1200" spc="100" dirty="0">
              <a:latin typeface="Calibri" pitchFamily="34" charset="0"/>
              <a:cs typeface="Calibri" pitchFamily="34" charset="0"/>
            </a:endParaRPr>
          </a:p>
          <a:p>
            <a:pPr marL="228600" indent="-228600" fontAlgn="auto">
              <a:spcBef>
                <a:spcPts val="0"/>
              </a:spcBef>
              <a:spcAft>
                <a:spcPts val="0"/>
              </a:spcAft>
              <a:buFontTx/>
              <a:buAutoNum type="arabicPeriod"/>
              <a:defRPr/>
            </a:pPr>
            <a:r>
              <a:rPr lang="en-US" sz="1200" spc="100" dirty="0">
                <a:latin typeface="Calibri" pitchFamily="34" charset="0"/>
                <a:cs typeface="Calibri" pitchFamily="34" charset="0"/>
              </a:rPr>
              <a:t>Identifies areas where DCFS needs to recruit new providers, or encourage providers to relocate, in order to improve service </a:t>
            </a:r>
            <a:r>
              <a:rPr lang="en-US" sz="1200" spc="100" dirty="0" smtClean="0">
                <a:latin typeface="Calibri" pitchFamily="34" charset="0"/>
                <a:cs typeface="Calibri" pitchFamily="34" charset="0"/>
              </a:rPr>
              <a:t>proximity </a:t>
            </a:r>
            <a:r>
              <a:rPr lang="en-US" sz="1200" spc="100" dirty="0">
                <a:latin typeface="Calibri" pitchFamily="34" charset="0"/>
                <a:cs typeface="Calibri" pitchFamily="34" charset="0"/>
              </a:rPr>
              <a:t>for children</a:t>
            </a:r>
            <a:r>
              <a:rPr lang="en-US" sz="1200" spc="100" dirty="0" smtClean="0">
                <a:latin typeface="Calibri" pitchFamily="34" charset="0"/>
                <a:cs typeface="Calibri" pitchFamily="34" charset="0"/>
              </a:rPr>
              <a:t>.</a:t>
            </a:r>
          </a:p>
          <a:p>
            <a:pPr marL="228600" indent="-228600" fontAlgn="auto">
              <a:spcBef>
                <a:spcPts val="0"/>
              </a:spcBef>
              <a:spcAft>
                <a:spcPts val="0"/>
              </a:spcAft>
              <a:buFontTx/>
              <a:buAutoNum type="arabicPeriod"/>
              <a:defRPr/>
            </a:pPr>
            <a:endParaRPr lang="en-US" sz="1200"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Convert clusters of children into ‘hot spots’</a:t>
            </a:r>
          </a:p>
          <a:p>
            <a:pPr marL="685800" lvl="1" indent="-228600">
              <a:buFont typeface="Arial" panose="020B0604020202020204" pitchFamily="34" charset="0"/>
              <a:buChar char="•"/>
              <a:defRPr/>
            </a:pPr>
            <a:endParaRPr lang="en-US" sz="1000" spc="100" dirty="0" smtClean="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Convert clusters of providers into ‘cold spots’</a:t>
            </a:r>
          </a:p>
          <a:p>
            <a:pPr marL="228600" indent="-228600" fontAlgn="auto">
              <a:spcBef>
                <a:spcPts val="0"/>
              </a:spcBef>
              <a:spcAft>
                <a:spcPts val="0"/>
              </a:spcAft>
              <a:buFontTx/>
              <a:buAutoNum type="arabicPeriod"/>
              <a:defRPr/>
            </a:pPr>
            <a:endParaRPr lang="en-US" sz="1200" spc="100" dirty="0" smtClean="0">
              <a:latin typeface="Calibri" pitchFamily="34" charset="0"/>
              <a:cs typeface="Calibri" pitchFamily="34" charset="0"/>
            </a:endParaRPr>
          </a:p>
          <a:p>
            <a:pPr marL="228600" indent="-228600">
              <a:buFontTx/>
              <a:buAutoNum type="arabicPeriod"/>
              <a:defRPr/>
            </a:pPr>
            <a:r>
              <a:rPr lang="en-US" sz="1200" spc="100" dirty="0">
                <a:latin typeface="Calibri" pitchFamily="34" charset="0"/>
                <a:cs typeface="Calibri" pitchFamily="34" charset="0"/>
              </a:rPr>
              <a:t>Optimizes current contracts by placing them with providers that children can easily reach</a:t>
            </a:r>
            <a:r>
              <a:rPr lang="en-US" sz="1200" spc="100" dirty="0" smtClean="0">
                <a:latin typeface="Calibri" pitchFamily="34" charset="0"/>
                <a:cs typeface="Calibri" pitchFamily="34" charset="0"/>
              </a:rPr>
              <a:t>.</a:t>
            </a:r>
          </a:p>
          <a:p>
            <a:pPr marL="228600" indent="-228600">
              <a:buFont typeface="Arial" panose="020B0604020202020204" pitchFamily="34" charset="0"/>
              <a:buChar char="•"/>
              <a:defRPr/>
            </a:pPr>
            <a:endParaRPr lang="en-US" sz="1200" spc="100" dirty="0">
              <a:latin typeface="Calibri" pitchFamily="34" charset="0"/>
              <a:cs typeface="Calibri" pitchFamily="34" charset="0"/>
            </a:endParaRPr>
          </a:p>
          <a:p>
            <a:pPr marL="685800" lvl="1" indent="-228600">
              <a:buFont typeface="Arial" panose="020B0604020202020204" pitchFamily="34" charset="0"/>
              <a:buChar char="•"/>
              <a:defRPr/>
            </a:pPr>
            <a:r>
              <a:rPr lang="en-US" sz="1000" spc="100" dirty="0" smtClean="0">
                <a:latin typeface="Calibri" pitchFamily="34" charset="0"/>
                <a:cs typeface="Calibri" pitchFamily="34" charset="0"/>
              </a:rPr>
              <a:t>Allows you to model impacts prior to action.</a:t>
            </a:r>
            <a:endParaRPr lang="en-US" sz="1000" spc="100" dirty="0">
              <a:latin typeface="Calibri" pitchFamily="34" charset="0"/>
              <a:cs typeface="Calibri" pitchFamily="34" charset="0"/>
            </a:endParaRPr>
          </a:p>
        </p:txBody>
      </p:sp>
    </p:spTree>
    <p:extLst>
      <p:ext uri="{BB962C8B-B14F-4D97-AF65-F5344CB8AC3E}">
        <p14:creationId xmlns:p14="http://schemas.microsoft.com/office/powerpoint/2010/main" val="3489063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for Engagement and Shared Visioning</a:t>
            </a:r>
            <a:endParaRPr lang="en-US" dirty="0"/>
          </a:p>
        </p:txBody>
      </p:sp>
      <p:sp>
        <p:nvSpPr>
          <p:cNvPr id="3" name="Content Placeholder 2"/>
          <p:cNvSpPr>
            <a:spLocks noGrp="1"/>
          </p:cNvSpPr>
          <p:nvPr>
            <p:ph idx="1"/>
          </p:nvPr>
        </p:nvSpPr>
        <p:spPr/>
        <p:txBody>
          <a:bodyPr>
            <a:normAutofit/>
          </a:bodyPr>
          <a:lstStyle/>
          <a:p>
            <a:r>
              <a:rPr lang="en-US" dirty="0" smtClean="0"/>
              <a:t>A conversation</a:t>
            </a:r>
          </a:p>
          <a:p>
            <a:r>
              <a:rPr lang="en-US"/>
              <a:t>About the what, not about the why—no shame or </a:t>
            </a:r>
            <a:r>
              <a:rPr lang="en-US" smtClean="0"/>
              <a:t>blame</a:t>
            </a:r>
            <a:endParaRPr lang="en-US" dirty="0" smtClean="0"/>
          </a:p>
          <a:p>
            <a:r>
              <a:rPr lang="en-US" dirty="0" smtClean="0"/>
              <a:t>Time spent in understanding pays off in impact</a:t>
            </a:r>
          </a:p>
          <a:p>
            <a:r>
              <a:rPr lang="en-US" dirty="0" smtClean="0"/>
              <a:t>Output of an assessment process </a:t>
            </a:r>
          </a:p>
          <a:p>
            <a:r>
              <a:rPr lang="en-US" dirty="0" smtClean="0"/>
              <a:t>It is not an event</a:t>
            </a:r>
          </a:p>
          <a:p>
            <a:r>
              <a:rPr lang="en-US" dirty="0" smtClean="0"/>
              <a:t>Once one CANS/ANSA is completed you don’t ‘redo’ it, you check in on it.</a:t>
            </a:r>
          </a:p>
          <a:p>
            <a:endParaRPr lang="en-US" dirty="0"/>
          </a:p>
        </p:txBody>
      </p:sp>
    </p:spTree>
    <p:extLst>
      <p:ext uri="{BB962C8B-B14F-4D97-AF65-F5344CB8AC3E}">
        <p14:creationId xmlns:p14="http://schemas.microsoft.com/office/powerpoint/2010/main" val="1107468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Used For Treatment Planning</a:t>
            </a:r>
            <a:endParaRPr lang="en-US" dirty="0"/>
          </a:p>
        </p:txBody>
      </p:sp>
      <p:sp>
        <p:nvSpPr>
          <p:cNvPr id="3" name="Content Placeholder 2"/>
          <p:cNvSpPr>
            <a:spLocks noGrp="1"/>
          </p:cNvSpPr>
          <p:nvPr>
            <p:ph idx="1"/>
          </p:nvPr>
        </p:nvSpPr>
        <p:spPr/>
        <p:txBody>
          <a:bodyPr/>
          <a:lstStyle/>
          <a:p>
            <a:r>
              <a:rPr lang="en-US" dirty="0" smtClean="0"/>
              <a:t>Matching (with prioritization)</a:t>
            </a:r>
          </a:p>
          <a:p>
            <a:r>
              <a:rPr lang="en-US" dirty="0" smtClean="0"/>
              <a:t>Transformational Care Planning (CIMH)</a:t>
            </a:r>
          </a:p>
          <a:p>
            <a:r>
              <a:rPr lang="en-US" dirty="0" smtClean="0"/>
              <a:t>Clustering (Northwestern)</a:t>
            </a:r>
          </a:p>
          <a:p>
            <a:r>
              <a:rPr lang="en-US" dirty="0" smtClean="0"/>
              <a:t>Cross Cutting Needs (San Francisco)</a:t>
            </a:r>
          </a:p>
          <a:p>
            <a:r>
              <a:rPr lang="en-US" dirty="0" smtClean="0"/>
              <a:t>Treatment and Recovery Planning (TARP)</a:t>
            </a:r>
            <a:endParaRPr lang="en-US" dirty="0"/>
          </a:p>
        </p:txBody>
      </p:sp>
    </p:spTree>
    <p:extLst>
      <p:ext uri="{BB962C8B-B14F-4D97-AF65-F5344CB8AC3E}">
        <p14:creationId xmlns:p14="http://schemas.microsoft.com/office/powerpoint/2010/main" val="16932282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smtClean="0"/>
              <a:t>Ensure compliance with policies and procedures</a:t>
            </a:r>
          </a:p>
          <a:p>
            <a:r>
              <a:rPr lang="en-CA" dirty="0" smtClean="0"/>
              <a:t>Help manage schedules and workloads</a:t>
            </a:r>
          </a:p>
          <a:p>
            <a:r>
              <a:rPr lang="en-CA" dirty="0" smtClean="0"/>
              <a:t>Improve quality of care provided by supervisees</a:t>
            </a:r>
          </a:p>
          <a:p>
            <a:r>
              <a:rPr lang="en-CA" dirty="0" smtClean="0"/>
              <a:t>Facilitate professional development</a:t>
            </a:r>
          </a:p>
          <a:p>
            <a:r>
              <a:rPr lang="en-CA" dirty="0" smtClean="0"/>
              <a:t>Problem solve challenges as they arise</a:t>
            </a:r>
            <a:endParaRPr lang="en-CA" dirty="0"/>
          </a:p>
        </p:txBody>
      </p:sp>
      <p:sp>
        <p:nvSpPr>
          <p:cNvPr id="2" name="Title 1"/>
          <p:cNvSpPr>
            <a:spLocks noGrp="1"/>
          </p:cNvSpPr>
          <p:nvPr>
            <p:ph type="title"/>
          </p:nvPr>
        </p:nvSpPr>
        <p:spPr/>
        <p:txBody>
          <a:bodyPr/>
          <a:lstStyle/>
          <a:p>
            <a:r>
              <a:rPr lang="en-CA" dirty="0" smtClean="0"/>
              <a:t>Responsibilities in Supervision</a:t>
            </a:r>
            <a:endParaRPr lang="en-CA" dirty="0"/>
          </a:p>
        </p:txBody>
      </p:sp>
    </p:spTree>
    <p:extLst>
      <p:ext uri="{BB962C8B-B14F-4D97-AF65-F5344CB8AC3E}">
        <p14:creationId xmlns:p14="http://schemas.microsoft.com/office/powerpoint/2010/main" val="3381354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smtClean="0"/>
              <a:t>Developing marketable skill sets including basic management skills</a:t>
            </a:r>
          </a:p>
          <a:p>
            <a:r>
              <a:rPr lang="en-CA" dirty="0" smtClean="0"/>
              <a:t>Broadening clinical expertise through vicarious treatment experiences</a:t>
            </a:r>
          </a:p>
          <a:p>
            <a:r>
              <a:rPr lang="en-CA" dirty="0" smtClean="0"/>
              <a:t>Mentoring bright young workers</a:t>
            </a:r>
          </a:p>
          <a:p>
            <a:r>
              <a:rPr lang="en-CA" dirty="0" smtClean="0"/>
              <a:t>Helping improve the lives of a larger group of children and families</a:t>
            </a:r>
          </a:p>
          <a:p>
            <a:endParaRPr lang="en-CA" dirty="0"/>
          </a:p>
          <a:p>
            <a:pPr>
              <a:buNone/>
            </a:pPr>
            <a:endParaRPr lang="en-CA" dirty="0"/>
          </a:p>
        </p:txBody>
      </p:sp>
      <p:sp>
        <p:nvSpPr>
          <p:cNvPr id="2" name="Title 1"/>
          <p:cNvSpPr>
            <a:spLocks noGrp="1"/>
          </p:cNvSpPr>
          <p:nvPr>
            <p:ph type="title"/>
          </p:nvPr>
        </p:nvSpPr>
        <p:spPr/>
        <p:txBody>
          <a:bodyPr/>
          <a:lstStyle/>
          <a:p>
            <a:r>
              <a:rPr lang="en-CA" dirty="0" smtClean="0"/>
              <a:t>Opportunities in Supervision</a:t>
            </a:r>
            <a:endParaRPr lang="en-CA" dirty="0"/>
          </a:p>
        </p:txBody>
      </p:sp>
    </p:spTree>
    <p:extLst>
      <p:ext uri="{BB962C8B-B14F-4D97-AF65-F5344CB8AC3E}">
        <p14:creationId xmlns:p14="http://schemas.microsoft.com/office/powerpoint/2010/main" val="35119542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CA" dirty="0" smtClean="0"/>
              <a:t>Review and sign off on any CANS/ANSA before submitted</a:t>
            </a:r>
          </a:p>
          <a:p>
            <a:r>
              <a:rPr lang="en-CA" dirty="0" smtClean="0"/>
              <a:t>Discuss any case by first reviewing the CANS/ANSA so that it serves as Cliff/Coles Notes on the case</a:t>
            </a:r>
          </a:p>
          <a:p>
            <a:r>
              <a:rPr lang="en-CA" dirty="0" smtClean="0"/>
              <a:t>Shadow a supervisee doing a CANS/ANSA with a family or individual</a:t>
            </a:r>
          </a:p>
          <a:p>
            <a:r>
              <a:rPr lang="en-CA" dirty="0" smtClean="0"/>
              <a:t>Have a supervisee shadow supervisor doing a CANS/ANSA with a family or individual</a:t>
            </a:r>
          </a:p>
          <a:p>
            <a:r>
              <a:rPr lang="en-CA" dirty="0" smtClean="0"/>
              <a:t>Use CANS/ANSA at the start of any discussion in case presentations or team supervisions</a:t>
            </a:r>
          </a:p>
          <a:p>
            <a:r>
              <a:rPr lang="en-CA" dirty="0" smtClean="0"/>
              <a:t>Review family service plans using the SPANS or another approach to ensure that planning is guided by how the family or individual is understood using CANS/ANSA</a:t>
            </a:r>
          </a:p>
          <a:p>
            <a:r>
              <a:rPr lang="en-CA" dirty="0" smtClean="0"/>
              <a:t>Monitor supervisee level reports on the status of their cases and outcomes from episodes of care and review performance with supervisees</a:t>
            </a:r>
          </a:p>
          <a:p>
            <a:endParaRPr lang="en-CA" dirty="0"/>
          </a:p>
        </p:txBody>
      </p:sp>
      <p:sp>
        <p:nvSpPr>
          <p:cNvPr id="3" name="Title 2"/>
          <p:cNvSpPr>
            <a:spLocks noGrp="1"/>
          </p:cNvSpPr>
          <p:nvPr>
            <p:ph type="title"/>
          </p:nvPr>
        </p:nvSpPr>
        <p:spPr/>
        <p:txBody>
          <a:bodyPr/>
          <a:lstStyle/>
          <a:p>
            <a:r>
              <a:rPr lang="en-CA" dirty="0" smtClean="0"/>
              <a:t>Strategies Used by Supervisors</a:t>
            </a:r>
            <a:endParaRPr lang="en-CA" dirty="0"/>
          </a:p>
        </p:txBody>
      </p:sp>
    </p:spTree>
    <p:extLst>
      <p:ext uri="{BB962C8B-B14F-4D97-AF65-F5344CB8AC3E}">
        <p14:creationId xmlns:p14="http://schemas.microsoft.com/office/powerpoint/2010/main" val="4249346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8077200" cy="4800600"/>
          </a:xfrm>
        </p:spPr>
        <p:txBody>
          <a:bodyPr>
            <a:normAutofit/>
          </a:bodyPr>
          <a:lstStyle/>
          <a:p>
            <a:pPr algn="ctr"/>
            <a:r>
              <a:rPr lang="en-US" sz="4000" dirty="0" smtClean="0"/>
              <a:t/>
            </a:r>
            <a:br>
              <a:rPr lang="en-US" sz="4000" dirty="0" smtClean="0"/>
            </a:br>
            <a:r>
              <a:rPr lang="en-US" sz="4000" dirty="0" smtClean="0"/>
              <a:t>Adult Needs and Strengths Assessment (ANSA)</a:t>
            </a:r>
            <a:br>
              <a:rPr lang="en-US" sz="4000" dirty="0" smtClean="0"/>
            </a:br>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The ANSA  is not the point</a:t>
            </a:r>
            <a:endParaRPr lang="en-US" sz="4000" dirty="0"/>
          </a:p>
        </p:txBody>
      </p:sp>
      <p:sp>
        <p:nvSpPr>
          <p:cNvPr id="3" name="Subtitle 2"/>
          <p:cNvSpPr>
            <a:spLocks noGrp="1"/>
          </p:cNvSpPr>
          <p:nvPr>
            <p:ph type="subTitle" idx="1"/>
          </p:nvPr>
        </p:nvSpPr>
        <p:spPr>
          <a:xfrm>
            <a:off x="685800" y="457200"/>
            <a:ext cx="8077200" cy="1371600"/>
          </a:xfrm>
        </p:spPr>
        <p:txBody>
          <a:bodyPr/>
          <a:lstStyle/>
          <a:p>
            <a:r>
              <a:rPr lang="en-US" dirty="0" smtClean="0"/>
              <a:t>John S. Lyons, Ph.D.</a:t>
            </a:r>
          </a:p>
          <a:p>
            <a:r>
              <a:rPr lang="en-US" dirty="0" smtClean="0"/>
              <a:t>Chapin Hall at the University of Chicago</a:t>
            </a:r>
          </a:p>
          <a:p>
            <a:endParaRPr lang="en-US" dirty="0"/>
          </a:p>
        </p:txBody>
      </p:sp>
    </p:spTree>
    <p:extLst>
      <p:ext uri="{BB962C8B-B14F-4D97-AF65-F5344CB8AC3E}">
        <p14:creationId xmlns:p14="http://schemas.microsoft.com/office/powerpoint/2010/main" val="8475392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Strategies for Decision Support</a:t>
            </a:r>
            <a:endParaRPr lang="en-US" dirty="0"/>
          </a:p>
        </p:txBody>
      </p:sp>
      <p:sp>
        <p:nvSpPr>
          <p:cNvPr id="5" name="Content Placeholder 4"/>
          <p:cNvSpPr>
            <a:spLocks noGrp="1"/>
          </p:cNvSpPr>
          <p:nvPr>
            <p:ph idx="1"/>
          </p:nvPr>
        </p:nvSpPr>
        <p:spPr/>
        <p:txBody>
          <a:bodyPr/>
          <a:lstStyle/>
          <a:p>
            <a:r>
              <a:rPr lang="en-US" dirty="0" smtClean="0"/>
              <a:t>Define Choices/Options</a:t>
            </a:r>
          </a:p>
          <a:p>
            <a:pPr lvl="1"/>
            <a:r>
              <a:rPr lang="en-US" dirty="0" smtClean="0"/>
              <a:t>Treatment or placement type</a:t>
            </a:r>
          </a:p>
          <a:p>
            <a:pPr lvl="1"/>
            <a:r>
              <a:rPr lang="en-US" dirty="0" smtClean="0"/>
              <a:t>Intensity of care</a:t>
            </a:r>
          </a:p>
          <a:p>
            <a:pPr lvl="1"/>
            <a:r>
              <a:rPr lang="en-US" dirty="0" smtClean="0"/>
              <a:t>Level of Care</a:t>
            </a:r>
          </a:p>
          <a:p>
            <a:r>
              <a:rPr lang="en-US" dirty="0" smtClean="0"/>
              <a:t>Define Child/Family Level inputs into good decision making</a:t>
            </a:r>
          </a:p>
          <a:p>
            <a:r>
              <a:rPr lang="en-US" dirty="0" smtClean="0"/>
              <a:t>Create version of the tool that reflects that information</a:t>
            </a:r>
          </a:p>
          <a:p>
            <a:r>
              <a:rPr lang="en-US" dirty="0" smtClean="0"/>
              <a:t>Model and test algorithm</a:t>
            </a:r>
          </a:p>
          <a:p>
            <a:endParaRPr lang="en-US" dirty="0"/>
          </a:p>
        </p:txBody>
      </p:sp>
    </p:spTree>
    <p:extLst>
      <p:ext uri="{BB962C8B-B14F-4D97-AF65-F5344CB8AC3E}">
        <p14:creationId xmlns:p14="http://schemas.microsoft.com/office/powerpoint/2010/main" val="87785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z="2800" smtClean="0"/>
              <a:t>Percent of hospital admissions that were low risk by racial group </a:t>
            </a:r>
            <a:br>
              <a:rPr lang="en-US" altLang="en-US" sz="2800" smtClean="0"/>
            </a:br>
            <a:r>
              <a:rPr lang="en-US" altLang="en-US" sz="1500" smtClean="0"/>
              <a:t>Adapted from Rawal, et al, 2003</a:t>
            </a:r>
          </a:p>
        </p:txBody>
      </p:sp>
      <p:graphicFrame>
        <p:nvGraphicFramePr>
          <p:cNvPr id="10242" name="Object 3"/>
          <p:cNvGraphicFramePr>
            <a:graphicFrameLocks noGrp="1" noChangeAspect="1"/>
          </p:cNvGraphicFramePr>
          <p:nvPr>
            <p:ph type="chart" idx="1"/>
          </p:nvPr>
        </p:nvGraphicFramePr>
        <p:xfrm>
          <a:off x="566738" y="1752600"/>
          <a:ext cx="8001000" cy="4267200"/>
        </p:xfrm>
        <a:graphic>
          <a:graphicData uri="http://schemas.openxmlformats.org/presentationml/2006/ole">
            <mc:AlternateContent xmlns:mc="http://schemas.openxmlformats.org/markup-compatibility/2006">
              <mc:Choice xmlns:v="urn:schemas-microsoft-com:vml" Requires="v">
                <p:oleObj spid="_x0000_s9247" name="Chart" r:id="rId3" imgW="7772400" imgH="4114800" progId="MSGraph.Chart.8">
                  <p:embed followColorScheme="full"/>
                </p:oleObj>
              </mc:Choice>
              <mc:Fallback>
                <p:oleObj name="Chart" r:id="rId3" imgW="7772400" imgH="4114800" progId="MSGraph.Chart.8">
                  <p:embed followColorScheme="full"/>
                  <p:pic>
                    <p:nvPicPr>
                      <p:cNvPr id="0" name=""/>
                      <p:cNvPicPr>
                        <a:picLocks noChangeAspect="1" noChangeArrowheads="1"/>
                      </p:cNvPicPr>
                      <p:nvPr/>
                    </p:nvPicPr>
                    <p:blipFill>
                      <a:blip r:embed="rId4"/>
                      <a:srcRect/>
                      <a:stretch>
                        <a:fillRect/>
                      </a:stretch>
                    </p:blipFill>
                    <p:spPr bwMode="auto">
                      <a:xfrm>
                        <a:off x="566738" y="1752600"/>
                        <a:ext cx="8001000" cy="4267200"/>
                      </a:xfrm>
                      <a:prstGeom prst="rect">
                        <a:avLst/>
                      </a:prstGeom>
                    </p:spPr>
                  </p:pic>
                </p:oleObj>
              </mc:Fallback>
            </mc:AlternateContent>
          </a:graphicData>
        </a:graphic>
      </p:graphicFrame>
    </p:spTree>
    <p:extLst>
      <p:ext uri="{BB962C8B-B14F-4D97-AF65-F5344CB8AC3E}">
        <p14:creationId xmlns:p14="http://schemas.microsoft.com/office/powerpoint/2010/main" val="20667966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447800" y="547688"/>
            <a:ext cx="57150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sz="900">
                <a:solidFill>
                  <a:schemeClr val="tx1"/>
                </a:solidFill>
                <a:latin typeface="Verdana" pitchFamily="34" charset="0"/>
              </a:defRPr>
            </a:lvl1pPr>
            <a:lvl2pPr marL="742950" indent="-285750">
              <a:defRPr sz="900">
                <a:solidFill>
                  <a:schemeClr val="tx1"/>
                </a:solidFill>
                <a:latin typeface="Verdana" pitchFamily="34" charset="0"/>
              </a:defRPr>
            </a:lvl2pPr>
            <a:lvl3pPr marL="1143000" indent="-228600">
              <a:defRPr sz="900">
                <a:solidFill>
                  <a:schemeClr val="tx1"/>
                </a:solidFill>
                <a:latin typeface="Verdana" pitchFamily="34" charset="0"/>
              </a:defRPr>
            </a:lvl3pPr>
            <a:lvl4pPr marL="1600200" indent="-228600">
              <a:defRPr sz="900">
                <a:solidFill>
                  <a:schemeClr val="tx1"/>
                </a:solidFill>
                <a:latin typeface="Verdana" pitchFamily="34" charset="0"/>
              </a:defRPr>
            </a:lvl4pPr>
            <a:lvl5pPr marL="2057400" indent="-228600">
              <a:defRPr sz="900">
                <a:solidFill>
                  <a:schemeClr val="tx1"/>
                </a:solidFill>
                <a:latin typeface="Verdana" pitchFamily="34" charset="0"/>
              </a:defRPr>
            </a:lvl5pPr>
            <a:lvl6pPr marL="2514600" indent="-228600" eaLnBrk="0" fontAlgn="base" hangingPunct="0">
              <a:spcBef>
                <a:spcPct val="0"/>
              </a:spcBef>
              <a:spcAft>
                <a:spcPct val="0"/>
              </a:spcAft>
              <a:defRPr sz="900">
                <a:solidFill>
                  <a:schemeClr val="tx1"/>
                </a:solidFill>
                <a:latin typeface="Verdana" pitchFamily="34" charset="0"/>
              </a:defRPr>
            </a:lvl6pPr>
            <a:lvl7pPr marL="2971800" indent="-228600" eaLnBrk="0" fontAlgn="base" hangingPunct="0">
              <a:spcBef>
                <a:spcPct val="0"/>
              </a:spcBef>
              <a:spcAft>
                <a:spcPct val="0"/>
              </a:spcAft>
              <a:defRPr sz="900">
                <a:solidFill>
                  <a:schemeClr val="tx1"/>
                </a:solidFill>
                <a:latin typeface="Verdana" pitchFamily="34" charset="0"/>
              </a:defRPr>
            </a:lvl7pPr>
            <a:lvl8pPr marL="3429000" indent="-228600" eaLnBrk="0" fontAlgn="base" hangingPunct="0">
              <a:spcBef>
                <a:spcPct val="0"/>
              </a:spcBef>
              <a:spcAft>
                <a:spcPct val="0"/>
              </a:spcAft>
              <a:defRPr sz="900">
                <a:solidFill>
                  <a:schemeClr val="tx1"/>
                </a:solidFill>
                <a:latin typeface="Verdana" pitchFamily="34" charset="0"/>
              </a:defRPr>
            </a:lvl8pPr>
            <a:lvl9pPr marL="3886200" indent="-228600" eaLnBrk="0" fontAlgn="base" hangingPunct="0">
              <a:spcBef>
                <a:spcPct val="0"/>
              </a:spcBef>
              <a:spcAft>
                <a:spcPct val="0"/>
              </a:spcAft>
              <a:defRPr sz="900">
                <a:solidFill>
                  <a:schemeClr val="tx1"/>
                </a:solidFill>
                <a:latin typeface="Verdana" pitchFamily="34" charset="0"/>
              </a:defRPr>
            </a:lvl9pPr>
          </a:lstStyle>
          <a:p>
            <a:pPr algn="ctr" eaLnBrk="1" hangingPunct="1"/>
            <a:r>
              <a:rPr lang="en-US" altLang="en-US" sz="1600" b="1">
                <a:latin typeface="Arial" charset="0"/>
                <a:ea typeface="Times New Roman" pitchFamily="18" charset="0"/>
                <a:cs typeface="Arial" charset="0"/>
              </a:rPr>
              <a:t>Key Decision Support CSPI Indicators </a:t>
            </a:r>
            <a:endParaRPr lang="en-US" altLang="en-US" sz="1600">
              <a:latin typeface="Arial" charset="0"/>
              <a:ea typeface="Times New Roman" pitchFamily="18" charset="0"/>
              <a:cs typeface="Arial" charset="0"/>
            </a:endParaRPr>
          </a:p>
          <a:p>
            <a:pPr algn="ctr"/>
            <a:r>
              <a:rPr lang="en-US" altLang="en-US" sz="1600" b="1">
                <a:latin typeface="Arial" charset="0"/>
                <a:ea typeface="Times New Roman" pitchFamily="18" charset="0"/>
                <a:cs typeface="Arial" charset="0"/>
              </a:rPr>
              <a:t>Sorted by Order of Importance in Predicting Psychiatric Hospital Admission</a:t>
            </a:r>
            <a:endParaRPr lang="en-US" altLang="en-US" sz="1600">
              <a:latin typeface="Arial" charset="0"/>
              <a:ea typeface="Times New Roman" pitchFamily="18" charset="0"/>
              <a:cs typeface="Arial" charset="0"/>
            </a:endParaRPr>
          </a:p>
        </p:txBody>
      </p:sp>
      <p:graphicFrame>
        <p:nvGraphicFramePr>
          <p:cNvPr id="62467" name="Group 3"/>
          <p:cNvGraphicFramePr>
            <a:graphicFrameLocks noGrp="1"/>
          </p:cNvGraphicFramePr>
          <p:nvPr/>
        </p:nvGraphicFramePr>
        <p:xfrm>
          <a:off x="1219200" y="1752600"/>
          <a:ext cx="5943600" cy="3581402"/>
        </p:xfrm>
        <a:graphic>
          <a:graphicData uri="http://schemas.openxmlformats.org/drawingml/2006/table">
            <a:tbl>
              <a:tblPr/>
              <a:tblGrid>
                <a:gridCol w="2338388"/>
                <a:gridCol w="1277937"/>
                <a:gridCol w="2327275"/>
              </a:tblGrid>
              <a:tr h="6762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If CSPI Item</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Rated as</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Start with 0 and</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Suicide</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cs typeface="Arial" charset="0"/>
                        </a:rPr>
                        <a:t>Judgment</a:t>
                      </a:r>
                      <a:endParaRPr kumimoji="0" lang="en-US" sz="11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Danger to Others</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Depression</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Impulse/Hyperactivity</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cs typeface="Arial" charset="0"/>
                        </a:rPr>
                        <a:t>Anger Control</a:t>
                      </a:r>
                      <a:endParaRPr kumimoji="0" lang="en-US" sz="11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Psychosis</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1,2,3</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000" b="0" i="0" u="none" strike="noStrike" cap="none" normalizeH="0" baseline="0" smtClean="0">
                          <a:ln>
                            <a:noFill/>
                          </a:ln>
                          <a:solidFill>
                            <a:schemeClr val="tx1"/>
                          </a:solidFill>
                          <a:effectLst/>
                          <a:latin typeface="Verdana" pitchFamily="34" charset="0"/>
                          <a:ea typeface="Times New Roman" pitchFamily="18" charset="0"/>
                          <a:cs typeface="Arial" charset="0"/>
                        </a:rPr>
                        <a:t>Add 1</a:t>
                      </a:r>
                      <a:endParaRPr kumimoji="0" lang="en-US" sz="17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4073" name="Rectangle 41"/>
          <p:cNvSpPr>
            <a:spLocks noChangeArrowheads="1"/>
          </p:cNvSpPr>
          <p:nvPr/>
        </p:nvSpPr>
        <p:spPr bwMode="auto">
          <a:xfrm>
            <a:off x="1706563" y="5413375"/>
            <a:ext cx="3973512"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900">
                <a:solidFill>
                  <a:schemeClr val="tx1"/>
                </a:solidFill>
                <a:latin typeface="Verdana" pitchFamily="34" charset="0"/>
              </a:defRPr>
            </a:lvl1pPr>
            <a:lvl2pPr marL="742950" indent="-285750">
              <a:defRPr sz="900">
                <a:solidFill>
                  <a:schemeClr val="tx1"/>
                </a:solidFill>
                <a:latin typeface="Verdana" pitchFamily="34" charset="0"/>
              </a:defRPr>
            </a:lvl2pPr>
            <a:lvl3pPr marL="1143000" indent="-228600">
              <a:defRPr sz="900">
                <a:solidFill>
                  <a:schemeClr val="tx1"/>
                </a:solidFill>
                <a:latin typeface="Verdana" pitchFamily="34" charset="0"/>
              </a:defRPr>
            </a:lvl3pPr>
            <a:lvl4pPr marL="1600200" indent="-228600">
              <a:defRPr sz="900">
                <a:solidFill>
                  <a:schemeClr val="tx1"/>
                </a:solidFill>
                <a:latin typeface="Verdana" pitchFamily="34" charset="0"/>
              </a:defRPr>
            </a:lvl4pPr>
            <a:lvl5pPr marL="2057400" indent="-228600">
              <a:defRPr sz="900">
                <a:solidFill>
                  <a:schemeClr val="tx1"/>
                </a:solidFill>
                <a:latin typeface="Verdana" pitchFamily="34" charset="0"/>
              </a:defRPr>
            </a:lvl5pPr>
            <a:lvl6pPr marL="2514600" indent="-228600" eaLnBrk="0" fontAlgn="base" hangingPunct="0">
              <a:spcBef>
                <a:spcPct val="0"/>
              </a:spcBef>
              <a:spcAft>
                <a:spcPct val="0"/>
              </a:spcAft>
              <a:defRPr sz="900">
                <a:solidFill>
                  <a:schemeClr val="tx1"/>
                </a:solidFill>
                <a:latin typeface="Verdana" pitchFamily="34" charset="0"/>
              </a:defRPr>
            </a:lvl6pPr>
            <a:lvl7pPr marL="2971800" indent="-228600" eaLnBrk="0" fontAlgn="base" hangingPunct="0">
              <a:spcBef>
                <a:spcPct val="0"/>
              </a:spcBef>
              <a:spcAft>
                <a:spcPct val="0"/>
              </a:spcAft>
              <a:defRPr sz="900">
                <a:solidFill>
                  <a:schemeClr val="tx1"/>
                </a:solidFill>
                <a:latin typeface="Verdana" pitchFamily="34" charset="0"/>
              </a:defRPr>
            </a:lvl7pPr>
            <a:lvl8pPr marL="3429000" indent="-228600" eaLnBrk="0" fontAlgn="base" hangingPunct="0">
              <a:spcBef>
                <a:spcPct val="0"/>
              </a:spcBef>
              <a:spcAft>
                <a:spcPct val="0"/>
              </a:spcAft>
              <a:defRPr sz="900">
                <a:solidFill>
                  <a:schemeClr val="tx1"/>
                </a:solidFill>
                <a:latin typeface="Verdana" pitchFamily="34" charset="0"/>
              </a:defRPr>
            </a:lvl8pPr>
            <a:lvl9pPr marL="3886200" indent="-228600" eaLnBrk="0" fontAlgn="base" hangingPunct="0">
              <a:spcBef>
                <a:spcPct val="0"/>
              </a:spcBef>
              <a:spcAft>
                <a:spcPct val="0"/>
              </a:spcAft>
              <a:defRPr sz="900">
                <a:solidFill>
                  <a:schemeClr val="tx1"/>
                </a:solidFill>
                <a:latin typeface="Verdana" pitchFamily="34" charset="0"/>
              </a:defRPr>
            </a:lvl9pPr>
          </a:lstStyle>
          <a:p>
            <a:pPr eaLnBrk="1" hangingPunct="1"/>
            <a:r>
              <a:rPr lang="en-US" altLang="en-US" sz="1000" i="1">
                <a:latin typeface="Arial" charset="0"/>
                <a:ea typeface="Times New Roman" pitchFamily="18" charset="0"/>
                <a:cs typeface="Arial" charset="0"/>
              </a:rPr>
              <a:t>Ratings of ‘2’ and ‘3’ are ‘actionable’ ratings, as compared to ratings</a:t>
            </a:r>
            <a:endParaRPr lang="en-US" altLang="en-US" sz="800">
              <a:latin typeface="Arial" charset="0"/>
              <a:ea typeface="Times New Roman" pitchFamily="18" charset="0"/>
              <a:cs typeface="Arial" charset="0"/>
            </a:endParaRPr>
          </a:p>
          <a:p>
            <a:r>
              <a:rPr lang="en-US" altLang="en-US" sz="1000" i="1">
                <a:latin typeface="Arial" charset="0"/>
                <a:ea typeface="Times New Roman" pitchFamily="18" charset="0"/>
                <a:cs typeface="Arial" charset="0"/>
              </a:rPr>
              <a:t> of ‘0’ (no evidence) and ‘1’ (watchful waiting).</a:t>
            </a:r>
            <a:endParaRPr lang="en-US" altLang="en-US" sz="800">
              <a:latin typeface="Arial" charset="0"/>
              <a:ea typeface="Times New Roman" pitchFamily="18" charset="0"/>
              <a:cs typeface="Arial" charset="0"/>
            </a:endParaRPr>
          </a:p>
          <a:p>
            <a:endParaRPr lang="en-US" altLang="en-US" sz="1800">
              <a:latin typeface="Arial" charset="0"/>
              <a:ea typeface="Times New Roman" pitchFamily="18" charset="0"/>
              <a:cs typeface="Arial" charset="0"/>
            </a:endParaRPr>
          </a:p>
        </p:txBody>
      </p:sp>
    </p:spTree>
    <p:extLst>
      <p:ext uri="{BB962C8B-B14F-4D97-AF65-F5344CB8AC3E}">
        <p14:creationId xmlns:p14="http://schemas.microsoft.com/office/powerpoint/2010/main" val="58461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371600" y="228600"/>
            <a:ext cx="635158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900">
                <a:solidFill>
                  <a:schemeClr val="tx1"/>
                </a:solidFill>
                <a:latin typeface="Verdana" pitchFamily="34" charset="0"/>
              </a:defRPr>
            </a:lvl1pPr>
            <a:lvl2pPr marL="742950" indent="-285750">
              <a:defRPr sz="900">
                <a:solidFill>
                  <a:schemeClr val="tx1"/>
                </a:solidFill>
                <a:latin typeface="Verdana" pitchFamily="34" charset="0"/>
              </a:defRPr>
            </a:lvl2pPr>
            <a:lvl3pPr marL="1143000" indent="-228600">
              <a:defRPr sz="900">
                <a:solidFill>
                  <a:schemeClr val="tx1"/>
                </a:solidFill>
                <a:latin typeface="Verdana" pitchFamily="34" charset="0"/>
              </a:defRPr>
            </a:lvl3pPr>
            <a:lvl4pPr marL="1600200" indent="-228600">
              <a:defRPr sz="900">
                <a:solidFill>
                  <a:schemeClr val="tx1"/>
                </a:solidFill>
                <a:latin typeface="Verdana" pitchFamily="34" charset="0"/>
              </a:defRPr>
            </a:lvl4pPr>
            <a:lvl5pPr marL="2057400" indent="-228600">
              <a:defRPr sz="900">
                <a:solidFill>
                  <a:schemeClr val="tx1"/>
                </a:solidFill>
                <a:latin typeface="Verdana" pitchFamily="34" charset="0"/>
              </a:defRPr>
            </a:lvl5pPr>
            <a:lvl6pPr marL="2514600" indent="-228600" eaLnBrk="0" fontAlgn="base" hangingPunct="0">
              <a:spcBef>
                <a:spcPct val="0"/>
              </a:spcBef>
              <a:spcAft>
                <a:spcPct val="0"/>
              </a:spcAft>
              <a:defRPr sz="900">
                <a:solidFill>
                  <a:schemeClr val="tx1"/>
                </a:solidFill>
                <a:latin typeface="Verdana" pitchFamily="34" charset="0"/>
              </a:defRPr>
            </a:lvl6pPr>
            <a:lvl7pPr marL="2971800" indent="-228600" eaLnBrk="0" fontAlgn="base" hangingPunct="0">
              <a:spcBef>
                <a:spcPct val="0"/>
              </a:spcBef>
              <a:spcAft>
                <a:spcPct val="0"/>
              </a:spcAft>
              <a:defRPr sz="900">
                <a:solidFill>
                  <a:schemeClr val="tx1"/>
                </a:solidFill>
                <a:latin typeface="Verdana" pitchFamily="34" charset="0"/>
              </a:defRPr>
            </a:lvl7pPr>
            <a:lvl8pPr marL="3429000" indent="-228600" eaLnBrk="0" fontAlgn="base" hangingPunct="0">
              <a:spcBef>
                <a:spcPct val="0"/>
              </a:spcBef>
              <a:spcAft>
                <a:spcPct val="0"/>
              </a:spcAft>
              <a:defRPr sz="900">
                <a:solidFill>
                  <a:schemeClr val="tx1"/>
                </a:solidFill>
                <a:latin typeface="Verdana" pitchFamily="34" charset="0"/>
              </a:defRPr>
            </a:lvl8pPr>
            <a:lvl9pPr marL="3886200" indent="-228600" eaLnBrk="0" fontAlgn="base" hangingPunct="0">
              <a:spcBef>
                <a:spcPct val="0"/>
              </a:spcBef>
              <a:spcAft>
                <a:spcPct val="0"/>
              </a:spcAft>
              <a:defRPr sz="900">
                <a:solidFill>
                  <a:schemeClr val="tx1"/>
                </a:solidFill>
                <a:latin typeface="Verdana" pitchFamily="34" charset="0"/>
              </a:defRPr>
            </a:lvl9pPr>
          </a:lstStyle>
          <a:p>
            <a:pPr eaLnBrk="1" hangingPunct="1"/>
            <a:r>
              <a:rPr lang="en-US" altLang="en-US" sz="1800">
                <a:latin typeface="Arial" charset="0"/>
                <a:cs typeface="Times New Roman" pitchFamily="18" charset="0"/>
              </a:rPr>
              <a:t>Change in Total CSPI Score by Intervention and Hospitalization Risk Level (FY06)</a:t>
            </a:r>
            <a:endParaRPr lang="en-US" altLang="en-US" sz="1800">
              <a:latin typeface="Arial" charset="0"/>
            </a:endParaRPr>
          </a:p>
          <a:p>
            <a:endParaRPr lang="en-US" altLang="en-US" sz="1800">
              <a:latin typeface="Arial" charset="0"/>
            </a:endParaRPr>
          </a:p>
        </p:txBody>
      </p:sp>
      <p:pic>
        <p:nvPicPr>
          <p:cNvPr id="450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0" y="1020763"/>
            <a:ext cx="6832600"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26276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to Define Outcomes</a:t>
            </a:r>
            <a:endParaRPr lang="en-US" dirty="0"/>
          </a:p>
        </p:txBody>
      </p:sp>
      <p:sp>
        <p:nvSpPr>
          <p:cNvPr id="3" name="Content Placeholder 2"/>
          <p:cNvSpPr>
            <a:spLocks noGrp="1"/>
          </p:cNvSpPr>
          <p:nvPr>
            <p:ph idx="1"/>
          </p:nvPr>
        </p:nvSpPr>
        <p:spPr/>
        <p:txBody>
          <a:bodyPr/>
          <a:lstStyle/>
          <a:p>
            <a:r>
              <a:rPr lang="en-US" dirty="0" smtClean="0"/>
              <a:t>Item Level </a:t>
            </a:r>
          </a:p>
          <a:p>
            <a:pPr lvl="1"/>
            <a:r>
              <a:rPr lang="en-US" dirty="0" smtClean="0"/>
              <a:t>Actionable </a:t>
            </a:r>
            <a:r>
              <a:rPr lang="en-US" dirty="0" err="1" smtClean="0"/>
              <a:t>vs</a:t>
            </a:r>
            <a:r>
              <a:rPr lang="en-US" dirty="0" smtClean="0"/>
              <a:t> Not Actionable and </a:t>
            </a:r>
          </a:p>
          <a:p>
            <a:pPr lvl="1"/>
            <a:r>
              <a:rPr lang="en-US" dirty="0" smtClean="0"/>
              <a:t>Useful </a:t>
            </a:r>
            <a:r>
              <a:rPr lang="en-US" dirty="0" err="1" smtClean="0"/>
              <a:t>vs</a:t>
            </a:r>
            <a:r>
              <a:rPr lang="en-US" dirty="0" smtClean="0"/>
              <a:t> Not Useful</a:t>
            </a:r>
          </a:p>
          <a:p>
            <a:r>
              <a:rPr lang="en-US" dirty="0" smtClean="0"/>
              <a:t>Dimension Scores</a:t>
            </a:r>
          </a:p>
          <a:p>
            <a:pPr lvl="1"/>
            <a:r>
              <a:rPr lang="en-US" dirty="0" smtClean="0"/>
              <a:t>Average items and multiply by 10</a:t>
            </a:r>
          </a:p>
          <a:p>
            <a:r>
              <a:rPr lang="en-US" dirty="0" smtClean="0"/>
              <a:t>Total Score</a:t>
            </a:r>
          </a:p>
          <a:p>
            <a:pPr lvl="1"/>
            <a:r>
              <a:rPr lang="en-US" dirty="0" smtClean="0"/>
              <a:t>Combine dimension scores for functioning, symptoms and risks</a:t>
            </a:r>
          </a:p>
          <a:p>
            <a:r>
              <a:rPr lang="en-US" dirty="0" smtClean="0"/>
              <a:t>Reliable Change Indices</a:t>
            </a:r>
          </a:p>
          <a:p>
            <a:endParaRPr lang="en-US" dirty="0"/>
          </a:p>
        </p:txBody>
      </p:sp>
    </p:spTree>
    <p:extLst>
      <p:ext uri="{BB962C8B-B14F-4D97-AF65-F5344CB8AC3E}">
        <p14:creationId xmlns:p14="http://schemas.microsoft.com/office/powerpoint/2010/main" val="26956598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92629"/>
            <a:ext cx="8991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0592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62000"/>
            <a:ext cx="838835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00882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a:xfrm>
            <a:off x="533400" y="304800"/>
            <a:ext cx="8042275" cy="1143000"/>
          </a:xfrm>
        </p:spPr>
        <p:txBody>
          <a:bodyPr lIns="45720" rIns="45720" anchor="ctr">
            <a:normAutofit fontScale="90000"/>
          </a:bodyPr>
          <a:lstStyle/>
          <a:p>
            <a:pPr eaLnBrk="1" hangingPunct="1"/>
            <a:r>
              <a:rPr lang="en-US" altLang="en-US" sz="3100" smtClean="0">
                <a:solidFill>
                  <a:schemeClr val="tx1"/>
                </a:solidFill>
              </a:rPr>
              <a:t>Illinois Trajectories of Recovery before and after entering different types of Child Welfare Placements</a:t>
            </a:r>
          </a:p>
        </p:txBody>
      </p:sp>
      <p:pic>
        <p:nvPicPr>
          <p:cNvPr id="43011" name="Picture 3"/>
          <p:cNvPicPr>
            <a:picLocks noGrp="1" noChangeAspect="1" noChangeArrowheads="1"/>
          </p:cNvPicPr>
          <p:nvPr>
            <p:ph type="body" idx="4294967295"/>
          </p:nvPr>
        </p:nvPicPr>
        <p:blipFill>
          <a:blip r:embed="rId2" cstate="print">
            <a:extLst>
              <a:ext uri="{28A0092B-C50C-407E-A947-70E740481C1C}">
                <a14:useLocalDpi xmlns:a14="http://schemas.microsoft.com/office/drawing/2010/main" val="0"/>
              </a:ext>
            </a:extLst>
          </a:blip>
          <a:srcRect/>
          <a:stretch>
            <a:fillRect/>
          </a:stretch>
        </p:blipFill>
        <p:spPr>
          <a:xfrm>
            <a:off x="1435100" y="1752600"/>
            <a:ext cx="7078663" cy="4267200"/>
          </a:xfrm>
        </p:spPr>
      </p:pic>
    </p:spTree>
    <p:extLst>
      <p:ext uri="{BB962C8B-B14F-4D97-AF65-F5344CB8AC3E}">
        <p14:creationId xmlns:p14="http://schemas.microsoft.com/office/powerpoint/2010/main" val="22794646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Shifting to Transformational Management is not easy</a:t>
            </a:r>
            <a:endParaRPr lang="en-US" dirty="0"/>
          </a:p>
        </p:txBody>
      </p:sp>
      <p:sp>
        <p:nvSpPr>
          <p:cNvPr id="3" name="Content Placeholder 2"/>
          <p:cNvSpPr>
            <a:spLocks noGrp="1"/>
          </p:cNvSpPr>
          <p:nvPr>
            <p:ph idx="1"/>
          </p:nvPr>
        </p:nvSpPr>
        <p:spPr/>
        <p:txBody>
          <a:bodyPr>
            <a:normAutofit fontScale="92500"/>
          </a:bodyPr>
          <a:lstStyle/>
          <a:p>
            <a:r>
              <a:rPr lang="en-US" dirty="0" smtClean="0"/>
              <a:t>To be successful we must learn to:</a:t>
            </a:r>
          </a:p>
          <a:p>
            <a:pPr lvl="1"/>
            <a:r>
              <a:rPr lang="en-US" dirty="0" smtClean="0"/>
              <a:t>embed shared vision approaches into the treatment planning and supervision at the individual level</a:t>
            </a:r>
          </a:p>
          <a:p>
            <a:pPr lvl="1"/>
            <a:r>
              <a:rPr lang="en-US" dirty="0" smtClean="0"/>
              <a:t>treat documentation with the same level of respect that we treat our youth and families</a:t>
            </a:r>
          </a:p>
          <a:p>
            <a:pPr lvl="1"/>
            <a:r>
              <a:rPr lang="en-US" dirty="0" err="1" smtClean="0"/>
              <a:t>aggreggate</a:t>
            </a:r>
            <a:r>
              <a:rPr lang="en-US" dirty="0" smtClean="0"/>
              <a:t> and use this information to inform policy decisions</a:t>
            </a:r>
          </a:p>
          <a:p>
            <a:pPr lvl="1"/>
            <a:r>
              <a:rPr lang="en-US" dirty="0" smtClean="0"/>
              <a:t>change financing structures to support transformation management, not service receipt.</a:t>
            </a:r>
          </a:p>
          <a:p>
            <a:pPr lvl="1"/>
            <a:r>
              <a:rPr lang="en-US" dirty="0" smtClean="0"/>
              <a:t>trust each other</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4036222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We are running a service delivery system</a:t>
            </a:r>
          </a:p>
          <a:p>
            <a:r>
              <a:rPr lang="en-US" dirty="0" smtClean="0"/>
              <a:t>2. Outcomes management is a form of program evaluation</a:t>
            </a:r>
          </a:p>
          <a:p>
            <a:r>
              <a:rPr lang="en-US" dirty="0" smtClean="0"/>
              <a:t>3.  Program evaluation is a form of applied research</a:t>
            </a:r>
          </a:p>
          <a:p>
            <a:r>
              <a:rPr lang="en-US" dirty="0" smtClean="0"/>
              <a:t>4.  Objective is better than subjective</a:t>
            </a:r>
          </a:p>
          <a:p>
            <a:r>
              <a:rPr lang="en-US" dirty="0" smtClean="0"/>
              <a:t>5.  You have to triangulate your outcomes by measuring different perspectives</a:t>
            </a:r>
          </a:p>
          <a:p>
            <a:r>
              <a:rPr lang="en-US" dirty="0" smtClean="0"/>
              <a:t>6. </a:t>
            </a:r>
            <a:r>
              <a:rPr lang="en-US" dirty="0"/>
              <a:t> </a:t>
            </a:r>
            <a:r>
              <a:rPr lang="en-US" dirty="0" smtClean="0"/>
              <a:t>Status at discharge represents an outcome</a:t>
            </a:r>
          </a:p>
          <a:p>
            <a:r>
              <a:rPr lang="en-US" dirty="0"/>
              <a:t>7</a:t>
            </a:r>
            <a:r>
              <a:rPr lang="en-US" dirty="0" smtClean="0"/>
              <a:t>.  </a:t>
            </a:r>
            <a:r>
              <a:rPr lang="en-US" dirty="0"/>
              <a:t>Changes in means represents meaningful changes in people</a:t>
            </a:r>
          </a:p>
          <a:p>
            <a:endParaRPr lang="en-US" dirty="0" smtClean="0"/>
          </a:p>
        </p:txBody>
      </p:sp>
    </p:spTree>
    <p:extLst>
      <p:ext uri="{BB962C8B-B14F-4D97-AF65-F5344CB8AC3E}">
        <p14:creationId xmlns:p14="http://schemas.microsoft.com/office/powerpoint/2010/main" val="2072511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talking points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human serving system has been systematically diminishing itself by managing the wrong business.  It is not a service, it is a transformational offering.</a:t>
            </a:r>
          </a:p>
          <a:p>
            <a:r>
              <a:rPr lang="en-US" dirty="0" smtClean="0"/>
              <a:t>It is possible to manage transformations but this is radically different than managing services.</a:t>
            </a:r>
          </a:p>
          <a:p>
            <a:r>
              <a:rPr lang="en-US" dirty="0" smtClean="0"/>
              <a:t>It is hard to shift to transformation management, but it is possible if we can all commit to trying to work differently.</a:t>
            </a:r>
          </a:p>
          <a:p>
            <a:r>
              <a:rPr lang="en-US" dirty="0" smtClean="0"/>
              <a:t>Fundamentally, this process is about restoring trust in the system and learning to communicate effectively.</a:t>
            </a:r>
            <a:endParaRPr lang="en-US" dirty="0"/>
          </a:p>
        </p:txBody>
      </p:sp>
    </p:spTree>
    <p:extLst>
      <p:ext uri="{BB962C8B-B14F-4D97-AF65-F5344CB8AC3E}">
        <p14:creationId xmlns:p14="http://schemas.microsoft.com/office/powerpoint/2010/main" val="19672227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76400"/>
            <a:ext cx="6781800" cy="4495800"/>
          </a:xfrm>
        </p:spPr>
        <p:txBody>
          <a:bodyPr>
            <a:normAutofit/>
          </a:bodyPr>
          <a:lstStyle/>
          <a:p>
            <a:r>
              <a:rPr lang="en-US" sz="3600" dirty="0" smtClean="0">
                <a:solidFill>
                  <a:schemeClr val="tx1"/>
                </a:solidFill>
              </a:rPr>
              <a:t>Myth 2:  Outcome Management is not program evaluation and </a:t>
            </a:r>
            <a:br>
              <a:rPr lang="en-US" sz="3600" dirty="0" smtClean="0">
                <a:solidFill>
                  <a:schemeClr val="tx1"/>
                </a:solidFill>
              </a:rPr>
            </a:br>
            <a:r>
              <a:rPr lang="en-US" sz="3600" dirty="0" smtClean="0">
                <a:solidFill>
                  <a:schemeClr val="tx1"/>
                </a:solidFill>
              </a:rPr>
              <a:t>Myth 3: Program evaluation is not research.  Therefore, Outcomes Management is not research</a:t>
            </a:r>
            <a:br>
              <a:rPr lang="en-US" sz="3600" dirty="0" smtClean="0">
                <a:solidFill>
                  <a:schemeClr val="tx1"/>
                </a:solidFill>
              </a:rPr>
            </a:br>
            <a:r>
              <a:rPr lang="en-US" sz="3600" dirty="0">
                <a:solidFill>
                  <a:schemeClr val="tx1"/>
                </a:solidFill>
              </a:rPr>
              <a:t/>
            </a:r>
            <a:br>
              <a:rPr lang="en-US" sz="3600" dirty="0">
                <a:solidFill>
                  <a:schemeClr val="tx1"/>
                </a:solidFill>
              </a:rPr>
            </a:br>
            <a:r>
              <a:rPr lang="en-US" sz="3600" dirty="0" smtClean="0">
                <a:solidFill>
                  <a:schemeClr val="tx1"/>
                </a:solidFill>
              </a:rPr>
              <a:t>It is engineering……</a:t>
            </a:r>
            <a:endParaRPr lang="en-US" sz="3600" dirty="0">
              <a:solidFill>
                <a:schemeClr val="tx1"/>
              </a:solidFill>
            </a:endParaRPr>
          </a:p>
        </p:txBody>
      </p:sp>
    </p:spTree>
    <p:extLst>
      <p:ext uri="{BB962C8B-B14F-4D97-AF65-F5344CB8AC3E}">
        <p14:creationId xmlns:p14="http://schemas.microsoft.com/office/powerpoint/2010/main" val="40887686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uwex.edu/ces/pdande/images/logicmod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8131058" cy="517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7033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meera.snre.umich.edu/sites/all/images/step-2-logic-model-bi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
            <a:ext cx="8410575"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4946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a:t>
            </a:r>
            <a:endParaRPr lang="en-US" dirty="0"/>
          </a:p>
        </p:txBody>
      </p:sp>
      <p:sp>
        <p:nvSpPr>
          <p:cNvPr id="3" name="Content Placeholder 2"/>
          <p:cNvSpPr>
            <a:spLocks noGrp="1"/>
          </p:cNvSpPr>
          <p:nvPr>
            <p:ph idx="1"/>
          </p:nvPr>
        </p:nvSpPr>
        <p:spPr/>
        <p:txBody>
          <a:bodyPr>
            <a:normAutofit fontScale="92500" lnSpcReduction="10000"/>
          </a:bodyPr>
          <a:lstStyle/>
          <a:p>
            <a:r>
              <a:rPr lang="en-CA" dirty="0"/>
              <a:t>The creative application of scientific principles to design or develop structures, machines, apparatus, or manufacturing processes, or works utilizing them singly or in combination; or to construct or operate the same with full cognizance of their design; or to forecast their behavior under specific operating conditions; all as respects an intended function, economics of operation or safety to life and property (</a:t>
            </a:r>
            <a:r>
              <a:rPr lang="en-CA"/>
              <a:t>American </a:t>
            </a:r>
            <a:r>
              <a:rPr lang="en-CA" smtClean="0"/>
              <a:t>Engineer’s </a:t>
            </a:r>
            <a:r>
              <a:rPr lang="en-CA" dirty="0"/>
              <a:t>Council, 1947).</a:t>
            </a:r>
            <a:endParaRPr lang="en-US" dirty="0"/>
          </a:p>
          <a:p>
            <a:endParaRPr lang="en-US" dirty="0"/>
          </a:p>
        </p:txBody>
      </p:sp>
    </p:spTree>
    <p:extLst>
      <p:ext uri="{BB962C8B-B14F-4D97-AF65-F5344CB8AC3E}">
        <p14:creationId xmlns:p14="http://schemas.microsoft.com/office/powerpoint/2010/main" val="18371663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Myth 4: Objective is better than subjective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belief leads us to focus on measuring things that are ‘objective’ rather than things that are relevant to a transformational enterprise</a:t>
            </a:r>
          </a:p>
          <a:p>
            <a:r>
              <a:rPr lang="en-US" dirty="0" smtClean="0"/>
              <a:t>There is substantial body research that demonstrates that global, subjective ratings are often more reliable and valid that very specific ratings</a:t>
            </a:r>
          </a:p>
          <a:p>
            <a:r>
              <a:rPr lang="en-US" dirty="0" smtClean="0"/>
              <a:t>Subjective does not means unreliable.  It means that judgment is involved.  How can you be clinically, culturally or developmentally sensitive without exercising judgment</a:t>
            </a:r>
            <a:endParaRPr lang="en-US" dirty="0"/>
          </a:p>
        </p:txBody>
      </p:sp>
    </p:spTree>
    <p:extLst>
      <p:ext uri="{BB962C8B-B14F-4D97-AF65-F5344CB8AC3E}">
        <p14:creationId xmlns:p14="http://schemas.microsoft.com/office/powerpoint/2010/main" val="7357208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Myth 5: You must triangulate by measuring multiple perspectives </a:t>
            </a:r>
            <a:endParaRPr lang="en-US" dirty="0"/>
          </a:p>
        </p:txBody>
      </p:sp>
      <p:sp>
        <p:nvSpPr>
          <p:cNvPr id="3" name="Content Placeholder 2"/>
          <p:cNvSpPr>
            <a:spLocks noGrp="1"/>
          </p:cNvSpPr>
          <p:nvPr>
            <p:ph idx="1"/>
          </p:nvPr>
        </p:nvSpPr>
        <p:spPr/>
        <p:txBody>
          <a:bodyPr>
            <a:normAutofit/>
          </a:bodyPr>
          <a:lstStyle/>
          <a:p>
            <a:r>
              <a:rPr lang="en-US" dirty="0" smtClean="0"/>
              <a:t>Youth self report, Parent report, therapist report, teacher report and so forth represent the standard of triangulation in research and program evaluation.</a:t>
            </a:r>
            <a:endParaRPr lang="en-US" dirty="0"/>
          </a:p>
          <a:p>
            <a:r>
              <a:rPr lang="en-US" dirty="0" smtClean="0"/>
              <a:t>We have been trying for more than 50 years to statistically create a consensus outcome-it is impossible.</a:t>
            </a:r>
          </a:p>
          <a:p>
            <a:r>
              <a:rPr lang="en-US" dirty="0" smtClean="0"/>
              <a:t>You have to triangulate first and then measure.</a:t>
            </a:r>
          </a:p>
        </p:txBody>
      </p:sp>
    </p:spTree>
    <p:extLst>
      <p:ext uri="{BB962C8B-B14F-4D97-AF65-F5344CB8AC3E}">
        <p14:creationId xmlns:p14="http://schemas.microsoft.com/office/powerpoint/2010/main" val="35507920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400" dirty="0" smtClean="0"/>
              <a:t>Scenario 1:  Youth is distressed and the parent is minimizing the situation. With treatment the youth feels better and the parents come to realize the youth’s mental heath needs</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12440637"/>
              </p:ext>
            </p:extLst>
          </p:nvPr>
        </p:nvGraphicFramePr>
        <p:xfrm>
          <a:off x="1066800" y="1600200"/>
          <a:ext cx="72390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66846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Scenario 2.  Parent is catastrophizing and youth is minimizing.  With treatment the youth understand his her mental health needs better and the parent sees progress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6575812"/>
              </p:ext>
            </p:extLst>
          </p:nvPr>
        </p:nvGraphicFramePr>
        <p:xfrm>
          <a:off x="838200" y="1905000"/>
          <a:ext cx="75438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97265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r>
              <a:rPr lang="en-US" sz="2800" dirty="0" smtClean="0"/>
              <a:t>The problem with means of single perspectives—the average of two clinically successful treatment episodes equates to no effect</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5042330"/>
              </p:ext>
            </p:extLst>
          </p:nvPr>
        </p:nvGraphicFramePr>
        <p:xfrm>
          <a:off x="914400" y="1600200"/>
          <a:ext cx="75438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25183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Myth 6 Status at discharge represents an outcome</a:t>
            </a:r>
            <a:endParaRPr lang="en-US" sz="4400" dirty="0"/>
          </a:p>
        </p:txBody>
      </p:sp>
      <p:sp>
        <p:nvSpPr>
          <p:cNvPr id="3" name="Content Placeholder 2"/>
          <p:cNvSpPr>
            <a:spLocks noGrp="1"/>
          </p:cNvSpPr>
          <p:nvPr>
            <p:ph idx="1"/>
          </p:nvPr>
        </p:nvSpPr>
        <p:spPr/>
        <p:txBody>
          <a:bodyPr>
            <a:normAutofit fontScale="92500" lnSpcReduction="10000"/>
          </a:bodyPr>
          <a:lstStyle/>
          <a:p>
            <a:r>
              <a:rPr lang="en-US" dirty="0" smtClean="0"/>
              <a:t>There is a large body of research that demonstrates that the people who need our interventions the least have the best outcomes.</a:t>
            </a:r>
          </a:p>
          <a:p>
            <a:r>
              <a:rPr lang="en-US" dirty="0" smtClean="0"/>
              <a:t>All of that research uses status at discharge as the definition of an outcome.</a:t>
            </a:r>
          </a:p>
          <a:p>
            <a:r>
              <a:rPr lang="en-US" dirty="0" smtClean="0"/>
              <a:t>Of course, many of these individuals who ‘need it the least, have already achieved the positive status prior to the intervention.</a:t>
            </a:r>
          </a:p>
          <a:p>
            <a:r>
              <a:rPr lang="en-US" dirty="0" smtClean="0"/>
              <a:t>This body of research is simply irrelevant for the business of personal change</a:t>
            </a:r>
            <a:endParaRPr lang="en-US" dirty="0"/>
          </a:p>
        </p:txBody>
      </p:sp>
    </p:spTree>
    <p:extLst>
      <p:ext uri="{BB962C8B-B14F-4D97-AF65-F5344CB8AC3E}">
        <p14:creationId xmlns:p14="http://schemas.microsoft.com/office/powerpoint/2010/main" val="3172818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altLang="en-US" sz="3400" dirty="0" smtClean="0"/>
              <a:t>Understanding the Business of Residential Treatment:  The Hierarchy of Offerings</a:t>
            </a:r>
          </a:p>
        </p:txBody>
      </p:sp>
      <p:sp>
        <p:nvSpPr>
          <p:cNvPr id="18435" name="Rectangle 3"/>
          <p:cNvSpPr>
            <a:spLocks noGrp="1" noChangeArrowheads="1"/>
          </p:cNvSpPr>
          <p:nvPr>
            <p:ph idx="1"/>
          </p:nvPr>
        </p:nvSpPr>
        <p:spPr/>
        <p:txBody>
          <a:bodyPr/>
          <a:lstStyle/>
          <a:p>
            <a:pPr marL="812800" indent="-812800" eaLnBrk="1" hangingPunct="1">
              <a:buFont typeface="Wingdings" pitchFamily="2" charset="2"/>
              <a:buNone/>
            </a:pPr>
            <a:r>
              <a:rPr lang="en-US" altLang="en-US" smtClean="0"/>
              <a:t>I.	Commodities</a:t>
            </a:r>
          </a:p>
          <a:p>
            <a:pPr marL="812800" indent="-812800" eaLnBrk="1" hangingPunct="1">
              <a:buFont typeface="Wingdings" pitchFamily="2" charset="2"/>
              <a:buNone/>
            </a:pPr>
            <a:r>
              <a:rPr lang="en-US" altLang="en-US" smtClean="0"/>
              <a:t>II.	Products</a:t>
            </a:r>
          </a:p>
          <a:p>
            <a:pPr marL="812800" indent="-812800" eaLnBrk="1" hangingPunct="1">
              <a:buFont typeface="Wingdings" pitchFamily="2" charset="2"/>
              <a:buNone/>
            </a:pPr>
            <a:r>
              <a:rPr lang="en-US" altLang="en-US" smtClean="0"/>
              <a:t>III.	Services</a:t>
            </a:r>
          </a:p>
          <a:p>
            <a:pPr marL="812800" indent="-812800" eaLnBrk="1" hangingPunct="1">
              <a:buFont typeface="Wingdings" pitchFamily="2" charset="2"/>
              <a:buNone/>
            </a:pPr>
            <a:r>
              <a:rPr lang="en-US" altLang="en-US" smtClean="0"/>
              <a:t>IV. 	Experiences</a:t>
            </a:r>
          </a:p>
          <a:p>
            <a:pPr marL="812800" indent="-812800" eaLnBrk="1" hangingPunct="1">
              <a:buFont typeface="Wingdings" pitchFamily="2" charset="2"/>
              <a:buNone/>
            </a:pPr>
            <a:r>
              <a:rPr lang="en-US" altLang="en-US" smtClean="0"/>
              <a:t>V.	Transformations</a:t>
            </a:r>
          </a:p>
          <a:p>
            <a:pPr marL="812800" indent="-812800" eaLnBrk="1" hangingPunct="1"/>
            <a:endParaRPr lang="en-US" altLang="en-US" smtClean="0"/>
          </a:p>
          <a:p>
            <a:pPr marL="2336800" lvl="4" indent="-641350" eaLnBrk="1" hangingPunct="1">
              <a:buFont typeface="Wingdings" pitchFamily="2" charset="2"/>
              <a:buNone/>
            </a:pPr>
            <a:r>
              <a:rPr lang="en-US" altLang="en-US" smtClean="0"/>
              <a:t>- Gilmore &amp; Pine, 1997</a:t>
            </a:r>
          </a:p>
        </p:txBody>
      </p:sp>
    </p:spTree>
    <p:extLst>
      <p:ext uri="{BB962C8B-B14F-4D97-AF65-F5344CB8AC3E}">
        <p14:creationId xmlns:p14="http://schemas.microsoft.com/office/powerpoint/2010/main" val="14581774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Myth 7. Means reflect meaningful change</a:t>
            </a:r>
            <a:endParaRPr lang="en-US" dirty="0"/>
          </a:p>
        </p:txBody>
      </p:sp>
      <p:sp>
        <p:nvSpPr>
          <p:cNvPr id="3" name="Content Placeholder 2"/>
          <p:cNvSpPr>
            <a:spLocks noGrp="1"/>
          </p:cNvSpPr>
          <p:nvPr>
            <p:ph idx="1"/>
          </p:nvPr>
        </p:nvSpPr>
        <p:spPr/>
        <p:txBody>
          <a:bodyPr/>
          <a:lstStyle/>
          <a:p>
            <a:r>
              <a:rPr lang="en-US" dirty="0" smtClean="0"/>
              <a:t>Let’s say you effectively help 75% of the youth you serve.</a:t>
            </a:r>
          </a:p>
          <a:p>
            <a:r>
              <a:rPr lang="en-US" dirty="0" smtClean="0"/>
              <a:t>But the other 25% escalate and require something more intensive.</a:t>
            </a:r>
          </a:p>
          <a:p>
            <a:r>
              <a:rPr lang="en-US" dirty="0" smtClean="0"/>
              <a:t>How does the mean change reflect your success rate?</a:t>
            </a:r>
            <a:endParaRPr lang="en-US" dirty="0"/>
          </a:p>
        </p:txBody>
      </p:sp>
    </p:spTree>
    <p:extLst>
      <p:ext uri="{BB962C8B-B14F-4D97-AF65-F5344CB8AC3E}">
        <p14:creationId xmlns:p14="http://schemas.microsoft.com/office/powerpoint/2010/main" val="31758699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Mean Outcomes of a Program that is successful 75% of the time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1683110"/>
              </p:ext>
            </p:extLst>
          </p:nvPr>
        </p:nvGraphicFramePr>
        <p:xfrm>
          <a:off x="762000" y="1600200"/>
          <a:ext cx="7543800"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84554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3200" dirty="0" smtClean="0"/>
              <a:t/>
            </a:r>
            <a:br>
              <a:rPr lang="en-US" sz="3200" dirty="0" smtClean="0"/>
            </a:br>
            <a:r>
              <a:rPr lang="en-US" sz="3200" dirty="0" smtClean="0"/>
              <a:t>Barriers to Collaboration	</a:t>
            </a:r>
            <a:endParaRPr lang="en-US" sz="3200" dirty="0"/>
          </a:p>
        </p:txBody>
      </p:sp>
      <p:sp>
        <p:nvSpPr>
          <p:cNvPr id="3" name="Content Placeholder 2"/>
          <p:cNvSpPr>
            <a:spLocks noGrp="1"/>
          </p:cNvSpPr>
          <p:nvPr>
            <p:ph idx="1"/>
          </p:nvPr>
        </p:nvSpPr>
        <p:spPr>
          <a:xfrm>
            <a:off x="457200" y="1219200"/>
            <a:ext cx="8229600" cy="5181600"/>
          </a:xfrm>
        </p:spPr>
        <p:txBody>
          <a:bodyPr>
            <a:normAutofit fontScale="92500" lnSpcReduction="10000"/>
          </a:bodyPr>
          <a:lstStyle/>
          <a:p>
            <a:endParaRPr lang="en-US" dirty="0" smtClean="0"/>
          </a:p>
          <a:p>
            <a:r>
              <a:rPr lang="en-US" dirty="0" smtClean="0"/>
              <a:t>Pathology/deficit based model required by funders</a:t>
            </a:r>
          </a:p>
          <a:p>
            <a:r>
              <a:rPr lang="en-US" dirty="0"/>
              <a:t>Not enough time. Focus on “getting </a:t>
            </a:r>
            <a:r>
              <a:rPr lang="en-US" dirty="0" smtClean="0"/>
              <a:t>the numbers </a:t>
            </a:r>
            <a:r>
              <a:rPr lang="en-US" dirty="0"/>
              <a:t>up”</a:t>
            </a:r>
          </a:p>
          <a:p>
            <a:r>
              <a:rPr lang="en-US" dirty="0" smtClean="0"/>
              <a:t>Cautious about disallowances; documentation must highlight deficits</a:t>
            </a:r>
          </a:p>
          <a:p>
            <a:r>
              <a:rPr lang="en-US" dirty="0" smtClean="0"/>
              <a:t>“Not how I was taught  in school”</a:t>
            </a:r>
          </a:p>
          <a:p>
            <a:r>
              <a:rPr lang="en-US" dirty="0" smtClean="0"/>
              <a:t> Focus on clinical expertise and theoretical orientation</a:t>
            </a:r>
          </a:p>
          <a:p>
            <a:r>
              <a:rPr lang="en-US" dirty="0" smtClean="0"/>
              <a:t> Pressure to focus on the referring party</a:t>
            </a:r>
          </a:p>
          <a:p>
            <a:r>
              <a:rPr lang="en-US" dirty="0"/>
              <a:t> </a:t>
            </a:r>
            <a:r>
              <a:rPr lang="en-US" dirty="0" smtClean="0"/>
              <a:t>Misunderstanding of recovery and wraparound</a:t>
            </a:r>
          </a:p>
          <a:p>
            <a:endParaRPr lang="en-US" dirty="0" smtClean="0"/>
          </a:p>
        </p:txBody>
      </p:sp>
      <p:pic>
        <p:nvPicPr>
          <p:cNvPr id="1027" name="Picture 3" descr="D:\Users\lhilley\AppData\Local\Microsoft\Windows\Temporary Internet Files\Content.IE5\QEBOZWBO\MC900318528[1].wmf"/>
          <p:cNvPicPr>
            <a:picLocks noChangeAspect="1" noChangeArrowheads="1"/>
          </p:cNvPicPr>
          <p:nvPr/>
        </p:nvPicPr>
        <p:blipFill>
          <a:blip r:embed="rId3" cstate="print"/>
          <a:srcRect/>
          <a:stretch>
            <a:fillRect/>
          </a:stretch>
        </p:blipFill>
        <p:spPr bwMode="auto">
          <a:xfrm>
            <a:off x="6248400" y="152400"/>
            <a:ext cx="2667000" cy="1468258"/>
          </a:xfrm>
          <a:prstGeom prst="rect">
            <a:avLst/>
          </a:prstGeom>
          <a:noFill/>
        </p:spPr>
      </p:pic>
    </p:spTree>
    <p:extLst>
      <p:ext uri="{BB962C8B-B14F-4D97-AF65-F5344CB8AC3E}">
        <p14:creationId xmlns:p14="http://schemas.microsoft.com/office/powerpoint/2010/main" val="11958452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implementation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Support staff throughout the learning process—creating a learning culture</a:t>
            </a:r>
          </a:p>
          <a:p>
            <a:r>
              <a:rPr lang="en-US" dirty="0" smtClean="0"/>
              <a:t>Understand what it is and what it is not.</a:t>
            </a:r>
          </a:p>
          <a:p>
            <a:r>
              <a:rPr lang="en-US" dirty="0" smtClean="0"/>
              <a:t>Leadership buy-in/support.  Need an organizational champion with some clout</a:t>
            </a:r>
          </a:p>
          <a:p>
            <a:r>
              <a:rPr lang="en-US" dirty="0" smtClean="0"/>
              <a:t>Embed in the process of care—specifically treatment planning and supervision at minimum</a:t>
            </a:r>
          </a:p>
          <a:p>
            <a:r>
              <a:rPr lang="en-US" dirty="0" smtClean="0"/>
              <a:t>Create a culture that celebrates success rather than enables complaint</a:t>
            </a:r>
          </a:p>
          <a:p>
            <a:r>
              <a:rPr lang="en-US" dirty="0" smtClean="0"/>
              <a:t>Embrace information culture opportunities—streamline paperwork and increase respect for the accuracy of documentation</a:t>
            </a:r>
          </a:p>
          <a:p>
            <a:endParaRPr lang="en-US" dirty="0"/>
          </a:p>
        </p:txBody>
      </p:sp>
    </p:spTree>
    <p:extLst>
      <p:ext uri="{BB962C8B-B14F-4D97-AF65-F5344CB8AC3E}">
        <p14:creationId xmlns:p14="http://schemas.microsoft.com/office/powerpoint/2010/main" val="19397840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Distinguish between a ‘centerpiece’ piece and a ‘useful’ strength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Useful</a:t>
            </a:r>
          </a:p>
          <a:p>
            <a:pPr lvl="1"/>
            <a:r>
              <a:rPr lang="en-US" dirty="0" smtClean="0"/>
              <a:t>Play youth hockey</a:t>
            </a:r>
          </a:p>
          <a:p>
            <a:pPr lvl="1"/>
            <a:r>
              <a:rPr lang="en-US" dirty="0" smtClean="0"/>
              <a:t>Sing in a choir</a:t>
            </a:r>
          </a:p>
          <a:p>
            <a:pPr lvl="1"/>
            <a:r>
              <a:rPr lang="en-US" dirty="0" smtClean="0"/>
              <a:t>Supportive family members</a:t>
            </a:r>
          </a:p>
          <a:p>
            <a:pPr lvl="1"/>
            <a:r>
              <a:rPr lang="en-US" dirty="0" smtClean="0"/>
              <a:t>Interested in what happens around them</a:t>
            </a:r>
          </a:p>
          <a:p>
            <a:r>
              <a:rPr lang="en-US" dirty="0" smtClean="0"/>
              <a:t>Centerpiece</a:t>
            </a:r>
          </a:p>
          <a:p>
            <a:pPr lvl="1"/>
            <a:r>
              <a:rPr lang="en-US" dirty="0" smtClean="0"/>
              <a:t>Good enough at hockey to get drafted or scholarship</a:t>
            </a:r>
          </a:p>
          <a:p>
            <a:pPr lvl="1"/>
            <a:r>
              <a:rPr lang="en-US" dirty="0" smtClean="0"/>
              <a:t>Soloist in choir, could get scholarship</a:t>
            </a:r>
          </a:p>
          <a:p>
            <a:pPr lvl="1"/>
            <a:r>
              <a:rPr lang="en-US" dirty="0" smtClean="0"/>
              <a:t>Parents fully committed to doing everything in their power to support the success of their children</a:t>
            </a:r>
          </a:p>
          <a:p>
            <a:pPr lvl="1"/>
            <a:r>
              <a:rPr lang="en-US" dirty="0" smtClean="0"/>
              <a:t>Constantly seeks new stimuli, exposure, opportunities to learn</a:t>
            </a:r>
          </a:p>
          <a:p>
            <a:pPr marL="457200" lvl="1" indent="0">
              <a:buNone/>
            </a:pPr>
            <a:endParaRPr lang="en-US" dirty="0" smtClean="0"/>
          </a:p>
        </p:txBody>
      </p:sp>
    </p:spTree>
    <p:extLst>
      <p:ext uri="{BB962C8B-B14F-4D97-AF65-F5344CB8AC3E}">
        <p14:creationId xmlns:p14="http://schemas.microsoft.com/office/powerpoint/2010/main" val="35398397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CANS as Conversation vs Checklist</a:t>
            </a:r>
            <a:endParaRPr lang="en-US" dirty="0"/>
          </a:p>
        </p:txBody>
      </p:sp>
      <p:sp>
        <p:nvSpPr>
          <p:cNvPr id="3" name="Content Placeholder 2"/>
          <p:cNvSpPr>
            <a:spLocks noGrp="1"/>
          </p:cNvSpPr>
          <p:nvPr>
            <p:ph idx="1"/>
          </p:nvPr>
        </p:nvSpPr>
        <p:spPr/>
        <p:txBody>
          <a:bodyPr/>
          <a:lstStyle/>
          <a:p>
            <a:r>
              <a:rPr lang="en-US" dirty="0" smtClean="0"/>
              <a:t>Don’t treat it like an assessment</a:t>
            </a:r>
          </a:p>
          <a:p>
            <a:r>
              <a:rPr lang="en-US" dirty="0" smtClean="0"/>
              <a:t>Don’t go through it in the order of the form</a:t>
            </a:r>
          </a:p>
          <a:p>
            <a:r>
              <a:rPr lang="en-US" dirty="0" smtClean="0"/>
              <a:t>Encourage the family to tell their story in their words and then work with them to translate it into a common language</a:t>
            </a:r>
          </a:p>
          <a:p>
            <a:r>
              <a:rPr lang="en-US" dirty="0" smtClean="0"/>
              <a:t>Listen as family member talk and remember key things that say that would translate into CANS needs or strengths</a:t>
            </a:r>
            <a:endParaRPr lang="en-US" dirty="0"/>
          </a:p>
        </p:txBody>
      </p:sp>
    </p:spTree>
    <p:extLst>
      <p:ext uri="{BB962C8B-B14F-4D97-AF65-F5344CB8AC3E}">
        <p14:creationId xmlns:p14="http://schemas.microsoft.com/office/powerpoint/2010/main" val="17320071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CANS as unstructured conversation</a:t>
            </a:r>
            <a:endParaRPr lang="en-US" dirty="0"/>
          </a:p>
        </p:txBody>
      </p:sp>
      <p:sp>
        <p:nvSpPr>
          <p:cNvPr id="3" name="Content Placeholder 2"/>
          <p:cNvSpPr>
            <a:spLocks noGrp="1"/>
          </p:cNvSpPr>
          <p:nvPr>
            <p:ph idx="1"/>
          </p:nvPr>
        </p:nvSpPr>
        <p:spPr/>
        <p:txBody>
          <a:bodyPr/>
          <a:lstStyle/>
          <a:p>
            <a:r>
              <a:rPr lang="en-US" dirty="0" smtClean="0"/>
              <a:t>Scripted interview protocols are generally more useful to clinicians than to families.  Some families like them others find them off putting.</a:t>
            </a:r>
          </a:p>
          <a:p>
            <a:r>
              <a:rPr lang="en-US" dirty="0" smtClean="0"/>
              <a:t>The CANS is not an assessment it is a structured way of communicating the output of an assessment process</a:t>
            </a:r>
            <a:endParaRPr lang="en-US" dirty="0"/>
          </a:p>
        </p:txBody>
      </p:sp>
    </p:spTree>
    <p:extLst>
      <p:ext uri="{BB962C8B-B14F-4D97-AF65-F5344CB8AC3E}">
        <p14:creationId xmlns:p14="http://schemas.microsoft.com/office/powerpoint/2010/main" val="40218332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Suspected or unsubstantiated sexual abuse?</a:t>
            </a:r>
            <a:endParaRPr lang="en-US" dirty="0"/>
          </a:p>
        </p:txBody>
      </p:sp>
      <p:sp>
        <p:nvSpPr>
          <p:cNvPr id="3" name="Content Placeholder 2"/>
          <p:cNvSpPr>
            <a:spLocks noGrp="1"/>
          </p:cNvSpPr>
          <p:nvPr>
            <p:ph idx="1"/>
          </p:nvPr>
        </p:nvSpPr>
        <p:spPr/>
        <p:txBody>
          <a:bodyPr/>
          <a:lstStyle/>
          <a:p>
            <a:r>
              <a:rPr lang="en-US" dirty="0" smtClean="0"/>
              <a:t>Please rate as ‘1’ on Sexual Abuse</a:t>
            </a:r>
            <a:endParaRPr lang="en-US" dirty="0"/>
          </a:p>
        </p:txBody>
      </p:sp>
    </p:spTree>
    <p:extLst>
      <p:ext uri="{BB962C8B-B14F-4D97-AF65-F5344CB8AC3E}">
        <p14:creationId xmlns:p14="http://schemas.microsoft.com/office/powerpoint/2010/main" val="35683397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Trauma?  It depends</a:t>
            </a:r>
            <a:endParaRPr lang="en-US" dirty="0"/>
          </a:p>
        </p:txBody>
      </p:sp>
      <p:sp>
        <p:nvSpPr>
          <p:cNvPr id="3" name="Content Placeholder 2"/>
          <p:cNvSpPr>
            <a:spLocks noGrp="1"/>
          </p:cNvSpPr>
          <p:nvPr>
            <p:ph idx="1"/>
          </p:nvPr>
        </p:nvSpPr>
        <p:spPr/>
        <p:txBody>
          <a:bodyPr/>
          <a:lstStyle/>
          <a:p>
            <a:r>
              <a:rPr lang="en-US" dirty="0" smtClean="0"/>
              <a:t>Could be a ‘2’ or ‘3’ on Cultural Stress </a:t>
            </a:r>
          </a:p>
          <a:p>
            <a:r>
              <a:rPr lang="en-US" dirty="0" smtClean="0"/>
              <a:t>Could be a ‘2’ or ‘3’ on Cultural Differences</a:t>
            </a:r>
          </a:p>
          <a:p>
            <a:r>
              <a:rPr lang="en-US" dirty="0" smtClean="0"/>
              <a:t>Could also be a ‘2’ or ‘3’ on Identity</a:t>
            </a:r>
          </a:p>
          <a:p>
            <a:r>
              <a:rPr lang="en-US" dirty="0" smtClean="0"/>
              <a:t>Could be a ‘2’ or ‘3’ on Adjustment to Trauma</a:t>
            </a:r>
          </a:p>
        </p:txBody>
      </p:sp>
    </p:spTree>
    <p:extLst>
      <p:ext uri="{BB962C8B-B14F-4D97-AF65-F5344CB8AC3E}">
        <p14:creationId xmlns:p14="http://schemas.microsoft.com/office/powerpoint/2010/main" val="24259050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Actionable need versus something a family wants to work on?</a:t>
            </a:r>
            <a:endParaRPr lang="en-US" dirty="0"/>
          </a:p>
        </p:txBody>
      </p:sp>
      <p:sp>
        <p:nvSpPr>
          <p:cNvPr id="3" name="Content Placeholder 2"/>
          <p:cNvSpPr>
            <a:spLocks noGrp="1"/>
          </p:cNvSpPr>
          <p:nvPr>
            <p:ph idx="1"/>
          </p:nvPr>
        </p:nvSpPr>
        <p:spPr/>
        <p:txBody>
          <a:bodyPr/>
          <a:lstStyle/>
          <a:p>
            <a:r>
              <a:rPr lang="en-US" dirty="0" smtClean="0"/>
              <a:t>If a family believes something is a need they want to work on and the clinician doesn’t then you have an engagement and/or education problem or a misunderstanding of how to use the action levels </a:t>
            </a:r>
          </a:p>
          <a:p>
            <a:r>
              <a:rPr lang="en-US" dirty="0" smtClean="0"/>
              <a:t>Consensus based assessment doesn’t simply mean asking a family what they want to work on.  </a:t>
            </a:r>
            <a:endParaRPr lang="en-US" dirty="0"/>
          </a:p>
        </p:txBody>
      </p:sp>
    </p:spTree>
    <p:extLst>
      <p:ext uri="{BB962C8B-B14F-4D97-AF65-F5344CB8AC3E}">
        <p14:creationId xmlns:p14="http://schemas.microsoft.com/office/powerpoint/2010/main" val="61080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with Managing Services</a:t>
            </a:r>
            <a:endParaRPr lang="en-US" dirty="0"/>
          </a:p>
        </p:txBody>
      </p:sp>
      <p:sp>
        <p:nvSpPr>
          <p:cNvPr id="3" name="Content Placeholder 2"/>
          <p:cNvSpPr>
            <a:spLocks noGrp="1"/>
          </p:cNvSpPr>
          <p:nvPr>
            <p:ph idx="1"/>
          </p:nvPr>
        </p:nvSpPr>
        <p:spPr/>
        <p:txBody>
          <a:bodyPr>
            <a:normAutofit/>
          </a:bodyPr>
          <a:lstStyle/>
          <a:p>
            <a:r>
              <a:rPr lang="en-US" dirty="0" smtClean="0"/>
              <a:t>Find people and get them to show up</a:t>
            </a:r>
          </a:p>
          <a:p>
            <a:r>
              <a:rPr lang="en-US" dirty="0" smtClean="0"/>
              <a:t>Assessment exists to justify service receipt</a:t>
            </a:r>
          </a:p>
          <a:p>
            <a:r>
              <a:rPr lang="en-US" dirty="0" smtClean="0"/>
              <a:t>Manage staff productivity (case loads)</a:t>
            </a:r>
          </a:p>
          <a:p>
            <a:r>
              <a:rPr lang="en-US" dirty="0" smtClean="0"/>
              <a:t>Incentives support treating the least challenging individuals.</a:t>
            </a:r>
          </a:p>
          <a:p>
            <a:r>
              <a:rPr lang="en-US" dirty="0" smtClean="0"/>
              <a:t>Supervision as the compliance enforcement</a:t>
            </a:r>
          </a:p>
          <a:p>
            <a:r>
              <a:rPr lang="en-US" dirty="0" smtClean="0"/>
              <a:t>An hour is an hour.  A day is a day</a:t>
            </a:r>
          </a:p>
          <a:p>
            <a:r>
              <a:rPr lang="en-US" dirty="0" smtClean="0"/>
              <a:t>System management is about doing the same thing as cheaply as possible.</a:t>
            </a:r>
          </a:p>
          <a:p>
            <a:endParaRPr lang="en-US" dirty="0"/>
          </a:p>
        </p:txBody>
      </p:sp>
    </p:spTree>
    <p:extLst>
      <p:ext uri="{BB962C8B-B14F-4D97-AF65-F5344CB8AC3E}">
        <p14:creationId xmlns:p14="http://schemas.microsoft.com/office/powerpoint/2010/main" val="14554002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deal with stigma of MH</a:t>
            </a:r>
            <a:endParaRPr lang="en-US" dirty="0"/>
          </a:p>
        </p:txBody>
      </p:sp>
      <p:sp>
        <p:nvSpPr>
          <p:cNvPr id="3" name="Content Placeholder 2"/>
          <p:cNvSpPr>
            <a:spLocks noGrp="1"/>
          </p:cNvSpPr>
          <p:nvPr>
            <p:ph idx="1"/>
          </p:nvPr>
        </p:nvSpPr>
        <p:spPr/>
        <p:txBody>
          <a:bodyPr/>
          <a:lstStyle/>
          <a:p>
            <a:r>
              <a:rPr lang="en-US" dirty="0" smtClean="0"/>
              <a:t>Model a non-judgmental cultural world view—MH professionals are now one of the greatest causes of stigma</a:t>
            </a:r>
          </a:p>
          <a:p>
            <a:r>
              <a:rPr lang="en-US" dirty="0" smtClean="0"/>
              <a:t>Couch the discussion on the impact of the parent MH needs on their caregiving role not just as a characteristic of them.  It is not a diagnosis, it is a need</a:t>
            </a:r>
          </a:p>
          <a:p>
            <a:endParaRPr lang="en-US" dirty="0"/>
          </a:p>
        </p:txBody>
      </p:sp>
    </p:spTree>
    <p:extLst>
      <p:ext uri="{BB962C8B-B14F-4D97-AF65-F5344CB8AC3E}">
        <p14:creationId xmlns:p14="http://schemas.microsoft.com/office/powerpoint/2010/main" val="952674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Selective mutism</a:t>
            </a:r>
            <a:endParaRPr lang="en-US" dirty="0"/>
          </a:p>
        </p:txBody>
      </p:sp>
      <p:sp>
        <p:nvSpPr>
          <p:cNvPr id="3" name="Content Placeholder 2"/>
          <p:cNvSpPr>
            <a:spLocks noGrp="1"/>
          </p:cNvSpPr>
          <p:nvPr>
            <p:ph idx="1"/>
          </p:nvPr>
        </p:nvSpPr>
        <p:spPr/>
        <p:txBody>
          <a:bodyPr/>
          <a:lstStyle/>
          <a:p>
            <a:r>
              <a:rPr lang="en-US" dirty="0" smtClean="0"/>
              <a:t>About the what not about the why—it will always be at least a ‘2’ on Communication</a:t>
            </a:r>
          </a:p>
          <a:p>
            <a:r>
              <a:rPr lang="en-US" dirty="0" smtClean="0"/>
              <a:t>It may also be rated </a:t>
            </a:r>
          </a:p>
          <a:p>
            <a:pPr lvl="1"/>
            <a:r>
              <a:rPr lang="en-US" dirty="0" smtClean="0"/>
              <a:t>A ‘2’ or ‘3’ on Anxiety</a:t>
            </a:r>
          </a:p>
          <a:p>
            <a:pPr lvl="1"/>
            <a:r>
              <a:rPr lang="en-US" dirty="0" smtClean="0"/>
              <a:t>A ‘2’ or ‘3’ on Sanction Seeking Behavior</a:t>
            </a:r>
          </a:p>
          <a:p>
            <a:pPr lvl="1"/>
            <a:r>
              <a:rPr lang="en-US" dirty="0" smtClean="0"/>
              <a:t>A ‘2’ or ‘3’ on Oppositional Behavior</a:t>
            </a:r>
            <a:endParaRPr lang="en-US" dirty="0"/>
          </a:p>
        </p:txBody>
      </p:sp>
    </p:spTree>
    <p:extLst>
      <p:ext uri="{BB962C8B-B14F-4D97-AF65-F5344CB8AC3E}">
        <p14:creationId xmlns:p14="http://schemas.microsoft.com/office/powerpoint/2010/main" val="33494743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are the caregivers when a child is in foster care</a:t>
            </a:r>
            <a:endParaRPr lang="en-US" dirty="0"/>
          </a:p>
        </p:txBody>
      </p:sp>
      <p:sp>
        <p:nvSpPr>
          <p:cNvPr id="3" name="Content Placeholder 2"/>
          <p:cNvSpPr>
            <a:spLocks noGrp="1"/>
          </p:cNvSpPr>
          <p:nvPr>
            <p:ph idx="1"/>
          </p:nvPr>
        </p:nvSpPr>
        <p:spPr/>
        <p:txBody>
          <a:bodyPr/>
          <a:lstStyle/>
          <a:p>
            <a:r>
              <a:rPr lang="en-US" dirty="0" smtClean="0"/>
              <a:t>It depends</a:t>
            </a:r>
          </a:p>
          <a:p>
            <a:r>
              <a:rPr lang="en-US" dirty="0" smtClean="0"/>
              <a:t>Ask yourself----what needs to be address for this child to achieve stable wellbeing and healthy development?</a:t>
            </a:r>
            <a:endParaRPr lang="en-US" dirty="0"/>
          </a:p>
        </p:txBody>
      </p:sp>
    </p:spTree>
    <p:extLst>
      <p:ext uri="{BB962C8B-B14F-4D97-AF65-F5344CB8AC3E}">
        <p14:creationId xmlns:p14="http://schemas.microsoft.com/office/powerpoint/2010/main" val="18360623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caregivers?</a:t>
            </a:r>
            <a:endParaRPr lang="en-US" dirty="0"/>
          </a:p>
        </p:txBody>
      </p:sp>
      <p:sp>
        <p:nvSpPr>
          <p:cNvPr id="3" name="Content Placeholder 2"/>
          <p:cNvSpPr>
            <a:spLocks noGrp="1"/>
          </p:cNvSpPr>
          <p:nvPr>
            <p:ph idx="1"/>
          </p:nvPr>
        </p:nvSpPr>
        <p:spPr/>
        <p:txBody>
          <a:bodyPr/>
          <a:lstStyle/>
          <a:p>
            <a:r>
              <a:rPr lang="en-US" dirty="0" smtClean="0"/>
              <a:t>Rate them as it affects caregiving</a:t>
            </a:r>
            <a:endParaRPr lang="en-US" dirty="0"/>
          </a:p>
        </p:txBody>
      </p:sp>
    </p:spTree>
    <p:extLst>
      <p:ext uri="{BB962C8B-B14F-4D97-AF65-F5344CB8AC3E}">
        <p14:creationId xmlns:p14="http://schemas.microsoft.com/office/powerpoint/2010/main" val="21558186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In Recovery from Substance Use</a:t>
            </a:r>
            <a:endParaRPr lang="en-US" dirty="0"/>
          </a:p>
        </p:txBody>
      </p:sp>
      <p:sp>
        <p:nvSpPr>
          <p:cNvPr id="3" name="Content Placeholder 2"/>
          <p:cNvSpPr>
            <a:spLocks noGrp="1"/>
          </p:cNvSpPr>
          <p:nvPr>
            <p:ph idx="1"/>
          </p:nvPr>
        </p:nvSpPr>
        <p:spPr/>
        <p:txBody>
          <a:bodyPr/>
          <a:lstStyle/>
          <a:p>
            <a:r>
              <a:rPr lang="en-US" dirty="0" smtClean="0"/>
              <a:t>Rate as ‘1’ on Caregiver Substance use</a:t>
            </a:r>
          </a:p>
          <a:p>
            <a:r>
              <a:rPr lang="en-US" dirty="0" smtClean="0"/>
              <a:t>The concept is whether or not it is relevant in the last 30 days, not did it happen in the last 30 days.</a:t>
            </a:r>
            <a:endParaRPr lang="en-US" dirty="0"/>
          </a:p>
        </p:txBody>
      </p:sp>
    </p:spTree>
    <p:extLst>
      <p:ext uri="{BB962C8B-B14F-4D97-AF65-F5344CB8AC3E}">
        <p14:creationId xmlns:p14="http://schemas.microsoft.com/office/powerpoint/2010/main" val="27989274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Pica—why in Risk Factors</a:t>
            </a:r>
            <a:endParaRPr lang="en-US" dirty="0"/>
          </a:p>
        </p:txBody>
      </p:sp>
      <p:sp>
        <p:nvSpPr>
          <p:cNvPr id="3" name="Content Placeholder 2"/>
          <p:cNvSpPr>
            <a:spLocks noGrp="1"/>
          </p:cNvSpPr>
          <p:nvPr>
            <p:ph idx="1"/>
          </p:nvPr>
        </p:nvSpPr>
        <p:spPr/>
        <p:txBody>
          <a:bodyPr/>
          <a:lstStyle/>
          <a:p>
            <a:r>
              <a:rPr lang="en-US" dirty="0" smtClean="0"/>
              <a:t>This version comes form Children First so you know better than me.</a:t>
            </a:r>
          </a:p>
          <a:p>
            <a:r>
              <a:rPr lang="en-US" dirty="0" smtClean="0"/>
              <a:t>The CANS perspective---put it where ever it makes the most sense.</a:t>
            </a:r>
            <a:endParaRPr lang="en-US" dirty="0"/>
          </a:p>
        </p:txBody>
      </p:sp>
    </p:spTree>
    <p:extLst>
      <p:ext uri="{BB962C8B-B14F-4D97-AF65-F5344CB8AC3E}">
        <p14:creationId xmlns:p14="http://schemas.microsoft.com/office/powerpoint/2010/main" val="35911478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a foster care placement an intervention that is in place</a:t>
            </a:r>
            <a:endParaRPr lang="en-US" dirty="0"/>
          </a:p>
        </p:txBody>
      </p:sp>
      <p:sp>
        <p:nvSpPr>
          <p:cNvPr id="3" name="Content Placeholder 2"/>
          <p:cNvSpPr>
            <a:spLocks noGrp="1"/>
          </p:cNvSpPr>
          <p:nvPr>
            <p:ph idx="1"/>
          </p:nvPr>
        </p:nvSpPr>
        <p:spPr/>
        <p:txBody>
          <a:bodyPr/>
          <a:lstStyle/>
          <a:p>
            <a:r>
              <a:rPr lang="en-US" dirty="0" smtClean="0"/>
              <a:t>It certainly is for the Caregivers.</a:t>
            </a:r>
          </a:p>
          <a:p>
            <a:r>
              <a:rPr lang="en-US" dirty="0" smtClean="0"/>
              <a:t>Not so much for children—it is where they are being parented.</a:t>
            </a:r>
            <a:endParaRPr lang="en-US" dirty="0"/>
          </a:p>
        </p:txBody>
      </p:sp>
    </p:spTree>
    <p:extLst>
      <p:ext uri="{BB962C8B-B14F-4D97-AF65-F5344CB8AC3E}">
        <p14:creationId xmlns:p14="http://schemas.microsoft.com/office/powerpoint/2010/main" val="42720659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there be a more balanced focus on Needs and Strengths?</a:t>
            </a:r>
            <a:endParaRPr lang="en-US" dirty="0"/>
          </a:p>
        </p:txBody>
      </p:sp>
      <p:sp>
        <p:nvSpPr>
          <p:cNvPr id="3" name="Content Placeholder 2"/>
          <p:cNvSpPr>
            <a:spLocks noGrp="1"/>
          </p:cNvSpPr>
          <p:nvPr>
            <p:ph idx="1"/>
          </p:nvPr>
        </p:nvSpPr>
        <p:spPr/>
        <p:txBody>
          <a:bodyPr/>
          <a:lstStyle/>
          <a:p>
            <a:r>
              <a:rPr lang="en-US" dirty="0" smtClean="0"/>
              <a:t>That’s up to you.</a:t>
            </a:r>
          </a:p>
          <a:p>
            <a:r>
              <a:rPr lang="en-US" dirty="0" smtClean="0"/>
              <a:t>I would say that would not be a bad idea.</a:t>
            </a:r>
            <a:endParaRPr lang="en-US" dirty="0"/>
          </a:p>
        </p:txBody>
      </p:sp>
    </p:spTree>
    <p:extLst>
      <p:ext uri="{BB962C8B-B14F-4D97-AF65-F5344CB8AC3E}">
        <p14:creationId xmlns:p14="http://schemas.microsoft.com/office/powerpoint/2010/main" val="14580447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Bringing history forward</a:t>
            </a:r>
            <a:endParaRPr lang="en-US" dirty="0"/>
          </a:p>
        </p:txBody>
      </p:sp>
      <p:sp>
        <p:nvSpPr>
          <p:cNvPr id="3" name="Content Placeholder 2"/>
          <p:cNvSpPr>
            <a:spLocks noGrp="1"/>
          </p:cNvSpPr>
          <p:nvPr>
            <p:ph idx="1"/>
          </p:nvPr>
        </p:nvSpPr>
        <p:spPr/>
        <p:txBody>
          <a:bodyPr/>
          <a:lstStyle/>
          <a:p>
            <a:r>
              <a:rPr lang="en-US" dirty="0" smtClean="0"/>
              <a:t>Does it matter </a:t>
            </a:r>
            <a:r>
              <a:rPr lang="en-US" smtClean="0"/>
              <a:t>in the last 30 days…..</a:t>
            </a:r>
            <a:endParaRPr lang="en-US"/>
          </a:p>
        </p:txBody>
      </p:sp>
    </p:spTree>
    <p:extLst>
      <p:ext uri="{BB962C8B-B14F-4D97-AF65-F5344CB8AC3E}">
        <p14:creationId xmlns:p14="http://schemas.microsoft.com/office/powerpoint/2010/main" val="3141119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Transformation Management is Different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Find people you can help, help them and then find some one else</a:t>
            </a:r>
          </a:p>
          <a:p>
            <a:r>
              <a:rPr lang="en-US" dirty="0" smtClean="0"/>
              <a:t>Accuracy is advocacy.  Assessment communicate important information about the people we serve</a:t>
            </a:r>
          </a:p>
          <a:p>
            <a:r>
              <a:rPr lang="en-US" dirty="0" smtClean="0"/>
              <a:t>Impact (workload) more important that productivity</a:t>
            </a:r>
          </a:p>
          <a:p>
            <a:r>
              <a:rPr lang="en-US" dirty="0" smtClean="0"/>
              <a:t>Incentives to treat the most challenging individuals.</a:t>
            </a:r>
          </a:p>
          <a:p>
            <a:r>
              <a:rPr lang="en-US" dirty="0" smtClean="0"/>
              <a:t>Supervision as teaching</a:t>
            </a:r>
          </a:p>
          <a:p>
            <a:r>
              <a:rPr lang="en-US" dirty="0" smtClean="0"/>
              <a:t>Time early in a treatment episodes is more valuable than time later.</a:t>
            </a:r>
          </a:p>
          <a:p>
            <a:r>
              <a:rPr lang="en-US" dirty="0" smtClean="0"/>
              <a:t>System management is about maximizing effectiveness of the overall system</a:t>
            </a:r>
            <a:endParaRPr lang="en-US" dirty="0"/>
          </a:p>
        </p:txBody>
      </p:sp>
    </p:spTree>
    <p:extLst>
      <p:ext uri="{BB962C8B-B14F-4D97-AF65-F5344CB8AC3E}">
        <p14:creationId xmlns:p14="http://schemas.microsoft.com/office/powerpoint/2010/main" val="1002504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Next Problem.  How do you engineer effectiveness?</a:t>
            </a:r>
            <a:endParaRPr lang="en-US" dirty="0"/>
          </a:p>
        </p:txBody>
      </p:sp>
      <p:sp>
        <p:nvSpPr>
          <p:cNvPr id="3" name="Content Placeholder 2"/>
          <p:cNvSpPr>
            <a:spLocks noGrp="1"/>
          </p:cNvSpPr>
          <p:nvPr>
            <p:ph idx="1"/>
          </p:nvPr>
        </p:nvSpPr>
        <p:spPr/>
        <p:txBody>
          <a:bodyPr>
            <a:normAutofit/>
          </a:bodyPr>
          <a:lstStyle/>
          <a:p>
            <a:r>
              <a:rPr lang="en-US" dirty="0" smtClean="0"/>
              <a:t>Because of our service management mentality the lowest paid, least experienced people spend the most time with our youth and families.</a:t>
            </a:r>
          </a:p>
          <a:p>
            <a:r>
              <a:rPr lang="en-US" dirty="0" smtClean="0"/>
              <a:t>Need to take collective wisdom and somehow help young staff get up to speed on being effective really fast.</a:t>
            </a:r>
          </a:p>
          <a:p>
            <a:r>
              <a:rPr lang="en-US" dirty="0" smtClean="0"/>
              <a:t>Pilots don’t fly planes anymore. Planes fly themselves.  Is there a lesson there for us?</a:t>
            </a:r>
            <a:endParaRPr lang="en-US" dirty="0"/>
          </a:p>
        </p:txBody>
      </p:sp>
    </p:spTree>
    <p:extLst>
      <p:ext uri="{BB962C8B-B14F-4D97-AF65-F5344CB8AC3E}">
        <p14:creationId xmlns:p14="http://schemas.microsoft.com/office/powerpoint/2010/main" val="3004211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Third problem.  Where’s the love? Have we lost faith in each other caring about our youth and families?</a:t>
            </a:r>
            <a:br>
              <a:rPr lang="en-US" sz="2800" dirty="0" smtClean="0"/>
            </a:br>
            <a:endParaRPr lang="en-US" sz="2800" dirty="0"/>
          </a:p>
        </p:txBody>
      </p:sp>
      <p:sp>
        <p:nvSpPr>
          <p:cNvPr id="3" name="Content Placeholder 2"/>
          <p:cNvSpPr>
            <a:spLocks noGrp="1"/>
          </p:cNvSpPr>
          <p:nvPr>
            <p:ph idx="1"/>
          </p:nvPr>
        </p:nvSpPr>
        <p:spPr/>
        <p:txBody>
          <a:bodyPr>
            <a:normAutofit lnSpcReduction="10000"/>
          </a:bodyPr>
          <a:lstStyle/>
          <a:p>
            <a:r>
              <a:rPr lang="en-US" altLang="en-US" dirty="0" smtClean="0"/>
              <a:t>Many different adults in the lives of the people we serve</a:t>
            </a:r>
          </a:p>
          <a:p>
            <a:r>
              <a:rPr lang="en-US" altLang="en-US" dirty="0" smtClean="0"/>
              <a:t>Each has a different perspective and, therefore, different agendas, goals, and objectives</a:t>
            </a:r>
          </a:p>
          <a:p>
            <a:r>
              <a:rPr lang="en-US" altLang="en-US" dirty="0" smtClean="0"/>
              <a:t>Honest people, honestly representing different perspectives will disagree</a:t>
            </a:r>
          </a:p>
          <a:p>
            <a:r>
              <a:rPr lang="en-US" altLang="en-US" dirty="0" smtClean="0"/>
              <a:t>This creates inevitable conflict.</a:t>
            </a:r>
          </a:p>
          <a:p>
            <a:r>
              <a:rPr lang="en-US" altLang="en-US" dirty="0"/>
              <a:t>T</a:t>
            </a:r>
            <a:r>
              <a:rPr lang="en-US" altLang="en-US" dirty="0" smtClean="0"/>
              <a:t>his reality has created a significant amount of distrust</a:t>
            </a:r>
          </a:p>
          <a:p>
            <a:pPr marL="0" indent="0">
              <a:buNone/>
            </a:pPr>
            <a:endParaRPr lang="en-US" dirty="0"/>
          </a:p>
        </p:txBody>
      </p:sp>
    </p:spTree>
    <p:extLst>
      <p:ext uri="{BB962C8B-B14F-4D97-AF65-F5344CB8AC3E}">
        <p14:creationId xmlns:p14="http://schemas.microsoft.com/office/powerpoint/2010/main" val="2626409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3686</TotalTime>
  <Words>3719</Words>
  <Application>Microsoft Office PowerPoint</Application>
  <PresentationFormat>On-screen Show (4:3)</PresentationFormat>
  <Paragraphs>412</Paragraphs>
  <Slides>68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0" baseType="lpstr">
      <vt:lpstr>Module</vt:lpstr>
      <vt:lpstr>Chart</vt:lpstr>
      <vt:lpstr>Transformational Collaborative Outcomes Management Managing the business of helping     It’s about personal change</vt:lpstr>
      <vt:lpstr>Keys to implementation</vt:lpstr>
      <vt:lpstr> Adult Needs and Strengths Assessment (ANSA)    The ANSA  is not the point</vt:lpstr>
      <vt:lpstr>Key talking points</vt:lpstr>
      <vt:lpstr>Understanding the Business of Residential Treatment:  The Hierarchy of Offerings</vt:lpstr>
      <vt:lpstr>Problems with Managing Services</vt:lpstr>
      <vt:lpstr>How Transformation Management is Different</vt:lpstr>
      <vt:lpstr>Next Problem.  How do you engineer effectiveness?</vt:lpstr>
      <vt:lpstr>Third problem.  Where’s the love? Have we lost faith in each other caring about our youth and families? </vt:lpstr>
      <vt:lpstr>Transformational Collaborative Outcomes Management</vt:lpstr>
      <vt:lpstr>Restoring Trust—the essential outcome of conflict management</vt:lpstr>
      <vt:lpstr>Core Concepts of Transformation Management</vt:lpstr>
      <vt:lpstr>The Philsophy:  Transformational Collaborative Outcomes Management (TCOM)</vt:lpstr>
      <vt:lpstr>Managing Tension is the Key to Creating an Effective System of Care</vt:lpstr>
      <vt:lpstr>Why I don’t think traditional measurement approaches help us manage transformations</vt:lpstr>
      <vt:lpstr>The Strategy:  CANS and FAST Six Key Characteristics of a Communimetric Tool</vt:lpstr>
      <vt:lpstr>PowerPoint Presentation</vt:lpstr>
      <vt:lpstr>Action Levels</vt:lpstr>
      <vt:lpstr>Promoting Collaborative Treatment Planning</vt:lpstr>
      <vt:lpstr>A SIMPLE VERSION OF THE  PROCESS OF CARE</vt:lpstr>
      <vt:lpstr>Getting to the How</vt:lpstr>
      <vt:lpstr>Treatment Planning Form</vt:lpstr>
      <vt:lpstr>PowerPoint Presentation</vt:lpstr>
      <vt:lpstr>PowerPoint Presentation</vt:lpstr>
      <vt:lpstr>Strategies for Engagement and Shared Visioning</vt:lpstr>
      <vt:lpstr>Strategies Used For Treatment Planning</vt:lpstr>
      <vt:lpstr>Responsibilities in Supervision</vt:lpstr>
      <vt:lpstr>Opportunities in Supervision</vt:lpstr>
      <vt:lpstr>Strategies Used by Supervisors</vt:lpstr>
      <vt:lpstr>Strategies for Decision Support</vt:lpstr>
      <vt:lpstr>Percent of hospital admissions that were low risk by racial group  Adapted from Rawal, et al, 2003</vt:lpstr>
      <vt:lpstr>PowerPoint Presentation</vt:lpstr>
      <vt:lpstr>PowerPoint Presentation</vt:lpstr>
      <vt:lpstr>Strategies to Define Outcomes</vt:lpstr>
      <vt:lpstr>PowerPoint Presentation</vt:lpstr>
      <vt:lpstr>PowerPoint Presentation</vt:lpstr>
      <vt:lpstr>Illinois Trajectories of Recovery before and after entering different types of Child Welfare Placements</vt:lpstr>
      <vt:lpstr>Shifting to Transformational Management is not easy</vt:lpstr>
      <vt:lpstr>The Myths</vt:lpstr>
      <vt:lpstr>Myth 2:  Outcome Management is not program evaluation and  Myth 3: Program evaluation is not research.  Therefore, Outcomes Management is not research  It is engineering……</vt:lpstr>
      <vt:lpstr>PowerPoint Presentation</vt:lpstr>
      <vt:lpstr>PowerPoint Presentation</vt:lpstr>
      <vt:lpstr>Engineering</vt:lpstr>
      <vt:lpstr>Myth 4: Objective is better than subjective</vt:lpstr>
      <vt:lpstr>Myth 5: You must triangulate by measuring multiple perspectives </vt:lpstr>
      <vt:lpstr>Scenario 1:  Youth is distressed and the parent is minimizing the situation. With treatment the youth feels better and the parents come to realize the youth’s mental heath needs</vt:lpstr>
      <vt:lpstr>Scenario 2.  Parent is catastrophizing and youth is minimizing.  With treatment the youth understand his her mental health needs better and the parent sees progress</vt:lpstr>
      <vt:lpstr>The problem with means of single perspectives—the average of two clinically successful treatment episodes equates to no effect</vt:lpstr>
      <vt:lpstr>Myth 6 Status at discharge represents an outcome</vt:lpstr>
      <vt:lpstr>Myth 7. Means reflect meaningful change</vt:lpstr>
      <vt:lpstr>Mean Outcomes of a Program that is successful 75% of the time</vt:lpstr>
      <vt:lpstr> Barriers to Collaboration </vt:lpstr>
      <vt:lpstr>Keys to implementation</vt:lpstr>
      <vt:lpstr>Distinguish between a ‘centerpiece’ piece and a ‘useful’ strength</vt:lpstr>
      <vt:lpstr>CANS as Conversation vs Checklist</vt:lpstr>
      <vt:lpstr>CANS as unstructured conversation</vt:lpstr>
      <vt:lpstr>Suspected or unsubstantiated sexual abuse?</vt:lpstr>
      <vt:lpstr>Cultural Trauma?  It depends</vt:lpstr>
      <vt:lpstr>Actionable need versus something a family wants to work on?</vt:lpstr>
      <vt:lpstr>How to deal with stigma of MH</vt:lpstr>
      <vt:lpstr>Selective mutism</vt:lpstr>
      <vt:lpstr>Who are the caregivers when a child is in foster care</vt:lpstr>
      <vt:lpstr>Multiple caregivers?</vt:lpstr>
      <vt:lpstr> In Recovery from Substance Use</vt:lpstr>
      <vt:lpstr>Pica—why in Risk Factors</vt:lpstr>
      <vt:lpstr>Is a foster care placement an intervention that is in place</vt:lpstr>
      <vt:lpstr>Should there be a more balanced focus on Needs and Strengths?</vt:lpstr>
      <vt:lpstr>Bringing history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the business of residential treatment:  It’s all about change</dc:title>
  <dc:creator>John</dc:creator>
  <cp:lastModifiedBy>Bolton,Valinda (DFPS)</cp:lastModifiedBy>
  <cp:revision>44</cp:revision>
  <dcterms:created xsi:type="dcterms:W3CDTF">2013-09-24T14:16:25Z</dcterms:created>
  <dcterms:modified xsi:type="dcterms:W3CDTF">2016-01-20T17:25:02Z</dcterms:modified>
</cp:coreProperties>
</file>