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57" y="23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789426" y="3341370"/>
            <a:ext cx="7715250" cy="0"/>
          </a:xfrm>
          <a:custGeom>
            <a:avLst/>
            <a:gdLst/>
            <a:ahLst/>
            <a:cxnLst/>
            <a:rect l="l" t="t" r="r" b="b"/>
            <a:pathLst>
              <a:path w="7715250">
                <a:moveTo>
                  <a:pt x="0" y="0"/>
                </a:moveTo>
                <a:lnTo>
                  <a:pt x="7714869" y="0"/>
                </a:lnTo>
              </a:path>
            </a:pathLst>
          </a:custGeom>
          <a:ln w="38100">
            <a:solidFill>
              <a:srgbClr val="6CAB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291585" y="2363851"/>
            <a:ext cx="5608828" cy="665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1" i="0">
                <a:solidFill>
                  <a:srgbClr val="01206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012183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1206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039873" y="1386077"/>
            <a:ext cx="9825355" cy="1905"/>
          </a:xfrm>
          <a:custGeom>
            <a:avLst/>
            <a:gdLst/>
            <a:ahLst/>
            <a:cxnLst/>
            <a:rect l="l" t="t" r="r" b="b"/>
            <a:pathLst>
              <a:path w="9825355" h="1905">
                <a:moveTo>
                  <a:pt x="0" y="0"/>
                </a:moveTo>
                <a:lnTo>
                  <a:pt x="9825355" y="1397"/>
                </a:lnTo>
              </a:path>
            </a:pathLst>
          </a:custGeom>
          <a:ln w="38099">
            <a:solidFill>
              <a:srgbClr val="FFC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1206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789426" y="3341370"/>
            <a:ext cx="7715250" cy="0"/>
          </a:xfrm>
          <a:custGeom>
            <a:avLst/>
            <a:gdLst/>
            <a:ahLst/>
            <a:cxnLst/>
            <a:rect l="l" t="t" r="r" b="b"/>
            <a:pathLst>
              <a:path w="7715250">
                <a:moveTo>
                  <a:pt x="0" y="0"/>
                </a:moveTo>
                <a:lnTo>
                  <a:pt x="7714869" y="0"/>
                </a:lnTo>
              </a:path>
            </a:pathLst>
          </a:custGeom>
          <a:ln w="38100">
            <a:solidFill>
              <a:srgbClr val="6CAB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1206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89886" y="349072"/>
            <a:ext cx="8650605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1206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89583" y="1938273"/>
            <a:ext cx="9212833" cy="2327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fps.texas.gov/About_DFPS/Reports_and_Presentations/Quarterly_Performance/FY24_Q4_Report_Card.pdf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mailto:govrel@dfps.texas.gov" TargetMode="Externa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89426" y="3341370"/>
            <a:ext cx="7715250" cy="0"/>
          </a:xfrm>
          <a:custGeom>
            <a:avLst/>
            <a:gdLst/>
            <a:ahLst/>
            <a:cxnLst/>
            <a:rect l="l" t="t" r="r" b="b"/>
            <a:pathLst>
              <a:path w="7715250">
                <a:moveTo>
                  <a:pt x="0" y="0"/>
                </a:moveTo>
                <a:lnTo>
                  <a:pt x="7714869" y="0"/>
                </a:lnTo>
              </a:path>
            </a:pathLst>
          </a:custGeom>
          <a:ln w="381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691378" y="3469404"/>
            <a:ext cx="3921125" cy="241871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600"/>
              </a:spcBef>
            </a:pPr>
            <a:r>
              <a:rPr sz="2500" b="1" spc="-10" dirty="0">
                <a:solidFill>
                  <a:srgbClr val="001F5F"/>
                </a:solidFill>
                <a:latin typeface="Calibri"/>
                <a:cs typeface="Calibri"/>
              </a:rPr>
              <a:t>Stephanie</a:t>
            </a:r>
            <a:r>
              <a:rPr sz="25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500" b="1" spc="-10" dirty="0">
                <a:solidFill>
                  <a:srgbClr val="001F5F"/>
                </a:solidFill>
                <a:latin typeface="Calibri"/>
                <a:cs typeface="Calibri"/>
              </a:rPr>
              <a:t>Muth</a:t>
            </a:r>
            <a:endParaRPr sz="25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365"/>
              </a:spcBef>
            </a:pPr>
            <a:r>
              <a:rPr sz="1800" b="1" dirty="0">
                <a:solidFill>
                  <a:srgbClr val="C29200"/>
                </a:solidFill>
                <a:latin typeface="Calibri"/>
                <a:cs typeface="Calibri"/>
              </a:rPr>
              <a:t>DFPS</a:t>
            </a:r>
            <a:r>
              <a:rPr sz="1800" b="1" spc="-5" dirty="0">
                <a:solidFill>
                  <a:srgbClr val="C29200"/>
                </a:solidFill>
                <a:latin typeface="Calibri"/>
                <a:cs typeface="Calibri"/>
              </a:rPr>
              <a:t> Commissioner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5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2100" b="1" spc="-10" dirty="0">
                <a:solidFill>
                  <a:srgbClr val="1F3761"/>
                </a:solidFill>
                <a:latin typeface="Calibri"/>
                <a:cs typeface="Calibri"/>
              </a:rPr>
              <a:t>Audrey</a:t>
            </a:r>
            <a:r>
              <a:rPr sz="2100" b="1" spc="10" dirty="0">
                <a:solidFill>
                  <a:srgbClr val="1F3761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1F3761"/>
                </a:solidFill>
                <a:latin typeface="Calibri"/>
                <a:cs typeface="Calibri"/>
              </a:rPr>
              <a:t>O'Neill</a:t>
            </a:r>
            <a:endParaRPr sz="2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65"/>
              </a:spcBef>
            </a:pPr>
            <a:r>
              <a:rPr sz="1800" b="1" dirty="0">
                <a:solidFill>
                  <a:srgbClr val="C29200"/>
                </a:solidFill>
                <a:latin typeface="Calibri"/>
                <a:cs typeface="Calibri"/>
              </a:rPr>
              <a:t>DFPS Deputy </a:t>
            </a:r>
            <a:r>
              <a:rPr sz="1800" b="1" spc="-5" dirty="0">
                <a:solidFill>
                  <a:srgbClr val="C29200"/>
                </a:solidFill>
                <a:latin typeface="Calibri"/>
                <a:cs typeface="Calibri"/>
              </a:rPr>
              <a:t>Commissioner </a:t>
            </a:r>
            <a:r>
              <a:rPr sz="1800" b="1" spc="-10" dirty="0">
                <a:solidFill>
                  <a:srgbClr val="C29200"/>
                </a:solidFill>
                <a:latin typeface="Calibri"/>
                <a:cs typeface="Calibri"/>
              </a:rPr>
              <a:t>for</a:t>
            </a:r>
            <a:r>
              <a:rPr sz="1800" b="1" spc="-140" dirty="0">
                <a:solidFill>
                  <a:srgbClr val="C292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29200"/>
                </a:solidFill>
                <a:latin typeface="Calibri"/>
                <a:cs typeface="Calibri"/>
              </a:rPr>
              <a:t>Programs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2300">
              <a:latin typeface="Calibri"/>
              <a:cs typeface="Calibri"/>
            </a:endParaRPr>
          </a:p>
          <a:p>
            <a:pPr marL="2540" algn="ctr">
              <a:lnSpc>
                <a:spcPct val="100000"/>
              </a:lnSpc>
            </a:pP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March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4,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2025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99257" y="1578305"/>
            <a:ext cx="8909050" cy="144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135890" algn="ctr">
              <a:lnSpc>
                <a:spcPts val="5585"/>
              </a:lnSpc>
              <a:spcBef>
                <a:spcPts val="95"/>
              </a:spcBef>
            </a:pPr>
            <a:r>
              <a:rPr sz="4900" spc="-25" dirty="0">
                <a:solidFill>
                  <a:srgbClr val="001F5F"/>
                </a:solidFill>
              </a:rPr>
              <a:t>Presentation </a:t>
            </a:r>
            <a:r>
              <a:rPr sz="4900" spc="-30" dirty="0">
                <a:solidFill>
                  <a:srgbClr val="001F5F"/>
                </a:solidFill>
              </a:rPr>
              <a:t>to</a:t>
            </a:r>
            <a:r>
              <a:rPr sz="4900" spc="65" dirty="0">
                <a:solidFill>
                  <a:srgbClr val="001F5F"/>
                </a:solidFill>
              </a:rPr>
              <a:t> </a:t>
            </a:r>
            <a:r>
              <a:rPr sz="4900" spc="-5" dirty="0">
                <a:solidFill>
                  <a:srgbClr val="001F5F"/>
                </a:solidFill>
              </a:rPr>
              <a:t>the</a:t>
            </a:r>
            <a:endParaRPr sz="4900"/>
          </a:p>
          <a:p>
            <a:pPr algn="ctr">
              <a:lnSpc>
                <a:spcPts val="5585"/>
              </a:lnSpc>
              <a:tabLst>
                <a:tab pos="1762125" algn="l"/>
                <a:tab pos="3776345" algn="l"/>
              </a:tabLst>
            </a:pPr>
            <a:r>
              <a:rPr sz="4900" spc="-5" dirty="0">
                <a:solidFill>
                  <a:srgbClr val="001F5F"/>
                </a:solidFill>
              </a:rPr>
              <a:t>House	Human	</a:t>
            </a:r>
            <a:r>
              <a:rPr sz="4900" dirty="0">
                <a:solidFill>
                  <a:srgbClr val="001F5F"/>
                </a:solidFill>
              </a:rPr>
              <a:t>Services</a:t>
            </a:r>
            <a:r>
              <a:rPr sz="4900" spc="-70" dirty="0">
                <a:solidFill>
                  <a:srgbClr val="001F5F"/>
                </a:solidFill>
              </a:rPr>
              <a:t> </a:t>
            </a:r>
            <a:r>
              <a:rPr sz="4900" spc="-25" dirty="0">
                <a:solidFill>
                  <a:srgbClr val="001F5F"/>
                </a:solidFill>
              </a:rPr>
              <a:t>Committee</a:t>
            </a:r>
            <a:endParaRPr sz="49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02611" y="6394500"/>
            <a:ext cx="418084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9B9F9F"/>
                </a:solidFill>
                <a:latin typeface="Calibri"/>
                <a:cs typeface="Calibri"/>
              </a:rPr>
              <a:t>Data </a:t>
            </a:r>
            <a:r>
              <a:rPr sz="1100" i="1" spc="-5" dirty="0">
                <a:solidFill>
                  <a:srgbClr val="9B9F9F"/>
                </a:solidFill>
                <a:latin typeface="Calibri"/>
                <a:cs typeface="Calibri"/>
              </a:rPr>
              <a:t>Source: </a:t>
            </a:r>
            <a:r>
              <a:rPr sz="1100" i="1" dirty="0">
                <a:solidFill>
                  <a:srgbClr val="9B9F9F"/>
                </a:solidFill>
                <a:latin typeface="Calibri"/>
                <a:cs typeface="Calibri"/>
              </a:rPr>
              <a:t>Data </a:t>
            </a:r>
            <a:r>
              <a:rPr sz="1100" i="1" spc="-5" dirty="0">
                <a:solidFill>
                  <a:srgbClr val="9B9F9F"/>
                </a:solidFill>
                <a:latin typeface="Calibri"/>
                <a:cs typeface="Calibri"/>
              </a:rPr>
              <a:t>Warehouse: INV_CPS_06,</a:t>
            </a:r>
            <a:r>
              <a:rPr sz="1100" i="1" spc="-100" dirty="0">
                <a:solidFill>
                  <a:srgbClr val="9B9F9F"/>
                </a:solidFill>
                <a:latin typeface="Calibri"/>
                <a:cs typeface="Calibri"/>
              </a:rPr>
              <a:t> </a:t>
            </a:r>
            <a:r>
              <a:rPr sz="1100" i="1" dirty="0">
                <a:solidFill>
                  <a:srgbClr val="9B9F9F"/>
                </a:solidFill>
                <a:latin typeface="Calibri"/>
                <a:cs typeface="Calibri"/>
              </a:rPr>
              <a:t>exd1_03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100" i="1" spc="-5" dirty="0">
                <a:solidFill>
                  <a:srgbClr val="9B9F9F"/>
                </a:solidFill>
                <a:latin typeface="Calibri"/>
                <a:cs typeface="Calibri"/>
              </a:rPr>
              <a:t>Note: Total Open and Closed INV/AR includes </a:t>
            </a:r>
            <a:r>
              <a:rPr sz="1100" i="1" dirty="0">
                <a:solidFill>
                  <a:srgbClr val="9B9F9F"/>
                </a:solidFill>
                <a:latin typeface="Calibri"/>
                <a:cs typeface="Calibri"/>
              </a:rPr>
              <a:t>Admin </a:t>
            </a:r>
            <a:r>
              <a:rPr sz="1100" i="1" spc="-5" dirty="0">
                <a:solidFill>
                  <a:srgbClr val="9B9F9F"/>
                </a:solidFill>
                <a:latin typeface="Calibri"/>
                <a:cs typeface="Calibri"/>
              </a:rPr>
              <a:t>Closures and</a:t>
            </a:r>
            <a:r>
              <a:rPr sz="1100" i="1" spc="-25" dirty="0">
                <a:solidFill>
                  <a:srgbClr val="9B9F9F"/>
                </a:solidFill>
                <a:latin typeface="Calibri"/>
                <a:cs typeface="Calibri"/>
              </a:rPr>
              <a:t> </a:t>
            </a:r>
            <a:r>
              <a:rPr sz="1100" i="1" dirty="0">
                <a:solidFill>
                  <a:srgbClr val="9B9F9F"/>
                </a:solidFill>
                <a:latin typeface="Calibri"/>
                <a:cs typeface="Calibri"/>
              </a:rPr>
              <a:t>Merges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02611" y="285064"/>
            <a:ext cx="497903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1F5F"/>
                </a:solidFill>
              </a:rPr>
              <a:t>CPI </a:t>
            </a:r>
            <a:r>
              <a:rPr sz="3200" spc="-15" dirty="0">
                <a:solidFill>
                  <a:srgbClr val="001F5F"/>
                </a:solidFill>
              </a:rPr>
              <a:t>Investigation</a:t>
            </a:r>
            <a:r>
              <a:rPr sz="3200" spc="-70" dirty="0">
                <a:solidFill>
                  <a:srgbClr val="001F5F"/>
                </a:solidFill>
              </a:rPr>
              <a:t> </a:t>
            </a:r>
            <a:r>
              <a:rPr sz="3200" spc="-5" dirty="0">
                <a:solidFill>
                  <a:srgbClr val="001F5F"/>
                </a:solidFill>
              </a:rPr>
              <a:t>Dispositions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11539473" y="6267094"/>
            <a:ext cx="3149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1F5F"/>
                </a:solidFill>
                <a:latin typeface="Verdana"/>
                <a:cs typeface="Verdana"/>
              </a:rPr>
              <a:t>10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35023" y="1594230"/>
            <a:ext cx="5042535" cy="3683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4511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solidFill>
                  <a:srgbClr val="01184D"/>
                </a:solidFill>
                <a:latin typeface="Calibri"/>
                <a:cs typeface="Calibri"/>
              </a:rPr>
              <a:t>At </a:t>
            </a:r>
            <a:r>
              <a:rPr sz="1600" spc="-5" dirty="0">
                <a:solidFill>
                  <a:srgbClr val="01184D"/>
                </a:solidFill>
                <a:latin typeface="Calibri"/>
                <a:cs typeface="Calibri"/>
              </a:rPr>
              <a:t>the end of an </a:t>
            </a:r>
            <a:r>
              <a:rPr sz="1600" spc="-25" dirty="0">
                <a:solidFill>
                  <a:srgbClr val="01184D"/>
                </a:solidFill>
                <a:latin typeface="Calibri"/>
                <a:cs typeface="Calibri"/>
              </a:rPr>
              <a:t>investigation, </a:t>
            </a:r>
            <a:r>
              <a:rPr sz="1600" spc="-5" dirty="0">
                <a:solidFill>
                  <a:srgbClr val="01184D"/>
                </a:solidFill>
                <a:latin typeface="Calibri"/>
                <a:cs typeface="Calibri"/>
              </a:rPr>
              <a:t>the </a:t>
            </a:r>
            <a:r>
              <a:rPr sz="1600" spc="-25" dirty="0">
                <a:solidFill>
                  <a:srgbClr val="01184D"/>
                </a:solidFill>
                <a:latin typeface="Calibri"/>
                <a:cs typeface="Calibri"/>
              </a:rPr>
              <a:t>caseworker </a:t>
            </a:r>
            <a:r>
              <a:rPr sz="1600" spc="-15" dirty="0">
                <a:solidFill>
                  <a:srgbClr val="01184D"/>
                </a:solidFill>
                <a:latin typeface="Calibri"/>
                <a:cs typeface="Calibri"/>
              </a:rPr>
              <a:t>assigns </a:t>
            </a:r>
            <a:r>
              <a:rPr sz="1600" spc="-5" dirty="0">
                <a:solidFill>
                  <a:srgbClr val="01184D"/>
                </a:solidFill>
                <a:latin typeface="Calibri"/>
                <a:cs typeface="Calibri"/>
              </a:rPr>
              <a:t>a  </a:t>
            </a:r>
            <a:r>
              <a:rPr sz="1600" spc="-10" dirty="0">
                <a:solidFill>
                  <a:srgbClr val="01184D"/>
                </a:solidFill>
                <a:latin typeface="Calibri"/>
                <a:cs typeface="Calibri"/>
              </a:rPr>
              <a:t>disposition </a:t>
            </a:r>
            <a:r>
              <a:rPr sz="1600" spc="-15" dirty="0">
                <a:solidFill>
                  <a:srgbClr val="01184D"/>
                </a:solidFill>
                <a:latin typeface="Calibri"/>
                <a:cs typeface="Calibri"/>
              </a:rPr>
              <a:t>to </a:t>
            </a:r>
            <a:r>
              <a:rPr sz="1600" spc="-5" dirty="0">
                <a:solidFill>
                  <a:srgbClr val="01184D"/>
                </a:solidFill>
                <a:latin typeface="Calibri"/>
                <a:cs typeface="Calibri"/>
              </a:rPr>
              <a:t>each </a:t>
            </a:r>
            <a:r>
              <a:rPr sz="1600" spc="-15" dirty="0">
                <a:solidFill>
                  <a:srgbClr val="01184D"/>
                </a:solidFill>
                <a:latin typeface="Calibri"/>
                <a:cs typeface="Calibri"/>
              </a:rPr>
              <a:t>allegation identified </a:t>
            </a:r>
            <a:r>
              <a:rPr sz="1600" spc="-5" dirty="0">
                <a:solidFill>
                  <a:srgbClr val="01184D"/>
                </a:solidFill>
                <a:latin typeface="Calibri"/>
                <a:cs typeface="Calibri"/>
              </a:rPr>
              <a:t>in an</a:t>
            </a:r>
            <a:r>
              <a:rPr sz="1600" spc="-95" dirty="0">
                <a:solidFill>
                  <a:srgbClr val="01184D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01184D"/>
                </a:solidFill>
                <a:latin typeface="Calibri"/>
                <a:cs typeface="Calibri"/>
              </a:rPr>
              <a:t>investigation: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b="1" spc="-15" dirty="0">
                <a:solidFill>
                  <a:srgbClr val="01184D"/>
                </a:solidFill>
                <a:latin typeface="Calibri"/>
                <a:cs typeface="Calibri"/>
              </a:rPr>
              <a:t>Ruled Out </a:t>
            </a:r>
            <a:r>
              <a:rPr sz="1600" spc="-5" dirty="0">
                <a:solidFill>
                  <a:srgbClr val="01184D"/>
                </a:solidFill>
                <a:latin typeface="Calibri"/>
                <a:cs typeface="Calibri"/>
              </a:rPr>
              <a:t>– </a:t>
            </a:r>
            <a:r>
              <a:rPr sz="1600" spc="-10" dirty="0">
                <a:solidFill>
                  <a:srgbClr val="01184D"/>
                </a:solidFill>
                <a:latin typeface="Calibri"/>
                <a:cs typeface="Calibri"/>
              </a:rPr>
              <a:t>Reasonable to conclude </a:t>
            </a:r>
            <a:r>
              <a:rPr sz="1600" spc="-5" dirty="0">
                <a:solidFill>
                  <a:srgbClr val="01184D"/>
                </a:solidFill>
                <a:latin typeface="Calibri"/>
                <a:cs typeface="Calibri"/>
              </a:rPr>
              <a:t>that the</a:t>
            </a:r>
            <a:r>
              <a:rPr sz="1600" spc="-20" dirty="0">
                <a:solidFill>
                  <a:srgbClr val="01184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1184D"/>
                </a:solidFill>
                <a:latin typeface="Calibri"/>
                <a:cs typeface="Calibri"/>
              </a:rPr>
              <a:t>abuse,</a:t>
            </a:r>
            <a:endParaRPr sz="16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1600" spc="-5" dirty="0">
                <a:solidFill>
                  <a:srgbClr val="01184D"/>
                </a:solidFill>
                <a:latin typeface="Calibri"/>
                <a:cs typeface="Calibri"/>
              </a:rPr>
              <a:t>neglect, </a:t>
            </a:r>
            <a:r>
              <a:rPr sz="1600" spc="-10" dirty="0">
                <a:solidFill>
                  <a:srgbClr val="01184D"/>
                </a:solidFill>
                <a:latin typeface="Calibri"/>
                <a:cs typeface="Calibri"/>
              </a:rPr>
              <a:t>or exploitation </a:t>
            </a:r>
            <a:r>
              <a:rPr sz="1600" spc="-5" dirty="0">
                <a:solidFill>
                  <a:srgbClr val="01184D"/>
                </a:solidFill>
                <a:latin typeface="Calibri"/>
                <a:cs typeface="Calibri"/>
              </a:rPr>
              <a:t>has not</a:t>
            </a:r>
            <a:r>
              <a:rPr sz="1600" spc="5" dirty="0">
                <a:solidFill>
                  <a:srgbClr val="01184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1184D"/>
                </a:solidFill>
                <a:latin typeface="Calibri"/>
                <a:cs typeface="Calibri"/>
              </a:rPr>
              <a:t>occurred.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50">
              <a:latin typeface="Calibri"/>
              <a:cs typeface="Calibri"/>
            </a:endParaRPr>
          </a:p>
          <a:p>
            <a:pPr marL="299085" marR="37973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b="1" spc="-20" dirty="0">
                <a:solidFill>
                  <a:srgbClr val="01184D"/>
                </a:solidFill>
                <a:latin typeface="Calibri"/>
                <a:cs typeface="Calibri"/>
              </a:rPr>
              <a:t>Reason </a:t>
            </a:r>
            <a:r>
              <a:rPr sz="1600" b="1" spc="-15" dirty="0">
                <a:solidFill>
                  <a:srgbClr val="01184D"/>
                </a:solidFill>
                <a:latin typeface="Calibri"/>
                <a:cs typeface="Calibri"/>
              </a:rPr>
              <a:t>to </a:t>
            </a:r>
            <a:r>
              <a:rPr sz="1600" b="1" spc="-20" dirty="0">
                <a:solidFill>
                  <a:srgbClr val="01184D"/>
                </a:solidFill>
                <a:latin typeface="Calibri"/>
                <a:cs typeface="Calibri"/>
              </a:rPr>
              <a:t>Believe </a:t>
            </a:r>
            <a:r>
              <a:rPr sz="1600" spc="-5" dirty="0">
                <a:solidFill>
                  <a:srgbClr val="01184D"/>
                </a:solidFill>
                <a:latin typeface="Calibri"/>
                <a:cs typeface="Calibri"/>
              </a:rPr>
              <a:t>– Abuse, neglect, or </a:t>
            </a:r>
            <a:r>
              <a:rPr sz="1600" spc="-10" dirty="0">
                <a:solidFill>
                  <a:srgbClr val="01184D"/>
                </a:solidFill>
                <a:latin typeface="Calibri"/>
                <a:cs typeface="Calibri"/>
              </a:rPr>
              <a:t>exploitation  occurred </a:t>
            </a:r>
            <a:r>
              <a:rPr sz="1600" spc="-5" dirty="0">
                <a:solidFill>
                  <a:srgbClr val="01184D"/>
                </a:solidFill>
                <a:latin typeface="Calibri"/>
                <a:cs typeface="Calibri"/>
              </a:rPr>
              <a:t>based on a </a:t>
            </a:r>
            <a:r>
              <a:rPr sz="1600" spc="-10" dirty="0">
                <a:solidFill>
                  <a:srgbClr val="01184D"/>
                </a:solidFill>
                <a:latin typeface="Calibri"/>
                <a:cs typeface="Calibri"/>
              </a:rPr>
              <a:t>preponderance </a:t>
            </a:r>
            <a:r>
              <a:rPr sz="1600" spc="-5" dirty="0">
                <a:solidFill>
                  <a:srgbClr val="01184D"/>
                </a:solidFill>
                <a:latin typeface="Calibri"/>
                <a:cs typeface="Calibri"/>
              </a:rPr>
              <a:t>of the</a:t>
            </a:r>
            <a:r>
              <a:rPr sz="1600" spc="70" dirty="0">
                <a:solidFill>
                  <a:srgbClr val="01184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1184D"/>
                </a:solidFill>
                <a:latin typeface="Calibri"/>
                <a:cs typeface="Calibri"/>
              </a:rPr>
              <a:t>evidence.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1184D"/>
              </a:buClr>
              <a:buFont typeface="Arial"/>
              <a:buChar char="•"/>
            </a:pPr>
            <a:endParaRPr sz="1550">
              <a:latin typeface="Calibri"/>
              <a:cs typeface="Calibri"/>
            </a:endParaRPr>
          </a:p>
          <a:p>
            <a:pPr marL="299085" marR="17272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b="1" spc="-15" dirty="0">
                <a:solidFill>
                  <a:srgbClr val="01184D"/>
                </a:solidFill>
                <a:latin typeface="Calibri"/>
                <a:cs typeface="Calibri"/>
              </a:rPr>
              <a:t>Unable to </a:t>
            </a:r>
            <a:r>
              <a:rPr sz="1600" b="1" spc="-20" dirty="0">
                <a:solidFill>
                  <a:srgbClr val="01184D"/>
                </a:solidFill>
                <a:latin typeface="Calibri"/>
                <a:cs typeface="Calibri"/>
              </a:rPr>
              <a:t>Complete </a:t>
            </a:r>
            <a:r>
              <a:rPr sz="1600" spc="-5" dirty="0">
                <a:solidFill>
                  <a:srgbClr val="01184D"/>
                </a:solidFill>
                <a:latin typeface="Calibri"/>
                <a:cs typeface="Calibri"/>
              </a:rPr>
              <a:t>– </a:t>
            </a:r>
            <a:r>
              <a:rPr sz="1600" spc="-15" dirty="0">
                <a:solidFill>
                  <a:srgbClr val="01184D"/>
                </a:solidFill>
                <a:latin typeface="Calibri"/>
                <a:cs typeface="Calibri"/>
              </a:rPr>
              <a:t>The </a:t>
            </a:r>
            <a:r>
              <a:rPr sz="1600" spc="-25" dirty="0">
                <a:solidFill>
                  <a:srgbClr val="01184D"/>
                </a:solidFill>
                <a:latin typeface="Calibri"/>
                <a:cs typeface="Calibri"/>
              </a:rPr>
              <a:t>investigation </a:t>
            </a:r>
            <a:r>
              <a:rPr sz="1600" spc="-20" dirty="0">
                <a:solidFill>
                  <a:srgbClr val="01184D"/>
                </a:solidFill>
                <a:latin typeface="Calibri"/>
                <a:cs typeface="Calibri"/>
              </a:rPr>
              <a:t>cannot </a:t>
            </a:r>
            <a:r>
              <a:rPr sz="1600" spc="-10" dirty="0">
                <a:solidFill>
                  <a:srgbClr val="01184D"/>
                </a:solidFill>
                <a:latin typeface="Calibri"/>
                <a:cs typeface="Calibri"/>
              </a:rPr>
              <a:t>be  </a:t>
            </a:r>
            <a:r>
              <a:rPr sz="1600" spc="-20" dirty="0">
                <a:solidFill>
                  <a:srgbClr val="01184D"/>
                </a:solidFill>
                <a:latin typeface="Calibri"/>
                <a:cs typeface="Calibri"/>
              </a:rPr>
              <a:t>concluded. </a:t>
            </a:r>
            <a:r>
              <a:rPr sz="1600" spc="-25" dirty="0">
                <a:solidFill>
                  <a:srgbClr val="01184D"/>
                </a:solidFill>
                <a:latin typeface="Calibri"/>
                <a:cs typeface="Calibri"/>
              </a:rPr>
              <a:t>For example, </a:t>
            </a:r>
            <a:r>
              <a:rPr sz="1600" spc="-15" dirty="0">
                <a:solidFill>
                  <a:srgbClr val="01184D"/>
                </a:solidFill>
                <a:latin typeface="Calibri"/>
                <a:cs typeface="Calibri"/>
              </a:rPr>
              <a:t>the </a:t>
            </a:r>
            <a:r>
              <a:rPr sz="1600" spc="-20" dirty="0">
                <a:solidFill>
                  <a:srgbClr val="01184D"/>
                </a:solidFill>
                <a:latin typeface="Calibri"/>
                <a:cs typeface="Calibri"/>
              </a:rPr>
              <a:t>family could </a:t>
            </a:r>
            <a:r>
              <a:rPr sz="1600" spc="-15" dirty="0">
                <a:solidFill>
                  <a:srgbClr val="01184D"/>
                </a:solidFill>
                <a:latin typeface="Calibri"/>
                <a:cs typeface="Calibri"/>
              </a:rPr>
              <a:t>not </a:t>
            </a:r>
            <a:r>
              <a:rPr sz="1600" spc="-10" dirty="0">
                <a:solidFill>
                  <a:srgbClr val="01184D"/>
                </a:solidFill>
                <a:latin typeface="Calibri"/>
                <a:cs typeface="Calibri"/>
              </a:rPr>
              <a:t>be</a:t>
            </a:r>
            <a:r>
              <a:rPr sz="1600" spc="-140" dirty="0">
                <a:solidFill>
                  <a:srgbClr val="01184D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01184D"/>
                </a:solidFill>
                <a:latin typeface="Calibri"/>
                <a:cs typeface="Calibri"/>
              </a:rPr>
              <a:t>located.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1184D"/>
              </a:buClr>
              <a:buFont typeface="Arial"/>
              <a:buChar char="•"/>
            </a:pPr>
            <a:endParaRPr sz="155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b="1" spc="-15" dirty="0">
                <a:solidFill>
                  <a:srgbClr val="01184D"/>
                </a:solidFill>
                <a:latin typeface="Calibri"/>
                <a:cs typeface="Calibri"/>
              </a:rPr>
              <a:t>Unable to </a:t>
            </a:r>
            <a:r>
              <a:rPr sz="1600" b="1" spc="-20" dirty="0">
                <a:solidFill>
                  <a:srgbClr val="01184D"/>
                </a:solidFill>
                <a:latin typeface="Calibri"/>
                <a:cs typeface="Calibri"/>
              </a:rPr>
              <a:t>Determine </a:t>
            </a:r>
            <a:r>
              <a:rPr sz="1600" spc="-5" dirty="0">
                <a:solidFill>
                  <a:srgbClr val="01184D"/>
                </a:solidFill>
                <a:latin typeface="Calibri"/>
                <a:cs typeface="Calibri"/>
              </a:rPr>
              <a:t>– </a:t>
            </a:r>
            <a:r>
              <a:rPr sz="1600" spc="-15" dirty="0">
                <a:solidFill>
                  <a:srgbClr val="01184D"/>
                </a:solidFill>
                <a:latin typeface="Calibri"/>
                <a:cs typeface="Calibri"/>
              </a:rPr>
              <a:t>Not enough to </a:t>
            </a:r>
            <a:r>
              <a:rPr sz="1600" spc="-20" dirty="0">
                <a:solidFill>
                  <a:srgbClr val="01184D"/>
                </a:solidFill>
                <a:latin typeface="Calibri"/>
                <a:cs typeface="Calibri"/>
              </a:rPr>
              <a:t>determine whether  </a:t>
            </a:r>
            <a:r>
              <a:rPr sz="1600" spc="-15" dirty="0">
                <a:solidFill>
                  <a:srgbClr val="01184D"/>
                </a:solidFill>
                <a:latin typeface="Calibri"/>
                <a:cs typeface="Calibri"/>
              </a:rPr>
              <a:t>the alleged abuse </a:t>
            </a:r>
            <a:r>
              <a:rPr sz="1600" spc="-10" dirty="0">
                <a:solidFill>
                  <a:srgbClr val="01184D"/>
                </a:solidFill>
                <a:latin typeface="Calibri"/>
                <a:cs typeface="Calibri"/>
              </a:rPr>
              <a:t>or </a:t>
            </a:r>
            <a:r>
              <a:rPr sz="1600" spc="-15" dirty="0">
                <a:solidFill>
                  <a:srgbClr val="01184D"/>
                </a:solidFill>
                <a:latin typeface="Calibri"/>
                <a:cs typeface="Calibri"/>
              </a:rPr>
              <a:t>neglect </a:t>
            </a:r>
            <a:r>
              <a:rPr sz="1600" spc="-20" dirty="0">
                <a:solidFill>
                  <a:srgbClr val="01184D"/>
                </a:solidFill>
                <a:latin typeface="Calibri"/>
                <a:cs typeface="Calibri"/>
              </a:rPr>
              <a:t>occurred </a:t>
            </a:r>
            <a:r>
              <a:rPr sz="1600" spc="-10" dirty="0">
                <a:solidFill>
                  <a:srgbClr val="01184D"/>
                </a:solidFill>
                <a:latin typeface="Calibri"/>
                <a:cs typeface="Calibri"/>
              </a:rPr>
              <a:t>or </a:t>
            </a:r>
            <a:r>
              <a:rPr sz="1600" spc="-20" dirty="0">
                <a:solidFill>
                  <a:srgbClr val="01184D"/>
                </a:solidFill>
                <a:latin typeface="Calibri"/>
                <a:cs typeface="Calibri"/>
              </a:rPr>
              <a:t>whether </a:t>
            </a:r>
            <a:r>
              <a:rPr sz="1600" spc="-15" dirty="0">
                <a:solidFill>
                  <a:srgbClr val="01184D"/>
                </a:solidFill>
                <a:latin typeface="Calibri"/>
                <a:cs typeface="Calibri"/>
              </a:rPr>
              <a:t>the  alleged </a:t>
            </a:r>
            <a:r>
              <a:rPr sz="1600" spc="-25" dirty="0">
                <a:solidFill>
                  <a:srgbClr val="01184D"/>
                </a:solidFill>
                <a:latin typeface="Calibri"/>
                <a:cs typeface="Calibri"/>
              </a:rPr>
              <a:t>perpetrator </a:t>
            </a:r>
            <a:r>
              <a:rPr sz="1600" spc="-10" dirty="0">
                <a:solidFill>
                  <a:srgbClr val="01184D"/>
                </a:solidFill>
                <a:latin typeface="Calibri"/>
                <a:cs typeface="Calibri"/>
              </a:rPr>
              <a:t>is </a:t>
            </a:r>
            <a:r>
              <a:rPr sz="1600" spc="-20" dirty="0">
                <a:solidFill>
                  <a:srgbClr val="01184D"/>
                </a:solidFill>
                <a:latin typeface="Calibri"/>
                <a:cs typeface="Calibri"/>
              </a:rPr>
              <a:t>responsible </a:t>
            </a:r>
            <a:r>
              <a:rPr sz="1600" spc="-25" dirty="0">
                <a:solidFill>
                  <a:srgbClr val="01184D"/>
                </a:solidFill>
                <a:latin typeface="Calibri"/>
                <a:cs typeface="Calibri"/>
              </a:rPr>
              <a:t>for </a:t>
            </a:r>
            <a:r>
              <a:rPr sz="1600" spc="-15" dirty="0">
                <a:solidFill>
                  <a:srgbClr val="01184D"/>
                </a:solidFill>
                <a:latin typeface="Calibri"/>
                <a:cs typeface="Calibri"/>
              </a:rPr>
              <a:t>the abuse </a:t>
            </a:r>
            <a:r>
              <a:rPr sz="1600" spc="-10" dirty="0">
                <a:solidFill>
                  <a:srgbClr val="01184D"/>
                </a:solidFill>
                <a:latin typeface="Calibri"/>
                <a:cs typeface="Calibri"/>
              </a:rPr>
              <a:t>or</a:t>
            </a:r>
            <a:r>
              <a:rPr sz="1600" spc="-145" dirty="0">
                <a:solidFill>
                  <a:srgbClr val="01184D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01184D"/>
                </a:solidFill>
                <a:latin typeface="Calibri"/>
                <a:cs typeface="Calibri"/>
              </a:rPr>
              <a:t>neglect.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52943" y="2250106"/>
            <a:ext cx="1336040" cy="1245870"/>
          </a:xfrm>
          <a:custGeom>
            <a:avLst/>
            <a:gdLst/>
            <a:ahLst/>
            <a:cxnLst/>
            <a:rect l="l" t="t" r="r" b="b"/>
            <a:pathLst>
              <a:path w="1336040" h="1245870">
                <a:moveTo>
                  <a:pt x="1238751" y="0"/>
                </a:moveTo>
                <a:lnTo>
                  <a:pt x="1190710" y="542"/>
                </a:lnTo>
                <a:lnTo>
                  <a:pt x="1143040" y="2913"/>
                </a:lnTo>
                <a:lnTo>
                  <a:pt x="1095777" y="7083"/>
                </a:lnTo>
                <a:lnTo>
                  <a:pt x="1048962" y="13022"/>
                </a:lnTo>
                <a:lnTo>
                  <a:pt x="1002632" y="20699"/>
                </a:lnTo>
                <a:lnTo>
                  <a:pt x="956828" y="30084"/>
                </a:lnTo>
                <a:lnTo>
                  <a:pt x="911586" y="41146"/>
                </a:lnTo>
                <a:lnTo>
                  <a:pt x="866947" y="53856"/>
                </a:lnTo>
                <a:lnTo>
                  <a:pt x="822949" y="68182"/>
                </a:lnTo>
                <a:lnTo>
                  <a:pt x="779630" y="84095"/>
                </a:lnTo>
                <a:lnTo>
                  <a:pt x="737030" y="101565"/>
                </a:lnTo>
                <a:lnTo>
                  <a:pt x="695187" y="120560"/>
                </a:lnTo>
                <a:lnTo>
                  <a:pt x="654140" y="141050"/>
                </a:lnTo>
                <a:lnTo>
                  <a:pt x="613928" y="163006"/>
                </a:lnTo>
                <a:lnTo>
                  <a:pt x="574589" y="186397"/>
                </a:lnTo>
                <a:lnTo>
                  <a:pt x="536162" y="211192"/>
                </a:lnTo>
                <a:lnTo>
                  <a:pt x="498686" y="237361"/>
                </a:lnTo>
                <a:lnTo>
                  <a:pt x="462200" y="264874"/>
                </a:lnTo>
                <a:lnTo>
                  <a:pt x="426743" y="293701"/>
                </a:lnTo>
                <a:lnTo>
                  <a:pt x="392352" y="323811"/>
                </a:lnTo>
                <a:lnTo>
                  <a:pt x="359068" y="355173"/>
                </a:lnTo>
                <a:lnTo>
                  <a:pt x="326928" y="387759"/>
                </a:lnTo>
                <a:lnTo>
                  <a:pt x="295972" y="421536"/>
                </a:lnTo>
                <a:lnTo>
                  <a:pt x="266238" y="456475"/>
                </a:lnTo>
                <a:lnTo>
                  <a:pt x="237765" y="492545"/>
                </a:lnTo>
                <a:lnTo>
                  <a:pt x="210592" y="529717"/>
                </a:lnTo>
                <a:lnTo>
                  <a:pt x="184757" y="567960"/>
                </a:lnTo>
                <a:lnTo>
                  <a:pt x="160299" y="607243"/>
                </a:lnTo>
                <a:lnTo>
                  <a:pt x="137258" y="647536"/>
                </a:lnTo>
                <a:lnTo>
                  <a:pt x="115671" y="688808"/>
                </a:lnTo>
                <a:lnTo>
                  <a:pt x="95578" y="731031"/>
                </a:lnTo>
                <a:lnTo>
                  <a:pt x="77017" y="774172"/>
                </a:lnTo>
                <a:lnTo>
                  <a:pt x="60027" y="818202"/>
                </a:lnTo>
                <a:lnTo>
                  <a:pt x="44647" y="863091"/>
                </a:lnTo>
                <a:lnTo>
                  <a:pt x="30915" y="908808"/>
                </a:lnTo>
                <a:lnTo>
                  <a:pt x="18871" y="955322"/>
                </a:lnTo>
                <a:lnTo>
                  <a:pt x="8553" y="1002604"/>
                </a:lnTo>
                <a:lnTo>
                  <a:pt x="0" y="1050623"/>
                </a:lnTo>
                <a:lnTo>
                  <a:pt x="1229995" y="1245441"/>
                </a:lnTo>
                <a:lnTo>
                  <a:pt x="1335785" y="4524"/>
                </a:lnTo>
                <a:lnTo>
                  <a:pt x="1287122" y="1317"/>
                </a:lnTo>
                <a:lnTo>
                  <a:pt x="1238751" y="0"/>
                </a:lnTo>
                <a:close/>
              </a:path>
            </a:pathLst>
          </a:custGeom>
          <a:solidFill>
            <a:srgbClr val="FFC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52943" y="2250106"/>
            <a:ext cx="1336040" cy="1245870"/>
          </a:xfrm>
          <a:custGeom>
            <a:avLst/>
            <a:gdLst/>
            <a:ahLst/>
            <a:cxnLst/>
            <a:rect l="l" t="t" r="r" b="b"/>
            <a:pathLst>
              <a:path w="1336040" h="1245870">
                <a:moveTo>
                  <a:pt x="0" y="1050623"/>
                </a:moveTo>
                <a:lnTo>
                  <a:pt x="8553" y="1002604"/>
                </a:lnTo>
                <a:lnTo>
                  <a:pt x="18871" y="955322"/>
                </a:lnTo>
                <a:lnTo>
                  <a:pt x="30915" y="908808"/>
                </a:lnTo>
                <a:lnTo>
                  <a:pt x="44647" y="863091"/>
                </a:lnTo>
                <a:lnTo>
                  <a:pt x="60027" y="818202"/>
                </a:lnTo>
                <a:lnTo>
                  <a:pt x="77017" y="774172"/>
                </a:lnTo>
                <a:lnTo>
                  <a:pt x="95578" y="731031"/>
                </a:lnTo>
                <a:lnTo>
                  <a:pt x="115671" y="688808"/>
                </a:lnTo>
                <a:lnTo>
                  <a:pt x="137258" y="647536"/>
                </a:lnTo>
                <a:lnTo>
                  <a:pt x="160299" y="607243"/>
                </a:lnTo>
                <a:lnTo>
                  <a:pt x="184757" y="567960"/>
                </a:lnTo>
                <a:lnTo>
                  <a:pt x="210592" y="529717"/>
                </a:lnTo>
                <a:lnTo>
                  <a:pt x="237765" y="492545"/>
                </a:lnTo>
                <a:lnTo>
                  <a:pt x="266238" y="456475"/>
                </a:lnTo>
                <a:lnTo>
                  <a:pt x="295972" y="421536"/>
                </a:lnTo>
                <a:lnTo>
                  <a:pt x="326928" y="387759"/>
                </a:lnTo>
                <a:lnTo>
                  <a:pt x="359068" y="355173"/>
                </a:lnTo>
                <a:lnTo>
                  <a:pt x="392352" y="323811"/>
                </a:lnTo>
                <a:lnTo>
                  <a:pt x="426743" y="293701"/>
                </a:lnTo>
                <a:lnTo>
                  <a:pt x="462200" y="264874"/>
                </a:lnTo>
                <a:lnTo>
                  <a:pt x="498686" y="237361"/>
                </a:lnTo>
                <a:lnTo>
                  <a:pt x="536162" y="211192"/>
                </a:lnTo>
                <a:lnTo>
                  <a:pt x="574589" y="186397"/>
                </a:lnTo>
                <a:lnTo>
                  <a:pt x="613928" y="163006"/>
                </a:lnTo>
                <a:lnTo>
                  <a:pt x="654140" y="141050"/>
                </a:lnTo>
                <a:lnTo>
                  <a:pt x="695187" y="120560"/>
                </a:lnTo>
                <a:lnTo>
                  <a:pt x="737030" y="101565"/>
                </a:lnTo>
                <a:lnTo>
                  <a:pt x="779630" y="84095"/>
                </a:lnTo>
                <a:lnTo>
                  <a:pt x="822949" y="68182"/>
                </a:lnTo>
                <a:lnTo>
                  <a:pt x="866947" y="53856"/>
                </a:lnTo>
                <a:lnTo>
                  <a:pt x="911586" y="41146"/>
                </a:lnTo>
                <a:lnTo>
                  <a:pt x="956828" y="30084"/>
                </a:lnTo>
                <a:lnTo>
                  <a:pt x="1002632" y="20699"/>
                </a:lnTo>
                <a:lnTo>
                  <a:pt x="1048962" y="13022"/>
                </a:lnTo>
                <a:lnTo>
                  <a:pt x="1095777" y="7083"/>
                </a:lnTo>
                <a:lnTo>
                  <a:pt x="1143040" y="2913"/>
                </a:lnTo>
                <a:lnTo>
                  <a:pt x="1190710" y="542"/>
                </a:lnTo>
                <a:lnTo>
                  <a:pt x="1238751" y="0"/>
                </a:lnTo>
                <a:lnTo>
                  <a:pt x="1287122" y="1317"/>
                </a:lnTo>
                <a:lnTo>
                  <a:pt x="1335785" y="4524"/>
                </a:lnTo>
                <a:lnTo>
                  <a:pt x="1229995" y="1245441"/>
                </a:lnTo>
                <a:lnTo>
                  <a:pt x="0" y="1050623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66176" y="2254630"/>
            <a:ext cx="2262505" cy="2486660"/>
          </a:xfrm>
          <a:custGeom>
            <a:avLst/>
            <a:gdLst/>
            <a:ahLst/>
            <a:cxnLst/>
            <a:rect l="l" t="t" r="r" b="b"/>
            <a:pathLst>
              <a:path w="2262504" h="2486660">
                <a:moveTo>
                  <a:pt x="1122552" y="0"/>
                </a:moveTo>
                <a:lnTo>
                  <a:pt x="1016762" y="1240917"/>
                </a:lnTo>
                <a:lnTo>
                  <a:pt x="0" y="1959991"/>
                </a:lnTo>
                <a:lnTo>
                  <a:pt x="29648" y="2000166"/>
                </a:lnTo>
                <a:lnTo>
                  <a:pt x="60751" y="2038967"/>
                </a:lnTo>
                <a:lnTo>
                  <a:pt x="93259" y="2076364"/>
                </a:lnTo>
                <a:lnTo>
                  <a:pt x="127121" y="2112328"/>
                </a:lnTo>
                <a:lnTo>
                  <a:pt x="162287" y="2146830"/>
                </a:lnTo>
                <a:lnTo>
                  <a:pt x="198707" y="2179842"/>
                </a:lnTo>
                <a:lnTo>
                  <a:pt x="236331" y="2211334"/>
                </a:lnTo>
                <a:lnTo>
                  <a:pt x="275108" y="2241277"/>
                </a:lnTo>
                <a:lnTo>
                  <a:pt x="314989" y="2269643"/>
                </a:lnTo>
                <a:lnTo>
                  <a:pt x="355922" y="2296403"/>
                </a:lnTo>
                <a:lnTo>
                  <a:pt x="397859" y="2321528"/>
                </a:lnTo>
                <a:lnTo>
                  <a:pt x="440748" y="2344988"/>
                </a:lnTo>
                <a:lnTo>
                  <a:pt x="484539" y="2366756"/>
                </a:lnTo>
                <a:lnTo>
                  <a:pt x="529182" y="2386801"/>
                </a:lnTo>
                <a:lnTo>
                  <a:pt x="574626" y="2405096"/>
                </a:lnTo>
                <a:lnTo>
                  <a:pt x="620823" y="2421611"/>
                </a:lnTo>
                <a:lnTo>
                  <a:pt x="667721" y="2436317"/>
                </a:lnTo>
                <a:lnTo>
                  <a:pt x="715269" y="2449186"/>
                </a:lnTo>
                <a:lnTo>
                  <a:pt x="763419" y="2460188"/>
                </a:lnTo>
                <a:lnTo>
                  <a:pt x="812119" y="2469295"/>
                </a:lnTo>
                <a:lnTo>
                  <a:pt x="861320" y="2476477"/>
                </a:lnTo>
                <a:lnTo>
                  <a:pt x="910971" y="2481707"/>
                </a:lnTo>
                <a:lnTo>
                  <a:pt x="958642" y="2484868"/>
                </a:lnTo>
                <a:lnTo>
                  <a:pt x="1006012" y="2486220"/>
                </a:lnTo>
                <a:lnTo>
                  <a:pt x="1053045" y="2485793"/>
                </a:lnTo>
                <a:lnTo>
                  <a:pt x="1099706" y="2483616"/>
                </a:lnTo>
                <a:lnTo>
                  <a:pt x="1145961" y="2479717"/>
                </a:lnTo>
                <a:lnTo>
                  <a:pt x="1191774" y="2474127"/>
                </a:lnTo>
                <a:lnTo>
                  <a:pt x="1237111" y="2466875"/>
                </a:lnTo>
                <a:lnTo>
                  <a:pt x="1281937" y="2457989"/>
                </a:lnTo>
                <a:lnTo>
                  <a:pt x="1326216" y="2447501"/>
                </a:lnTo>
                <a:lnTo>
                  <a:pt x="1369914" y="2435438"/>
                </a:lnTo>
                <a:lnTo>
                  <a:pt x="1412997" y="2421831"/>
                </a:lnTo>
                <a:lnTo>
                  <a:pt x="1455429" y="2406708"/>
                </a:lnTo>
                <a:lnTo>
                  <a:pt x="1497175" y="2390100"/>
                </a:lnTo>
                <a:lnTo>
                  <a:pt x="1538200" y="2372035"/>
                </a:lnTo>
                <a:lnTo>
                  <a:pt x="1578470" y="2352542"/>
                </a:lnTo>
                <a:lnTo>
                  <a:pt x="1617950" y="2331652"/>
                </a:lnTo>
                <a:lnTo>
                  <a:pt x="1656604" y="2309394"/>
                </a:lnTo>
                <a:lnTo>
                  <a:pt x="1694398" y="2285796"/>
                </a:lnTo>
                <a:lnTo>
                  <a:pt x="1731298" y="2260889"/>
                </a:lnTo>
                <a:lnTo>
                  <a:pt x="1767267" y="2234701"/>
                </a:lnTo>
                <a:lnTo>
                  <a:pt x="1802272" y="2207262"/>
                </a:lnTo>
                <a:lnTo>
                  <a:pt x="1836277" y="2178602"/>
                </a:lnTo>
                <a:lnTo>
                  <a:pt x="1869247" y="2148750"/>
                </a:lnTo>
                <a:lnTo>
                  <a:pt x="1901148" y="2117735"/>
                </a:lnTo>
                <a:lnTo>
                  <a:pt x="1931945" y="2085586"/>
                </a:lnTo>
                <a:lnTo>
                  <a:pt x="1961603" y="2052333"/>
                </a:lnTo>
                <a:lnTo>
                  <a:pt x="1990086" y="2018006"/>
                </a:lnTo>
                <a:lnTo>
                  <a:pt x="2017361" y="1982633"/>
                </a:lnTo>
                <a:lnTo>
                  <a:pt x="2043391" y="1946245"/>
                </a:lnTo>
                <a:lnTo>
                  <a:pt x="2068143" y="1908870"/>
                </a:lnTo>
                <a:lnTo>
                  <a:pt x="2091581" y="1870537"/>
                </a:lnTo>
                <a:lnTo>
                  <a:pt x="2113671" y="1831277"/>
                </a:lnTo>
                <a:lnTo>
                  <a:pt x="2134377" y="1791118"/>
                </a:lnTo>
                <a:lnTo>
                  <a:pt x="2153665" y="1750091"/>
                </a:lnTo>
                <a:lnTo>
                  <a:pt x="2171500" y="1708223"/>
                </a:lnTo>
                <a:lnTo>
                  <a:pt x="2187847" y="1665546"/>
                </a:lnTo>
                <a:lnTo>
                  <a:pt x="2202671" y="1622087"/>
                </a:lnTo>
                <a:lnTo>
                  <a:pt x="2215937" y="1577877"/>
                </a:lnTo>
                <a:lnTo>
                  <a:pt x="2227610" y="1532944"/>
                </a:lnTo>
                <a:lnTo>
                  <a:pt x="2237656" y="1487319"/>
                </a:lnTo>
                <a:lnTo>
                  <a:pt x="2246039" y="1441031"/>
                </a:lnTo>
                <a:lnTo>
                  <a:pt x="2252725" y="1394108"/>
                </a:lnTo>
                <a:lnTo>
                  <a:pt x="2257679" y="1346581"/>
                </a:lnTo>
                <a:lnTo>
                  <a:pt x="2260840" y="1298909"/>
                </a:lnTo>
                <a:lnTo>
                  <a:pt x="2262192" y="1251540"/>
                </a:lnTo>
                <a:lnTo>
                  <a:pt x="2261763" y="1204508"/>
                </a:lnTo>
                <a:lnTo>
                  <a:pt x="2259585" y="1157848"/>
                </a:lnTo>
                <a:lnTo>
                  <a:pt x="2255684" y="1111595"/>
                </a:lnTo>
                <a:lnTo>
                  <a:pt x="2250093" y="1065784"/>
                </a:lnTo>
                <a:lnTo>
                  <a:pt x="2242838" y="1020449"/>
                </a:lnTo>
                <a:lnTo>
                  <a:pt x="2233951" y="975626"/>
                </a:lnTo>
                <a:lnTo>
                  <a:pt x="2223460" y="931349"/>
                </a:lnTo>
                <a:lnTo>
                  <a:pt x="2211395" y="887654"/>
                </a:lnTo>
                <a:lnTo>
                  <a:pt x="2197784" y="844575"/>
                </a:lnTo>
                <a:lnTo>
                  <a:pt x="2182659" y="802147"/>
                </a:lnTo>
                <a:lnTo>
                  <a:pt x="2166048" y="760404"/>
                </a:lnTo>
                <a:lnTo>
                  <a:pt x="2147979" y="719383"/>
                </a:lnTo>
                <a:lnTo>
                  <a:pt x="2128484" y="679117"/>
                </a:lnTo>
                <a:lnTo>
                  <a:pt x="2107591" y="639641"/>
                </a:lnTo>
                <a:lnTo>
                  <a:pt x="2085330" y="600991"/>
                </a:lnTo>
                <a:lnTo>
                  <a:pt x="2061729" y="563201"/>
                </a:lnTo>
                <a:lnTo>
                  <a:pt x="2036819" y="526306"/>
                </a:lnTo>
                <a:lnTo>
                  <a:pt x="2010629" y="490341"/>
                </a:lnTo>
                <a:lnTo>
                  <a:pt x="1983188" y="455340"/>
                </a:lnTo>
                <a:lnTo>
                  <a:pt x="1954525" y="421340"/>
                </a:lnTo>
                <a:lnTo>
                  <a:pt x="1924671" y="388374"/>
                </a:lnTo>
                <a:lnTo>
                  <a:pt x="1893654" y="356477"/>
                </a:lnTo>
                <a:lnTo>
                  <a:pt x="1861504" y="325685"/>
                </a:lnTo>
                <a:lnTo>
                  <a:pt x="1828250" y="296032"/>
                </a:lnTo>
                <a:lnTo>
                  <a:pt x="1793922" y="267552"/>
                </a:lnTo>
                <a:lnTo>
                  <a:pt x="1758549" y="240282"/>
                </a:lnTo>
                <a:lnTo>
                  <a:pt x="1722160" y="214255"/>
                </a:lnTo>
                <a:lnTo>
                  <a:pt x="1684785" y="189507"/>
                </a:lnTo>
                <a:lnTo>
                  <a:pt x="1646454" y="166073"/>
                </a:lnTo>
                <a:lnTo>
                  <a:pt x="1607195" y="143986"/>
                </a:lnTo>
                <a:lnTo>
                  <a:pt x="1567038" y="123283"/>
                </a:lnTo>
                <a:lnTo>
                  <a:pt x="1526013" y="103998"/>
                </a:lnTo>
                <a:lnTo>
                  <a:pt x="1484148" y="86166"/>
                </a:lnTo>
                <a:lnTo>
                  <a:pt x="1441474" y="69822"/>
                </a:lnTo>
                <a:lnTo>
                  <a:pt x="1398020" y="55000"/>
                </a:lnTo>
                <a:lnTo>
                  <a:pt x="1353814" y="41736"/>
                </a:lnTo>
                <a:lnTo>
                  <a:pt x="1308887" y="30065"/>
                </a:lnTo>
                <a:lnTo>
                  <a:pt x="1263268" y="20020"/>
                </a:lnTo>
                <a:lnTo>
                  <a:pt x="1216986" y="11638"/>
                </a:lnTo>
                <a:lnTo>
                  <a:pt x="1170071" y="4953"/>
                </a:lnTo>
                <a:lnTo>
                  <a:pt x="1122552" y="0"/>
                </a:lnTo>
                <a:close/>
              </a:path>
            </a:pathLst>
          </a:custGeom>
          <a:solidFill>
            <a:srgbClr val="AB22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66176" y="2254630"/>
            <a:ext cx="2262505" cy="2486660"/>
          </a:xfrm>
          <a:custGeom>
            <a:avLst/>
            <a:gdLst/>
            <a:ahLst/>
            <a:cxnLst/>
            <a:rect l="l" t="t" r="r" b="b"/>
            <a:pathLst>
              <a:path w="2262504" h="2486660">
                <a:moveTo>
                  <a:pt x="1122552" y="0"/>
                </a:moveTo>
                <a:lnTo>
                  <a:pt x="1170071" y="4953"/>
                </a:lnTo>
                <a:lnTo>
                  <a:pt x="1216986" y="11638"/>
                </a:lnTo>
                <a:lnTo>
                  <a:pt x="1263268" y="20020"/>
                </a:lnTo>
                <a:lnTo>
                  <a:pt x="1308887" y="30065"/>
                </a:lnTo>
                <a:lnTo>
                  <a:pt x="1353814" y="41736"/>
                </a:lnTo>
                <a:lnTo>
                  <a:pt x="1398020" y="55000"/>
                </a:lnTo>
                <a:lnTo>
                  <a:pt x="1441474" y="69822"/>
                </a:lnTo>
                <a:lnTo>
                  <a:pt x="1484148" y="86166"/>
                </a:lnTo>
                <a:lnTo>
                  <a:pt x="1526013" y="103998"/>
                </a:lnTo>
                <a:lnTo>
                  <a:pt x="1567038" y="123283"/>
                </a:lnTo>
                <a:lnTo>
                  <a:pt x="1607195" y="143986"/>
                </a:lnTo>
                <a:lnTo>
                  <a:pt x="1646454" y="166073"/>
                </a:lnTo>
                <a:lnTo>
                  <a:pt x="1684785" y="189507"/>
                </a:lnTo>
                <a:lnTo>
                  <a:pt x="1722160" y="214255"/>
                </a:lnTo>
                <a:lnTo>
                  <a:pt x="1758549" y="240282"/>
                </a:lnTo>
                <a:lnTo>
                  <a:pt x="1793922" y="267552"/>
                </a:lnTo>
                <a:lnTo>
                  <a:pt x="1828250" y="296032"/>
                </a:lnTo>
                <a:lnTo>
                  <a:pt x="1861504" y="325685"/>
                </a:lnTo>
                <a:lnTo>
                  <a:pt x="1893654" y="356477"/>
                </a:lnTo>
                <a:lnTo>
                  <a:pt x="1924671" y="388374"/>
                </a:lnTo>
                <a:lnTo>
                  <a:pt x="1954525" y="421340"/>
                </a:lnTo>
                <a:lnTo>
                  <a:pt x="1983188" y="455340"/>
                </a:lnTo>
                <a:lnTo>
                  <a:pt x="2010629" y="490341"/>
                </a:lnTo>
                <a:lnTo>
                  <a:pt x="2036819" y="526306"/>
                </a:lnTo>
                <a:lnTo>
                  <a:pt x="2061729" y="563201"/>
                </a:lnTo>
                <a:lnTo>
                  <a:pt x="2085330" y="600991"/>
                </a:lnTo>
                <a:lnTo>
                  <a:pt x="2107591" y="639641"/>
                </a:lnTo>
                <a:lnTo>
                  <a:pt x="2128484" y="679117"/>
                </a:lnTo>
                <a:lnTo>
                  <a:pt x="2147979" y="719383"/>
                </a:lnTo>
                <a:lnTo>
                  <a:pt x="2166048" y="760404"/>
                </a:lnTo>
                <a:lnTo>
                  <a:pt x="2182659" y="802147"/>
                </a:lnTo>
                <a:lnTo>
                  <a:pt x="2197784" y="844575"/>
                </a:lnTo>
                <a:lnTo>
                  <a:pt x="2211395" y="887654"/>
                </a:lnTo>
                <a:lnTo>
                  <a:pt x="2223460" y="931349"/>
                </a:lnTo>
                <a:lnTo>
                  <a:pt x="2233951" y="975626"/>
                </a:lnTo>
                <a:lnTo>
                  <a:pt x="2242838" y="1020449"/>
                </a:lnTo>
                <a:lnTo>
                  <a:pt x="2250093" y="1065784"/>
                </a:lnTo>
                <a:lnTo>
                  <a:pt x="2255684" y="1111595"/>
                </a:lnTo>
                <a:lnTo>
                  <a:pt x="2259585" y="1157848"/>
                </a:lnTo>
                <a:lnTo>
                  <a:pt x="2261763" y="1204508"/>
                </a:lnTo>
                <a:lnTo>
                  <a:pt x="2262192" y="1251540"/>
                </a:lnTo>
                <a:lnTo>
                  <a:pt x="2260840" y="1298909"/>
                </a:lnTo>
                <a:lnTo>
                  <a:pt x="2257679" y="1346581"/>
                </a:lnTo>
                <a:lnTo>
                  <a:pt x="2252725" y="1394108"/>
                </a:lnTo>
                <a:lnTo>
                  <a:pt x="2246039" y="1441031"/>
                </a:lnTo>
                <a:lnTo>
                  <a:pt x="2237656" y="1487319"/>
                </a:lnTo>
                <a:lnTo>
                  <a:pt x="2227610" y="1532944"/>
                </a:lnTo>
                <a:lnTo>
                  <a:pt x="2215937" y="1577877"/>
                </a:lnTo>
                <a:lnTo>
                  <a:pt x="2202671" y="1622087"/>
                </a:lnTo>
                <a:lnTo>
                  <a:pt x="2187847" y="1665546"/>
                </a:lnTo>
                <a:lnTo>
                  <a:pt x="2171500" y="1708223"/>
                </a:lnTo>
                <a:lnTo>
                  <a:pt x="2153665" y="1750091"/>
                </a:lnTo>
                <a:lnTo>
                  <a:pt x="2134377" y="1791118"/>
                </a:lnTo>
                <a:lnTo>
                  <a:pt x="2113671" y="1831277"/>
                </a:lnTo>
                <a:lnTo>
                  <a:pt x="2091581" y="1870537"/>
                </a:lnTo>
                <a:lnTo>
                  <a:pt x="2068143" y="1908870"/>
                </a:lnTo>
                <a:lnTo>
                  <a:pt x="2043391" y="1946245"/>
                </a:lnTo>
                <a:lnTo>
                  <a:pt x="2017361" y="1982633"/>
                </a:lnTo>
                <a:lnTo>
                  <a:pt x="1990086" y="2018006"/>
                </a:lnTo>
                <a:lnTo>
                  <a:pt x="1961603" y="2052333"/>
                </a:lnTo>
                <a:lnTo>
                  <a:pt x="1931945" y="2085586"/>
                </a:lnTo>
                <a:lnTo>
                  <a:pt x="1901148" y="2117735"/>
                </a:lnTo>
                <a:lnTo>
                  <a:pt x="1869247" y="2148750"/>
                </a:lnTo>
                <a:lnTo>
                  <a:pt x="1836277" y="2178602"/>
                </a:lnTo>
                <a:lnTo>
                  <a:pt x="1802272" y="2207262"/>
                </a:lnTo>
                <a:lnTo>
                  <a:pt x="1767267" y="2234701"/>
                </a:lnTo>
                <a:lnTo>
                  <a:pt x="1731298" y="2260889"/>
                </a:lnTo>
                <a:lnTo>
                  <a:pt x="1694398" y="2285796"/>
                </a:lnTo>
                <a:lnTo>
                  <a:pt x="1656604" y="2309394"/>
                </a:lnTo>
                <a:lnTo>
                  <a:pt x="1617950" y="2331652"/>
                </a:lnTo>
                <a:lnTo>
                  <a:pt x="1578470" y="2352542"/>
                </a:lnTo>
                <a:lnTo>
                  <a:pt x="1538200" y="2372035"/>
                </a:lnTo>
                <a:lnTo>
                  <a:pt x="1497175" y="2390100"/>
                </a:lnTo>
                <a:lnTo>
                  <a:pt x="1455429" y="2406708"/>
                </a:lnTo>
                <a:lnTo>
                  <a:pt x="1412997" y="2421831"/>
                </a:lnTo>
                <a:lnTo>
                  <a:pt x="1369914" y="2435438"/>
                </a:lnTo>
                <a:lnTo>
                  <a:pt x="1326216" y="2447501"/>
                </a:lnTo>
                <a:lnTo>
                  <a:pt x="1281937" y="2457989"/>
                </a:lnTo>
                <a:lnTo>
                  <a:pt x="1237111" y="2466875"/>
                </a:lnTo>
                <a:lnTo>
                  <a:pt x="1191774" y="2474127"/>
                </a:lnTo>
                <a:lnTo>
                  <a:pt x="1145961" y="2479717"/>
                </a:lnTo>
                <a:lnTo>
                  <a:pt x="1099706" y="2483616"/>
                </a:lnTo>
                <a:lnTo>
                  <a:pt x="1053045" y="2485793"/>
                </a:lnTo>
                <a:lnTo>
                  <a:pt x="1006012" y="2486220"/>
                </a:lnTo>
                <a:lnTo>
                  <a:pt x="958642" y="2484868"/>
                </a:lnTo>
                <a:lnTo>
                  <a:pt x="910971" y="2481707"/>
                </a:lnTo>
                <a:lnTo>
                  <a:pt x="861320" y="2476477"/>
                </a:lnTo>
                <a:lnTo>
                  <a:pt x="812119" y="2469295"/>
                </a:lnTo>
                <a:lnTo>
                  <a:pt x="763419" y="2460188"/>
                </a:lnTo>
                <a:lnTo>
                  <a:pt x="715269" y="2449186"/>
                </a:lnTo>
                <a:lnTo>
                  <a:pt x="667721" y="2436317"/>
                </a:lnTo>
                <a:lnTo>
                  <a:pt x="620823" y="2421611"/>
                </a:lnTo>
                <a:lnTo>
                  <a:pt x="574626" y="2405096"/>
                </a:lnTo>
                <a:lnTo>
                  <a:pt x="529182" y="2386801"/>
                </a:lnTo>
                <a:lnTo>
                  <a:pt x="484539" y="2366756"/>
                </a:lnTo>
                <a:lnTo>
                  <a:pt x="440748" y="2344988"/>
                </a:lnTo>
                <a:lnTo>
                  <a:pt x="397859" y="2321528"/>
                </a:lnTo>
                <a:lnTo>
                  <a:pt x="355922" y="2296403"/>
                </a:lnTo>
                <a:lnTo>
                  <a:pt x="314989" y="2269643"/>
                </a:lnTo>
                <a:lnTo>
                  <a:pt x="275108" y="2241277"/>
                </a:lnTo>
                <a:lnTo>
                  <a:pt x="236331" y="2211334"/>
                </a:lnTo>
                <a:lnTo>
                  <a:pt x="198707" y="2179842"/>
                </a:lnTo>
                <a:lnTo>
                  <a:pt x="162287" y="2146830"/>
                </a:lnTo>
                <a:lnTo>
                  <a:pt x="127121" y="2112328"/>
                </a:lnTo>
                <a:lnTo>
                  <a:pt x="93259" y="2076364"/>
                </a:lnTo>
                <a:lnTo>
                  <a:pt x="60751" y="2038967"/>
                </a:lnTo>
                <a:lnTo>
                  <a:pt x="29648" y="2000166"/>
                </a:lnTo>
                <a:lnTo>
                  <a:pt x="0" y="1959991"/>
                </a:lnTo>
                <a:lnTo>
                  <a:pt x="1016762" y="1240917"/>
                </a:lnTo>
                <a:lnTo>
                  <a:pt x="1122552" y="0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17789" y="3495547"/>
            <a:ext cx="1065530" cy="719455"/>
          </a:xfrm>
          <a:custGeom>
            <a:avLst/>
            <a:gdLst/>
            <a:ahLst/>
            <a:cxnLst/>
            <a:rect l="l" t="t" r="r" b="b"/>
            <a:pathLst>
              <a:path w="1065529" h="719454">
                <a:moveTo>
                  <a:pt x="1065149" y="0"/>
                </a:moveTo>
                <a:lnTo>
                  <a:pt x="0" y="645159"/>
                </a:lnTo>
                <a:lnTo>
                  <a:pt x="11614" y="663995"/>
                </a:lnTo>
                <a:lnTo>
                  <a:pt x="23574" y="682593"/>
                </a:lnTo>
                <a:lnTo>
                  <a:pt x="35843" y="700952"/>
                </a:lnTo>
                <a:lnTo>
                  <a:pt x="48386" y="719074"/>
                </a:lnTo>
                <a:lnTo>
                  <a:pt x="1065149" y="0"/>
                </a:lnTo>
                <a:close/>
              </a:path>
            </a:pathLst>
          </a:custGeom>
          <a:solidFill>
            <a:srgbClr val="6CC0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17789" y="3495547"/>
            <a:ext cx="1065530" cy="719455"/>
          </a:xfrm>
          <a:custGeom>
            <a:avLst/>
            <a:gdLst/>
            <a:ahLst/>
            <a:cxnLst/>
            <a:rect l="l" t="t" r="r" b="b"/>
            <a:pathLst>
              <a:path w="1065529" h="719454">
                <a:moveTo>
                  <a:pt x="48386" y="719074"/>
                </a:moveTo>
                <a:lnTo>
                  <a:pt x="35843" y="700952"/>
                </a:lnTo>
                <a:lnTo>
                  <a:pt x="23574" y="682593"/>
                </a:lnTo>
                <a:lnTo>
                  <a:pt x="11614" y="663995"/>
                </a:lnTo>
                <a:lnTo>
                  <a:pt x="0" y="645159"/>
                </a:lnTo>
                <a:lnTo>
                  <a:pt x="1065149" y="0"/>
                </a:lnTo>
                <a:lnTo>
                  <a:pt x="48386" y="719074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37579" y="3300729"/>
            <a:ext cx="1245870" cy="840105"/>
          </a:xfrm>
          <a:custGeom>
            <a:avLst/>
            <a:gdLst/>
            <a:ahLst/>
            <a:cxnLst/>
            <a:rect l="l" t="t" r="r" b="b"/>
            <a:pathLst>
              <a:path w="1245870" h="840104">
                <a:moveTo>
                  <a:pt x="15363" y="0"/>
                </a:moveTo>
                <a:lnTo>
                  <a:pt x="8646" y="48504"/>
                </a:lnTo>
                <a:lnTo>
                  <a:pt x="3853" y="97082"/>
                </a:lnTo>
                <a:lnTo>
                  <a:pt x="975" y="145678"/>
                </a:lnTo>
                <a:lnTo>
                  <a:pt x="0" y="194239"/>
                </a:lnTo>
                <a:lnTo>
                  <a:pt x="917" y="242710"/>
                </a:lnTo>
                <a:lnTo>
                  <a:pt x="3717" y="291036"/>
                </a:lnTo>
                <a:lnTo>
                  <a:pt x="8388" y="339165"/>
                </a:lnTo>
                <a:lnTo>
                  <a:pt x="14919" y="387040"/>
                </a:lnTo>
                <a:lnTo>
                  <a:pt x="23301" y="434609"/>
                </a:lnTo>
                <a:lnTo>
                  <a:pt x="33521" y="481817"/>
                </a:lnTo>
                <a:lnTo>
                  <a:pt x="45570" y="528610"/>
                </a:lnTo>
                <a:lnTo>
                  <a:pt x="59437" y="574933"/>
                </a:lnTo>
                <a:lnTo>
                  <a:pt x="75111" y="620733"/>
                </a:lnTo>
                <a:lnTo>
                  <a:pt x="92581" y="665954"/>
                </a:lnTo>
                <a:lnTo>
                  <a:pt x="111836" y="710544"/>
                </a:lnTo>
                <a:lnTo>
                  <a:pt x="132867" y="754447"/>
                </a:lnTo>
                <a:lnTo>
                  <a:pt x="155661" y="797610"/>
                </a:lnTo>
                <a:lnTo>
                  <a:pt x="180209" y="839978"/>
                </a:lnTo>
                <a:lnTo>
                  <a:pt x="1245358" y="194818"/>
                </a:lnTo>
                <a:lnTo>
                  <a:pt x="15363" y="0"/>
                </a:lnTo>
                <a:close/>
              </a:path>
            </a:pathLst>
          </a:custGeom>
          <a:solidFill>
            <a:srgbClr val="6CAB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37579" y="3300729"/>
            <a:ext cx="1245870" cy="840105"/>
          </a:xfrm>
          <a:custGeom>
            <a:avLst/>
            <a:gdLst/>
            <a:ahLst/>
            <a:cxnLst/>
            <a:rect l="l" t="t" r="r" b="b"/>
            <a:pathLst>
              <a:path w="1245870" h="840104">
                <a:moveTo>
                  <a:pt x="180209" y="839978"/>
                </a:moveTo>
                <a:lnTo>
                  <a:pt x="155661" y="797610"/>
                </a:lnTo>
                <a:lnTo>
                  <a:pt x="132867" y="754447"/>
                </a:lnTo>
                <a:lnTo>
                  <a:pt x="111836" y="710544"/>
                </a:lnTo>
                <a:lnTo>
                  <a:pt x="92581" y="665954"/>
                </a:lnTo>
                <a:lnTo>
                  <a:pt x="75111" y="620733"/>
                </a:lnTo>
                <a:lnTo>
                  <a:pt x="59437" y="574933"/>
                </a:lnTo>
                <a:lnTo>
                  <a:pt x="45570" y="528610"/>
                </a:lnTo>
                <a:lnTo>
                  <a:pt x="33521" y="481817"/>
                </a:lnTo>
                <a:lnTo>
                  <a:pt x="23301" y="434609"/>
                </a:lnTo>
                <a:lnTo>
                  <a:pt x="14919" y="387040"/>
                </a:lnTo>
                <a:lnTo>
                  <a:pt x="8388" y="339165"/>
                </a:lnTo>
                <a:lnTo>
                  <a:pt x="3717" y="291036"/>
                </a:lnTo>
                <a:lnTo>
                  <a:pt x="917" y="242710"/>
                </a:lnTo>
                <a:lnTo>
                  <a:pt x="0" y="194239"/>
                </a:lnTo>
                <a:lnTo>
                  <a:pt x="975" y="145678"/>
                </a:lnTo>
                <a:lnTo>
                  <a:pt x="3853" y="97082"/>
                </a:lnTo>
                <a:lnTo>
                  <a:pt x="8646" y="48504"/>
                </a:lnTo>
                <a:lnTo>
                  <a:pt x="15363" y="0"/>
                </a:lnTo>
                <a:lnTo>
                  <a:pt x="1245358" y="194818"/>
                </a:lnTo>
                <a:lnTo>
                  <a:pt x="180209" y="839978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15300" y="4178808"/>
            <a:ext cx="127000" cy="341630"/>
          </a:xfrm>
          <a:custGeom>
            <a:avLst/>
            <a:gdLst/>
            <a:ahLst/>
            <a:cxnLst/>
            <a:rect l="l" t="t" r="r" b="b"/>
            <a:pathLst>
              <a:path w="127000" h="341629">
                <a:moveTo>
                  <a:pt x="126492" y="0"/>
                </a:moveTo>
                <a:lnTo>
                  <a:pt x="56388" y="341376"/>
                </a:lnTo>
                <a:lnTo>
                  <a:pt x="0" y="341376"/>
                </a:lnTo>
              </a:path>
            </a:pathLst>
          </a:custGeom>
          <a:ln w="9524">
            <a:solidFill>
              <a:srgbClr val="749E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0231373" y="4265803"/>
            <a:ext cx="624205" cy="394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012067"/>
                </a:solidFill>
                <a:latin typeface="Verdana"/>
                <a:cs typeface="Verdana"/>
              </a:rPr>
              <a:t>92</a:t>
            </a:r>
            <a:r>
              <a:rPr sz="1200" spc="-5" dirty="0">
                <a:solidFill>
                  <a:srgbClr val="012067"/>
                </a:solidFill>
                <a:latin typeface="Verdana"/>
                <a:cs typeface="Verdana"/>
              </a:rPr>
              <a:t>,</a:t>
            </a:r>
            <a:r>
              <a:rPr sz="1200" spc="5" dirty="0">
                <a:solidFill>
                  <a:srgbClr val="012067"/>
                </a:solidFill>
                <a:latin typeface="Verdana"/>
                <a:cs typeface="Verdana"/>
              </a:rPr>
              <a:t>06</a:t>
            </a:r>
            <a:r>
              <a:rPr sz="1200" dirty="0">
                <a:solidFill>
                  <a:srgbClr val="012067"/>
                </a:solidFill>
                <a:latin typeface="Verdana"/>
                <a:cs typeface="Verdana"/>
              </a:rPr>
              <a:t>3,</a:t>
            </a:r>
            <a:endParaRPr sz="12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200" spc="5" dirty="0">
                <a:solidFill>
                  <a:srgbClr val="012067"/>
                </a:solidFill>
                <a:latin typeface="Verdana"/>
                <a:cs typeface="Verdana"/>
              </a:rPr>
              <a:t>64%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628001" y="4219194"/>
            <a:ext cx="526415" cy="394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12067"/>
                </a:solidFill>
                <a:latin typeface="Verdana"/>
                <a:cs typeface="Verdana"/>
              </a:rPr>
              <a:t>1</a:t>
            </a:r>
            <a:r>
              <a:rPr sz="1200" spc="-5" dirty="0">
                <a:solidFill>
                  <a:srgbClr val="012067"/>
                </a:solidFill>
                <a:latin typeface="Verdana"/>
                <a:cs typeface="Verdana"/>
              </a:rPr>
              <a:t>,</a:t>
            </a:r>
            <a:r>
              <a:rPr sz="1200" dirty="0">
                <a:solidFill>
                  <a:srgbClr val="012067"/>
                </a:solidFill>
                <a:latin typeface="Verdana"/>
                <a:cs typeface="Verdana"/>
              </a:rPr>
              <a:t>62</a:t>
            </a:r>
            <a:r>
              <a:rPr sz="1200" spc="5" dirty="0">
                <a:solidFill>
                  <a:srgbClr val="012067"/>
                </a:solidFill>
                <a:latin typeface="Verdana"/>
                <a:cs typeface="Verdana"/>
              </a:rPr>
              <a:t>8</a:t>
            </a:r>
            <a:r>
              <a:rPr sz="1200" dirty="0">
                <a:solidFill>
                  <a:srgbClr val="012067"/>
                </a:solidFill>
                <a:latin typeface="Verdana"/>
                <a:cs typeface="Verdana"/>
              </a:rPr>
              <a:t>,</a:t>
            </a:r>
            <a:endParaRPr sz="12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200" spc="5" dirty="0">
                <a:solidFill>
                  <a:srgbClr val="012067"/>
                </a:solidFill>
                <a:latin typeface="Verdana"/>
                <a:cs typeface="Verdana"/>
              </a:rPr>
              <a:t>1%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345426" y="3588257"/>
            <a:ext cx="624205" cy="394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012067"/>
                </a:solidFill>
                <a:latin typeface="Verdana"/>
                <a:cs typeface="Verdana"/>
              </a:rPr>
              <a:t>16</a:t>
            </a:r>
            <a:r>
              <a:rPr sz="1200" spc="-5" dirty="0">
                <a:solidFill>
                  <a:srgbClr val="012067"/>
                </a:solidFill>
                <a:latin typeface="Verdana"/>
                <a:cs typeface="Verdana"/>
              </a:rPr>
              <a:t>,</a:t>
            </a:r>
            <a:r>
              <a:rPr sz="1200" spc="5" dirty="0">
                <a:solidFill>
                  <a:srgbClr val="012067"/>
                </a:solidFill>
                <a:latin typeface="Verdana"/>
                <a:cs typeface="Verdana"/>
              </a:rPr>
              <a:t>10</a:t>
            </a:r>
            <a:r>
              <a:rPr sz="1200" dirty="0">
                <a:solidFill>
                  <a:srgbClr val="012067"/>
                </a:solidFill>
                <a:latin typeface="Verdana"/>
                <a:cs typeface="Verdana"/>
              </a:rPr>
              <a:t>4,</a:t>
            </a:r>
            <a:endParaRPr sz="12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200" spc="5" dirty="0">
                <a:solidFill>
                  <a:srgbClr val="012067"/>
                </a:solidFill>
                <a:latin typeface="Verdana"/>
                <a:cs typeface="Verdana"/>
              </a:rPr>
              <a:t>11%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744459" y="1307972"/>
            <a:ext cx="3078480" cy="116141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946785" marR="5080" indent="-934719">
              <a:lnSpc>
                <a:spcPct val="102200"/>
              </a:lnSpc>
              <a:spcBef>
                <a:spcPts val="60"/>
              </a:spcBef>
            </a:pPr>
            <a:r>
              <a:rPr sz="1850" dirty="0">
                <a:solidFill>
                  <a:srgbClr val="012067"/>
                </a:solidFill>
                <a:latin typeface="Verdana"/>
                <a:cs typeface="Verdana"/>
              </a:rPr>
              <a:t>Investigation Dispositions  (FY </a:t>
            </a:r>
            <a:r>
              <a:rPr sz="1850" spc="5" dirty="0">
                <a:solidFill>
                  <a:srgbClr val="012067"/>
                </a:solidFill>
                <a:latin typeface="Verdana"/>
                <a:cs typeface="Verdana"/>
              </a:rPr>
              <a:t>2024)</a:t>
            </a:r>
            <a:endParaRPr sz="1850">
              <a:latin typeface="Verdana"/>
              <a:cs typeface="Verdana"/>
            </a:endParaRPr>
          </a:p>
          <a:p>
            <a:pPr marR="2289175" algn="ctr">
              <a:lnSpc>
                <a:spcPct val="100000"/>
              </a:lnSpc>
              <a:spcBef>
                <a:spcPts val="1540"/>
              </a:spcBef>
            </a:pPr>
            <a:r>
              <a:rPr sz="1200" dirty="0">
                <a:solidFill>
                  <a:srgbClr val="012067"/>
                </a:solidFill>
                <a:latin typeface="Verdana"/>
                <a:cs typeface="Verdana"/>
              </a:rPr>
              <a:t>34,394,</a:t>
            </a:r>
            <a:endParaRPr sz="1200">
              <a:latin typeface="Verdana"/>
              <a:cs typeface="Verdana"/>
            </a:endParaRPr>
          </a:p>
          <a:p>
            <a:pPr marR="2289810" algn="ctr">
              <a:lnSpc>
                <a:spcPct val="100000"/>
              </a:lnSpc>
              <a:spcBef>
                <a:spcPts val="25"/>
              </a:spcBef>
            </a:pPr>
            <a:r>
              <a:rPr sz="1200" spc="5" dirty="0">
                <a:solidFill>
                  <a:srgbClr val="012067"/>
                </a:solidFill>
                <a:latin typeface="Verdana"/>
                <a:cs typeface="Verdana"/>
              </a:rPr>
              <a:t>24%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9" name="object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84185" y="5167121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82295"/>
                </a:moveTo>
                <a:lnTo>
                  <a:pt x="82296" y="82295"/>
                </a:lnTo>
                <a:lnTo>
                  <a:pt x="82296" y="0"/>
                </a:lnTo>
                <a:lnTo>
                  <a:pt x="0" y="0"/>
                </a:lnTo>
                <a:lnTo>
                  <a:pt x="0" y="82295"/>
                </a:lnTo>
                <a:close/>
              </a:path>
            </a:pathLst>
          </a:custGeom>
          <a:solidFill>
            <a:srgbClr val="FFC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84185" y="5167121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82295"/>
                </a:moveTo>
                <a:lnTo>
                  <a:pt x="82296" y="82295"/>
                </a:lnTo>
                <a:lnTo>
                  <a:pt x="82296" y="0"/>
                </a:lnTo>
                <a:lnTo>
                  <a:pt x="0" y="0"/>
                </a:lnTo>
                <a:lnTo>
                  <a:pt x="0" y="82295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33738" y="5167121"/>
            <a:ext cx="83820" cy="82550"/>
          </a:xfrm>
          <a:custGeom>
            <a:avLst/>
            <a:gdLst/>
            <a:ahLst/>
            <a:cxnLst/>
            <a:rect l="l" t="t" r="r" b="b"/>
            <a:pathLst>
              <a:path w="83820" h="82550">
                <a:moveTo>
                  <a:pt x="0" y="82295"/>
                </a:moveTo>
                <a:lnTo>
                  <a:pt x="83820" y="82295"/>
                </a:lnTo>
                <a:lnTo>
                  <a:pt x="83820" y="0"/>
                </a:lnTo>
                <a:lnTo>
                  <a:pt x="0" y="0"/>
                </a:lnTo>
                <a:lnTo>
                  <a:pt x="0" y="82295"/>
                </a:lnTo>
                <a:close/>
              </a:path>
            </a:pathLst>
          </a:custGeom>
          <a:solidFill>
            <a:srgbClr val="AB22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33738" y="5167121"/>
            <a:ext cx="83820" cy="82550"/>
          </a:xfrm>
          <a:custGeom>
            <a:avLst/>
            <a:gdLst/>
            <a:ahLst/>
            <a:cxnLst/>
            <a:rect l="l" t="t" r="r" b="b"/>
            <a:pathLst>
              <a:path w="83820" h="82550">
                <a:moveTo>
                  <a:pt x="0" y="82295"/>
                </a:moveTo>
                <a:lnTo>
                  <a:pt x="83820" y="82295"/>
                </a:lnTo>
                <a:lnTo>
                  <a:pt x="83820" y="0"/>
                </a:lnTo>
                <a:lnTo>
                  <a:pt x="0" y="0"/>
                </a:lnTo>
                <a:lnTo>
                  <a:pt x="0" y="82295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84185" y="5426202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82296"/>
                </a:moveTo>
                <a:lnTo>
                  <a:pt x="82296" y="82296"/>
                </a:lnTo>
                <a:lnTo>
                  <a:pt x="82296" y="0"/>
                </a:lnTo>
                <a:lnTo>
                  <a:pt x="0" y="0"/>
                </a:lnTo>
                <a:lnTo>
                  <a:pt x="0" y="82296"/>
                </a:lnTo>
                <a:close/>
              </a:path>
            </a:pathLst>
          </a:custGeom>
          <a:solidFill>
            <a:srgbClr val="6CC0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84185" y="5426202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0" y="82296"/>
                </a:moveTo>
                <a:lnTo>
                  <a:pt x="82296" y="82296"/>
                </a:lnTo>
                <a:lnTo>
                  <a:pt x="82296" y="0"/>
                </a:lnTo>
                <a:lnTo>
                  <a:pt x="0" y="0"/>
                </a:lnTo>
                <a:lnTo>
                  <a:pt x="0" y="82296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691755" y="5019547"/>
            <a:ext cx="153479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1700"/>
              </a:lnSpc>
              <a:spcBef>
                <a:spcPts val="100"/>
              </a:spcBef>
            </a:pPr>
            <a:r>
              <a:rPr sz="1200" spc="-5" dirty="0">
                <a:solidFill>
                  <a:srgbClr val="012067"/>
                </a:solidFill>
                <a:latin typeface="Verdana"/>
                <a:cs typeface="Verdana"/>
              </a:rPr>
              <a:t>Reason To Believe  Unable to</a:t>
            </a:r>
            <a:r>
              <a:rPr sz="1200" spc="-70" dirty="0">
                <a:solidFill>
                  <a:srgbClr val="012067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012067"/>
                </a:solidFill>
                <a:latin typeface="Verdana"/>
                <a:cs typeface="Verdana"/>
              </a:rPr>
              <a:t>Complete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6" name="object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33738" y="5426202"/>
            <a:ext cx="83820" cy="82550"/>
          </a:xfrm>
          <a:custGeom>
            <a:avLst/>
            <a:gdLst/>
            <a:ahLst/>
            <a:cxnLst/>
            <a:rect l="l" t="t" r="r" b="b"/>
            <a:pathLst>
              <a:path w="83820" h="82550">
                <a:moveTo>
                  <a:pt x="0" y="82296"/>
                </a:moveTo>
                <a:lnTo>
                  <a:pt x="83820" y="82296"/>
                </a:lnTo>
                <a:lnTo>
                  <a:pt x="83820" y="0"/>
                </a:lnTo>
                <a:lnTo>
                  <a:pt x="0" y="0"/>
                </a:lnTo>
                <a:lnTo>
                  <a:pt x="0" y="82296"/>
                </a:lnTo>
                <a:close/>
              </a:path>
            </a:pathLst>
          </a:custGeom>
          <a:solidFill>
            <a:srgbClr val="6CAB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33738" y="5426202"/>
            <a:ext cx="83820" cy="82550"/>
          </a:xfrm>
          <a:custGeom>
            <a:avLst/>
            <a:gdLst/>
            <a:ahLst/>
            <a:cxnLst/>
            <a:rect l="l" t="t" r="r" b="b"/>
            <a:pathLst>
              <a:path w="83820" h="82550">
                <a:moveTo>
                  <a:pt x="0" y="82296"/>
                </a:moveTo>
                <a:lnTo>
                  <a:pt x="83820" y="82296"/>
                </a:lnTo>
                <a:lnTo>
                  <a:pt x="83820" y="0"/>
                </a:lnTo>
                <a:lnTo>
                  <a:pt x="0" y="0"/>
                </a:lnTo>
                <a:lnTo>
                  <a:pt x="0" y="82296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9442450" y="5019547"/>
            <a:ext cx="1609725" cy="54356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200" spc="-5" dirty="0">
                <a:solidFill>
                  <a:srgbClr val="012067"/>
                </a:solidFill>
                <a:latin typeface="Verdana"/>
                <a:cs typeface="Verdana"/>
              </a:rPr>
              <a:t>Ruled Out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200" spc="-5" dirty="0">
                <a:solidFill>
                  <a:srgbClr val="012067"/>
                </a:solidFill>
                <a:latin typeface="Verdana"/>
                <a:cs typeface="Verdana"/>
              </a:rPr>
              <a:t>Unable to</a:t>
            </a:r>
            <a:r>
              <a:rPr sz="1200" spc="-65" dirty="0">
                <a:solidFill>
                  <a:srgbClr val="012067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012067"/>
                </a:solidFill>
                <a:latin typeface="Verdana"/>
                <a:cs typeface="Verdana"/>
              </a:rPr>
              <a:t>Determine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7697" y="456692"/>
            <a:ext cx="51790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Child </a:t>
            </a:r>
            <a:r>
              <a:rPr spc="-20" dirty="0"/>
              <a:t>Protective</a:t>
            </a:r>
            <a:r>
              <a:rPr spc="-15" dirty="0"/>
              <a:t> </a:t>
            </a:r>
            <a:r>
              <a:rPr spc="-5" dirty="0"/>
              <a:t>Services</a:t>
            </a:r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72511" y="1700783"/>
            <a:ext cx="3568065" cy="1784985"/>
          </a:xfrm>
          <a:custGeom>
            <a:avLst/>
            <a:gdLst/>
            <a:ahLst/>
            <a:cxnLst/>
            <a:rect l="l" t="t" r="r" b="b"/>
            <a:pathLst>
              <a:path w="3568065" h="1784985">
                <a:moveTo>
                  <a:pt x="3389249" y="0"/>
                </a:moveTo>
                <a:lnTo>
                  <a:pt x="178435" y="0"/>
                </a:lnTo>
                <a:lnTo>
                  <a:pt x="130998" y="6373"/>
                </a:lnTo>
                <a:lnTo>
                  <a:pt x="88373" y="24360"/>
                </a:lnTo>
                <a:lnTo>
                  <a:pt x="52260" y="52260"/>
                </a:lnTo>
                <a:lnTo>
                  <a:pt x="24360" y="88373"/>
                </a:lnTo>
                <a:lnTo>
                  <a:pt x="6373" y="130998"/>
                </a:lnTo>
                <a:lnTo>
                  <a:pt x="0" y="178435"/>
                </a:lnTo>
                <a:lnTo>
                  <a:pt x="0" y="1606168"/>
                </a:lnTo>
                <a:lnTo>
                  <a:pt x="6373" y="1653605"/>
                </a:lnTo>
                <a:lnTo>
                  <a:pt x="24360" y="1696230"/>
                </a:lnTo>
                <a:lnTo>
                  <a:pt x="52260" y="1732343"/>
                </a:lnTo>
                <a:lnTo>
                  <a:pt x="88373" y="1760243"/>
                </a:lnTo>
                <a:lnTo>
                  <a:pt x="130998" y="1778230"/>
                </a:lnTo>
                <a:lnTo>
                  <a:pt x="178435" y="1784603"/>
                </a:lnTo>
                <a:lnTo>
                  <a:pt x="3389249" y="1784603"/>
                </a:lnTo>
                <a:lnTo>
                  <a:pt x="3436685" y="1778230"/>
                </a:lnTo>
                <a:lnTo>
                  <a:pt x="3479310" y="1760243"/>
                </a:lnTo>
                <a:lnTo>
                  <a:pt x="3515423" y="1732343"/>
                </a:lnTo>
                <a:lnTo>
                  <a:pt x="3543323" y="1696230"/>
                </a:lnTo>
                <a:lnTo>
                  <a:pt x="3561310" y="1653605"/>
                </a:lnTo>
                <a:lnTo>
                  <a:pt x="3567684" y="1606168"/>
                </a:lnTo>
                <a:lnTo>
                  <a:pt x="3567684" y="178435"/>
                </a:lnTo>
                <a:lnTo>
                  <a:pt x="3561310" y="130998"/>
                </a:lnTo>
                <a:lnTo>
                  <a:pt x="3543323" y="88373"/>
                </a:lnTo>
                <a:lnTo>
                  <a:pt x="3515423" y="52260"/>
                </a:lnTo>
                <a:lnTo>
                  <a:pt x="3479310" y="24360"/>
                </a:lnTo>
                <a:lnTo>
                  <a:pt x="3436685" y="6373"/>
                </a:lnTo>
                <a:lnTo>
                  <a:pt x="3389249" y="0"/>
                </a:lnTo>
                <a:close/>
              </a:path>
            </a:pathLst>
          </a:custGeom>
          <a:solidFill>
            <a:srgbClr val="6CAB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72511" y="1700783"/>
            <a:ext cx="3568065" cy="1784985"/>
          </a:xfrm>
          <a:custGeom>
            <a:avLst/>
            <a:gdLst/>
            <a:ahLst/>
            <a:cxnLst/>
            <a:rect l="l" t="t" r="r" b="b"/>
            <a:pathLst>
              <a:path w="3568065" h="1784985">
                <a:moveTo>
                  <a:pt x="0" y="178435"/>
                </a:moveTo>
                <a:lnTo>
                  <a:pt x="6373" y="130998"/>
                </a:lnTo>
                <a:lnTo>
                  <a:pt x="24360" y="88373"/>
                </a:lnTo>
                <a:lnTo>
                  <a:pt x="52260" y="52260"/>
                </a:lnTo>
                <a:lnTo>
                  <a:pt x="88373" y="24360"/>
                </a:lnTo>
                <a:lnTo>
                  <a:pt x="130998" y="6373"/>
                </a:lnTo>
                <a:lnTo>
                  <a:pt x="178435" y="0"/>
                </a:lnTo>
                <a:lnTo>
                  <a:pt x="3389249" y="0"/>
                </a:lnTo>
                <a:lnTo>
                  <a:pt x="3436685" y="6373"/>
                </a:lnTo>
                <a:lnTo>
                  <a:pt x="3479310" y="24360"/>
                </a:lnTo>
                <a:lnTo>
                  <a:pt x="3515423" y="52260"/>
                </a:lnTo>
                <a:lnTo>
                  <a:pt x="3543323" y="88373"/>
                </a:lnTo>
                <a:lnTo>
                  <a:pt x="3561310" y="130998"/>
                </a:lnTo>
                <a:lnTo>
                  <a:pt x="3567684" y="178435"/>
                </a:lnTo>
                <a:lnTo>
                  <a:pt x="3567684" y="1606168"/>
                </a:lnTo>
                <a:lnTo>
                  <a:pt x="3561310" y="1653605"/>
                </a:lnTo>
                <a:lnTo>
                  <a:pt x="3543323" y="1696230"/>
                </a:lnTo>
                <a:lnTo>
                  <a:pt x="3515423" y="1732343"/>
                </a:lnTo>
                <a:lnTo>
                  <a:pt x="3479310" y="1760243"/>
                </a:lnTo>
                <a:lnTo>
                  <a:pt x="3436685" y="1778230"/>
                </a:lnTo>
                <a:lnTo>
                  <a:pt x="3389249" y="1784603"/>
                </a:lnTo>
                <a:lnTo>
                  <a:pt x="178435" y="1784603"/>
                </a:lnTo>
                <a:lnTo>
                  <a:pt x="130998" y="1778230"/>
                </a:lnTo>
                <a:lnTo>
                  <a:pt x="88373" y="1760243"/>
                </a:lnTo>
                <a:lnTo>
                  <a:pt x="52260" y="1732343"/>
                </a:lnTo>
                <a:lnTo>
                  <a:pt x="24360" y="1696230"/>
                </a:lnTo>
                <a:lnTo>
                  <a:pt x="6373" y="1653605"/>
                </a:lnTo>
                <a:lnTo>
                  <a:pt x="0" y="1606168"/>
                </a:lnTo>
                <a:lnTo>
                  <a:pt x="0" y="17843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63139" y="1780158"/>
            <a:ext cx="3189605" cy="157480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065" marR="5080" indent="-635" algn="ctr">
              <a:lnSpc>
                <a:spcPts val="3490"/>
              </a:lnSpc>
              <a:spcBef>
                <a:spcPts val="509"/>
              </a:spcBef>
            </a:pPr>
            <a:r>
              <a:rPr sz="3200" spc="-20" dirty="0">
                <a:solidFill>
                  <a:srgbClr val="01184D"/>
                </a:solidFill>
                <a:latin typeface="Verdana"/>
                <a:cs typeface="Verdana"/>
              </a:rPr>
              <a:t>Family-Based  </a:t>
            </a:r>
            <a:r>
              <a:rPr sz="3200" spc="-5" dirty="0">
                <a:solidFill>
                  <a:srgbClr val="01184D"/>
                </a:solidFill>
                <a:latin typeface="Verdana"/>
                <a:cs typeface="Verdana"/>
              </a:rPr>
              <a:t>Safety</a:t>
            </a:r>
            <a:r>
              <a:rPr sz="3200" spc="-75" dirty="0">
                <a:solidFill>
                  <a:srgbClr val="01184D"/>
                </a:solidFill>
                <a:latin typeface="Verdana"/>
                <a:cs typeface="Verdana"/>
              </a:rPr>
              <a:t> </a:t>
            </a:r>
            <a:r>
              <a:rPr sz="3200" dirty="0">
                <a:solidFill>
                  <a:srgbClr val="01184D"/>
                </a:solidFill>
                <a:latin typeface="Verdana"/>
                <a:cs typeface="Verdana"/>
              </a:rPr>
              <a:t>Services</a:t>
            </a:r>
            <a:endParaRPr sz="32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965"/>
              </a:spcBef>
            </a:pPr>
            <a:r>
              <a:rPr sz="3200" spc="-10" dirty="0">
                <a:solidFill>
                  <a:srgbClr val="01184D"/>
                </a:solidFill>
                <a:latin typeface="Verdana"/>
                <a:cs typeface="Verdana"/>
              </a:rPr>
              <a:t>(FBSS)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29127" y="3485388"/>
            <a:ext cx="356870" cy="1337945"/>
          </a:xfrm>
          <a:custGeom>
            <a:avLst/>
            <a:gdLst/>
            <a:ahLst/>
            <a:cxnLst/>
            <a:rect l="l" t="t" r="r" b="b"/>
            <a:pathLst>
              <a:path w="356870" h="1337945">
                <a:moveTo>
                  <a:pt x="0" y="0"/>
                </a:moveTo>
                <a:lnTo>
                  <a:pt x="0" y="1337945"/>
                </a:lnTo>
                <a:lnTo>
                  <a:pt x="356743" y="1337945"/>
                </a:lnTo>
              </a:path>
            </a:pathLst>
          </a:custGeom>
          <a:ln w="12700">
            <a:solidFill>
              <a:srgbClr val="B47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85744" y="3930396"/>
            <a:ext cx="2854960" cy="1784985"/>
          </a:xfrm>
          <a:custGeom>
            <a:avLst/>
            <a:gdLst/>
            <a:ahLst/>
            <a:cxnLst/>
            <a:rect l="l" t="t" r="r" b="b"/>
            <a:pathLst>
              <a:path w="2854960" h="1784985">
                <a:moveTo>
                  <a:pt x="2676016" y="0"/>
                </a:moveTo>
                <a:lnTo>
                  <a:pt x="178434" y="0"/>
                </a:lnTo>
                <a:lnTo>
                  <a:pt x="130998" y="6373"/>
                </a:lnTo>
                <a:lnTo>
                  <a:pt x="88373" y="24360"/>
                </a:lnTo>
                <a:lnTo>
                  <a:pt x="52260" y="52260"/>
                </a:lnTo>
                <a:lnTo>
                  <a:pt x="24360" y="88373"/>
                </a:lnTo>
                <a:lnTo>
                  <a:pt x="6373" y="130998"/>
                </a:lnTo>
                <a:lnTo>
                  <a:pt x="0" y="178434"/>
                </a:lnTo>
                <a:lnTo>
                  <a:pt x="0" y="1606168"/>
                </a:lnTo>
                <a:lnTo>
                  <a:pt x="6373" y="1653601"/>
                </a:lnTo>
                <a:lnTo>
                  <a:pt x="24360" y="1696225"/>
                </a:lnTo>
                <a:lnTo>
                  <a:pt x="52260" y="1732338"/>
                </a:lnTo>
                <a:lnTo>
                  <a:pt x="88373" y="1760240"/>
                </a:lnTo>
                <a:lnTo>
                  <a:pt x="130998" y="1778229"/>
                </a:lnTo>
                <a:lnTo>
                  <a:pt x="178434" y="1784603"/>
                </a:lnTo>
                <a:lnTo>
                  <a:pt x="2676016" y="1784603"/>
                </a:lnTo>
                <a:lnTo>
                  <a:pt x="2723453" y="1778229"/>
                </a:lnTo>
                <a:lnTo>
                  <a:pt x="2766078" y="1760240"/>
                </a:lnTo>
                <a:lnTo>
                  <a:pt x="2802191" y="1732338"/>
                </a:lnTo>
                <a:lnTo>
                  <a:pt x="2830091" y="1696225"/>
                </a:lnTo>
                <a:lnTo>
                  <a:pt x="2848078" y="1653601"/>
                </a:lnTo>
                <a:lnTo>
                  <a:pt x="2854452" y="1606168"/>
                </a:lnTo>
                <a:lnTo>
                  <a:pt x="2854452" y="178434"/>
                </a:lnTo>
                <a:lnTo>
                  <a:pt x="2848078" y="130998"/>
                </a:lnTo>
                <a:lnTo>
                  <a:pt x="2830091" y="88373"/>
                </a:lnTo>
                <a:lnTo>
                  <a:pt x="2802191" y="52260"/>
                </a:lnTo>
                <a:lnTo>
                  <a:pt x="2766078" y="24360"/>
                </a:lnTo>
                <a:lnTo>
                  <a:pt x="2723453" y="6373"/>
                </a:lnTo>
                <a:lnTo>
                  <a:pt x="2676016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85744" y="3930396"/>
            <a:ext cx="2854960" cy="1784985"/>
          </a:xfrm>
          <a:custGeom>
            <a:avLst/>
            <a:gdLst/>
            <a:ahLst/>
            <a:cxnLst/>
            <a:rect l="l" t="t" r="r" b="b"/>
            <a:pathLst>
              <a:path w="2854960" h="1784985">
                <a:moveTo>
                  <a:pt x="0" y="178434"/>
                </a:moveTo>
                <a:lnTo>
                  <a:pt x="6373" y="130998"/>
                </a:lnTo>
                <a:lnTo>
                  <a:pt x="24360" y="88373"/>
                </a:lnTo>
                <a:lnTo>
                  <a:pt x="52260" y="52260"/>
                </a:lnTo>
                <a:lnTo>
                  <a:pt x="88373" y="24360"/>
                </a:lnTo>
                <a:lnTo>
                  <a:pt x="130998" y="6373"/>
                </a:lnTo>
                <a:lnTo>
                  <a:pt x="178434" y="0"/>
                </a:lnTo>
                <a:lnTo>
                  <a:pt x="2676016" y="0"/>
                </a:lnTo>
                <a:lnTo>
                  <a:pt x="2723453" y="6373"/>
                </a:lnTo>
                <a:lnTo>
                  <a:pt x="2766078" y="24360"/>
                </a:lnTo>
                <a:lnTo>
                  <a:pt x="2802191" y="52260"/>
                </a:lnTo>
                <a:lnTo>
                  <a:pt x="2830091" y="88373"/>
                </a:lnTo>
                <a:lnTo>
                  <a:pt x="2848078" y="130998"/>
                </a:lnTo>
                <a:lnTo>
                  <a:pt x="2854452" y="178434"/>
                </a:lnTo>
                <a:lnTo>
                  <a:pt x="2854452" y="1606168"/>
                </a:lnTo>
                <a:lnTo>
                  <a:pt x="2848078" y="1653601"/>
                </a:lnTo>
                <a:lnTo>
                  <a:pt x="2830091" y="1696225"/>
                </a:lnTo>
                <a:lnTo>
                  <a:pt x="2802191" y="1732338"/>
                </a:lnTo>
                <a:lnTo>
                  <a:pt x="2766078" y="1760240"/>
                </a:lnTo>
                <a:lnTo>
                  <a:pt x="2723453" y="1778229"/>
                </a:lnTo>
                <a:lnTo>
                  <a:pt x="2676016" y="1784603"/>
                </a:lnTo>
                <a:lnTo>
                  <a:pt x="178434" y="1784603"/>
                </a:lnTo>
                <a:lnTo>
                  <a:pt x="130998" y="1778229"/>
                </a:lnTo>
                <a:lnTo>
                  <a:pt x="88373" y="1760240"/>
                </a:lnTo>
                <a:lnTo>
                  <a:pt x="52260" y="1732338"/>
                </a:lnTo>
                <a:lnTo>
                  <a:pt x="24360" y="1696225"/>
                </a:lnTo>
                <a:lnTo>
                  <a:pt x="6373" y="1653601"/>
                </a:lnTo>
                <a:lnTo>
                  <a:pt x="0" y="1606168"/>
                </a:lnTo>
                <a:lnTo>
                  <a:pt x="0" y="178434"/>
                </a:lnTo>
                <a:close/>
              </a:path>
            </a:pathLst>
          </a:custGeom>
          <a:ln w="12699">
            <a:solidFill>
              <a:srgbClr val="6CAB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417823" y="4250816"/>
            <a:ext cx="2590800" cy="1125855"/>
          </a:xfrm>
          <a:prstGeom prst="rect">
            <a:avLst/>
          </a:prstGeom>
        </p:spPr>
        <p:txBody>
          <a:bodyPr vert="horz" wrap="square" lIns="0" tIns="29844" rIns="0" bIns="0" rtlCol="0">
            <a:spAutoFit/>
          </a:bodyPr>
          <a:lstStyle/>
          <a:p>
            <a:pPr marL="12700" marR="5080" indent="-635" algn="ctr">
              <a:lnSpc>
                <a:spcPct val="91100"/>
              </a:lnSpc>
              <a:spcBef>
                <a:spcPts val="234"/>
              </a:spcBef>
            </a:pPr>
            <a:r>
              <a:rPr sz="1300" spc="-10" dirty="0">
                <a:solidFill>
                  <a:srgbClr val="012067"/>
                </a:solidFill>
                <a:latin typeface="Verdana"/>
                <a:cs typeface="Verdana"/>
              </a:rPr>
              <a:t>When </a:t>
            </a:r>
            <a:r>
              <a:rPr sz="1300" spc="-5" dirty="0">
                <a:solidFill>
                  <a:srgbClr val="012067"/>
                </a:solidFill>
                <a:latin typeface="Verdana"/>
                <a:cs typeface="Verdana"/>
              </a:rPr>
              <a:t>a child's </a:t>
            </a:r>
            <a:r>
              <a:rPr sz="1300" spc="-10" dirty="0">
                <a:solidFill>
                  <a:srgbClr val="012067"/>
                </a:solidFill>
                <a:latin typeface="Verdana"/>
                <a:cs typeface="Verdana"/>
              </a:rPr>
              <a:t>safety </a:t>
            </a:r>
            <a:r>
              <a:rPr sz="1300" spc="-5" dirty="0">
                <a:solidFill>
                  <a:srgbClr val="012067"/>
                </a:solidFill>
                <a:latin typeface="Verdana"/>
                <a:cs typeface="Verdana"/>
              </a:rPr>
              <a:t>can </a:t>
            </a:r>
            <a:r>
              <a:rPr sz="1300" spc="-10" dirty="0">
                <a:solidFill>
                  <a:srgbClr val="012067"/>
                </a:solidFill>
                <a:latin typeface="Verdana"/>
                <a:cs typeface="Verdana"/>
              </a:rPr>
              <a:t>be  </a:t>
            </a:r>
            <a:r>
              <a:rPr sz="1300" spc="-5" dirty="0">
                <a:solidFill>
                  <a:srgbClr val="012067"/>
                </a:solidFill>
                <a:latin typeface="Verdana"/>
                <a:cs typeface="Verdana"/>
              </a:rPr>
              <a:t>reasonably assured, </a:t>
            </a:r>
            <a:r>
              <a:rPr sz="1300" spc="-10" dirty="0">
                <a:solidFill>
                  <a:srgbClr val="012067"/>
                </a:solidFill>
                <a:latin typeface="Verdana"/>
                <a:cs typeface="Verdana"/>
              </a:rPr>
              <a:t>CPS  provides </a:t>
            </a:r>
            <a:r>
              <a:rPr sz="1300" spc="-5" dirty="0">
                <a:solidFill>
                  <a:srgbClr val="012067"/>
                </a:solidFill>
                <a:latin typeface="Verdana"/>
                <a:cs typeface="Verdana"/>
              </a:rPr>
              <a:t>in-home services to  help stabilize the family and  </a:t>
            </a:r>
            <a:r>
              <a:rPr sz="1300" spc="-10" dirty="0">
                <a:solidFill>
                  <a:srgbClr val="012067"/>
                </a:solidFill>
                <a:latin typeface="Verdana"/>
                <a:cs typeface="Verdana"/>
              </a:rPr>
              <a:t>reduce </a:t>
            </a:r>
            <a:r>
              <a:rPr sz="1300" spc="-5" dirty="0">
                <a:solidFill>
                  <a:srgbClr val="012067"/>
                </a:solidFill>
                <a:latin typeface="Verdana"/>
                <a:cs typeface="Verdana"/>
              </a:rPr>
              <a:t>the risk of future abuse  or</a:t>
            </a:r>
            <a:r>
              <a:rPr sz="1300" spc="-10" dirty="0">
                <a:solidFill>
                  <a:srgbClr val="012067"/>
                </a:solidFill>
                <a:latin typeface="Verdana"/>
                <a:cs typeface="Verdana"/>
              </a:rPr>
              <a:t> neglect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31735" y="1700783"/>
            <a:ext cx="3568065" cy="1784985"/>
          </a:xfrm>
          <a:custGeom>
            <a:avLst/>
            <a:gdLst/>
            <a:ahLst/>
            <a:cxnLst/>
            <a:rect l="l" t="t" r="r" b="b"/>
            <a:pathLst>
              <a:path w="3568065" h="1784985">
                <a:moveTo>
                  <a:pt x="3389249" y="0"/>
                </a:moveTo>
                <a:lnTo>
                  <a:pt x="178435" y="0"/>
                </a:lnTo>
                <a:lnTo>
                  <a:pt x="130998" y="6373"/>
                </a:lnTo>
                <a:lnTo>
                  <a:pt x="88373" y="24360"/>
                </a:lnTo>
                <a:lnTo>
                  <a:pt x="52260" y="52260"/>
                </a:lnTo>
                <a:lnTo>
                  <a:pt x="24360" y="88373"/>
                </a:lnTo>
                <a:lnTo>
                  <a:pt x="6373" y="130998"/>
                </a:lnTo>
                <a:lnTo>
                  <a:pt x="0" y="178435"/>
                </a:lnTo>
                <a:lnTo>
                  <a:pt x="0" y="1606168"/>
                </a:lnTo>
                <a:lnTo>
                  <a:pt x="6373" y="1653605"/>
                </a:lnTo>
                <a:lnTo>
                  <a:pt x="24360" y="1696230"/>
                </a:lnTo>
                <a:lnTo>
                  <a:pt x="52260" y="1732343"/>
                </a:lnTo>
                <a:lnTo>
                  <a:pt x="88373" y="1760243"/>
                </a:lnTo>
                <a:lnTo>
                  <a:pt x="130998" y="1778230"/>
                </a:lnTo>
                <a:lnTo>
                  <a:pt x="178435" y="1784603"/>
                </a:lnTo>
                <a:lnTo>
                  <a:pt x="3389249" y="1784603"/>
                </a:lnTo>
                <a:lnTo>
                  <a:pt x="3436685" y="1778230"/>
                </a:lnTo>
                <a:lnTo>
                  <a:pt x="3479310" y="1760243"/>
                </a:lnTo>
                <a:lnTo>
                  <a:pt x="3515423" y="1732343"/>
                </a:lnTo>
                <a:lnTo>
                  <a:pt x="3543323" y="1696230"/>
                </a:lnTo>
                <a:lnTo>
                  <a:pt x="3561310" y="1653605"/>
                </a:lnTo>
                <a:lnTo>
                  <a:pt x="3567684" y="1606168"/>
                </a:lnTo>
                <a:lnTo>
                  <a:pt x="3567684" y="178435"/>
                </a:lnTo>
                <a:lnTo>
                  <a:pt x="3561310" y="130998"/>
                </a:lnTo>
                <a:lnTo>
                  <a:pt x="3543323" y="88373"/>
                </a:lnTo>
                <a:lnTo>
                  <a:pt x="3515423" y="52260"/>
                </a:lnTo>
                <a:lnTo>
                  <a:pt x="3479310" y="24360"/>
                </a:lnTo>
                <a:lnTo>
                  <a:pt x="3436685" y="6373"/>
                </a:lnTo>
                <a:lnTo>
                  <a:pt x="3389249" y="0"/>
                </a:lnTo>
                <a:close/>
              </a:path>
            </a:pathLst>
          </a:custGeom>
          <a:solidFill>
            <a:srgbClr val="B47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31735" y="1700783"/>
            <a:ext cx="3568065" cy="1784985"/>
          </a:xfrm>
          <a:custGeom>
            <a:avLst/>
            <a:gdLst/>
            <a:ahLst/>
            <a:cxnLst/>
            <a:rect l="l" t="t" r="r" b="b"/>
            <a:pathLst>
              <a:path w="3568065" h="1784985">
                <a:moveTo>
                  <a:pt x="0" y="178435"/>
                </a:moveTo>
                <a:lnTo>
                  <a:pt x="6373" y="130998"/>
                </a:lnTo>
                <a:lnTo>
                  <a:pt x="24360" y="88373"/>
                </a:lnTo>
                <a:lnTo>
                  <a:pt x="52260" y="52260"/>
                </a:lnTo>
                <a:lnTo>
                  <a:pt x="88373" y="24360"/>
                </a:lnTo>
                <a:lnTo>
                  <a:pt x="130998" y="6373"/>
                </a:lnTo>
                <a:lnTo>
                  <a:pt x="178435" y="0"/>
                </a:lnTo>
                <a:lnTo>
                  <a:pt x="3389249" y="0"/>
                </a:lnTo>
                <a:lnTo>
                  <a:pt x="3436685" y="6373"/>
                </a:lnTo>
                <a:lnTo>
                  <a:pt x="3479310" y="24360"/>
                </a:lnTo>
                <a:lnTo>
                  <a:pt x="3515423" y="52260"/>
                </a:lnTo>
                <a:lnTo>
                  <a:pt x="3543323" y="88373"/>
                </a:lnTo>
                <a:lnTo>
                  <a:pt x="3561310" y="130998"/>
                </a:lnTo>
                <a:lnTo>
                  <a:pt x="3567684" y="178435"/>
                </a:lnTo>
                <a:lnTo>
                  <a:pt x="3567684" y="1606168"/>
                </a:lnTo>
                <a:lnTo>
                  <a:pt x="3561310" y="1653605"/>
                </a:lnTo>
                <a:lnTo>
                  <a:pt x="3543323" y="1696230"/>
                </a:lnTo>
                <a:lnTo>
                  <a:pt x="3515423" y="1732343"/>
                </a:lnTo>
                <a:lnTo>
                  <a:pt x="3479310" y="1760243"/>
                </a:lnTo>
                <a:lnTo>
                  <a:pt x="3436685" y="1778230"/>
                </a:lnTo>
                <a:lnTo>
                  <a:pt x="3389249" y="1784603"/>
                </a:lnTo>
                <a:lnTo>
                  <a:pt x="178435" y="1784603"/>
                </a:lnTo>
                <a:lnTo>
                  <a:pt x="130998" y="1778230"/>
                </a:lnTo>
                <a:lnTo>
                  <a:pt x="88373" y="1760243"/>
                </a:lnTo>
                <a:lnTo>
                  <a:pt x="52260" y="1732343"/>
                </a:lnTo>
                <a:lnTo>
                  <a:pt x="24360" y="1696230"/>
                </a:lnTo>
                <a:lnTo>
                  <a:pt x="6373" y="1653605"/>
                </a:lnTo>
                <a:lnTo>
                  <a:pt x="0" y="1606168"/>
                </a:lnTo>
                <a:lnTo>
                  <a:pt x="0" y="178435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150354" y="1872630"/>
            <a:ext cx="3335020" cy="1261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61085" marR="5080" indent="-1049020">
              <a:lnSpc>
                <a:spcPct val="126600"/>
              </a:lnSpc>
              <a:spcBef>
                <a:spcPts val="100"/>
              </a:spcBef>
            </a:pPr>
            <a:r>
              <a:rPr sz="3200" spc="-5" dirty="0">
                <a:solidFill>
                  <a:srgbClr val="01184D"/>
                </a:solidFill>
                <a:latin typeface="Verdana"/>
                <a:cs typeface="Verdana"/>
              </a:rPr>
              <a:t>Co</a:t>
            </a:r>
            <a:r>
              <a:rPr sz="3200" spc="-15" dirty="0">
                <a:solidFill>
                  <a:srgbClr val="01184D"/>
                </a:solidFill>
                <a:latin typeface="Verdana"/>
                <a:cs typeface="Verdana"/>
              </a:rPr>
              <a:t>n</a:t>
            </a:r>
            <a:r>
              <a:rPr sz="3200" dirty="0">
                <a:solidFill>
                  <a:srgbClr val="01184D"/>
                </a:solidFill>
                <a:latin typeface="Verdana"/>
                <a:cs typeface="Verdana"/>
              </a:rPr>
              <a:t>ser</a:t>
            </a:r>
            <a:r>
              <a:rPr sz="3200" spc="-70" dirty="0">
                <a:solidFill>
                  <a:srgbClr val="01184D"/>
                </a:solidFill>
                <a:latin typeface="Verdana"/>
                <a:cs typeface="Verdana"/>
              </a:rPr>
              <a:t>v</a:t>
            </a:r>
            <a:r>
              <a:rPr sz="3200" dirty="0">
                <a:solidFill>
                  <a:srgbClr val="01184D"/>
                </a:solidFill>
                <a:latin typeface="Verdana"/>
                <a:cs typeface="Verdana"/>
              </a:rPr>
              <a:t>a</a:t>
            </a:r>
            <a:r>
              <a:rPr sz="3200" spc="-10" dirty="0">
                <a:solidFill>
                  <a:srgbClr val="01184D"/>
                </a:solidFill>
                <a:latin typeface="Verdana"/>
                <a:cs typeface="Verdana"/>
              </a:rPr>
              <a:t>t</a:t>
            </a:r>
            <a:r>
              <a:rPr sz="3200" dirty="0">
                <a:solidFill>
                  <a:srgbClr val="01184D"/>
                </a:solidFill>
                <a:latin typeface="Verdana"/>
                <a:cs typeface="Verdana"/>
              </a:rPr>
              <a:t>orship  </a:t>
            </a:r>
            <a:r>
              <a:rPr sz="3200" spc="-5" dirty="0">
                <a:solidFill>
                  <a:srgbClr val="01184D"/>
                </a:solidFill>
                <a:latin typeface="Verdana"/>
                <a:cs typeface="Verdana"/>
              </a:rPr>
              <a:t>(CVS)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13" name="object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88352" y="3485388"/>
            <a:ext cx="356870" cy="1337945"/>
          </a:xfrm>
          <a:custGeom>
            <a:avLst/>
            <a:gdLst/>
            <a:ahLst/>
            <a:cxnLst/>
            <a:rect l="l" t="t" r="r" b="b"/>
            <a:pathLst>
              <a:path w="356870" h="1337945">
                <a:moveTo>
                  <a:pt x="0" y="0"/>
                </a:moveTo>
                <a:lnTo>
                  <a:pt x="0" y="1337945"/>
                </a:lnTo>
                <a:lnTo>
                  <a:pt x="356743" y="1337945"/>
                </a:lnTo>
              </a:path>
            </a:pathLst>
          </a:custGeom>
          <a:ln w="12700">
            <a:solidFill>
              <a:srgbClr val="B47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44968" y="3930396"/>
            <a:ext cx="2854960" cy="1784985"/>
          </a:xfrm>
          <a:custGeom>
            <a:avLst/>
            <a:gdLst/>
            <a:ahLst/>
            <a:cxnLst/>
            <a:rect l="l" t="t" r="r" b="b"/>
            <a:pathLst>
              <a:path w="2854959" h="1784985">
                <a:moveTo>
                  <a:pt x="2676016" y="0"/>
                </a:moveTo>
                <a:lnTo>
                  <a:pt x="178434" y="0"/>
                </a:lnTo>
                <a:lnTo>
                  <a:pt x="130998" y="6373"/>
                </a:lnTo>
                <a:lnTo>
                  <a:pt x="88373" y="24360"/>
                </a:lnTo>
                <a:lnTo>
                  <a:pt x="52260" y="52260"/>
                </a:lnTo>
                <a:lnTo>
                  <a:pt x="24360" y="88373"/>
                </a:lnTo>
                <a:lnTo>
                  <a:pt x="6373" y="130998"/>
                </a:lnTo>
                <a:lnTo>
                  <a:pt x="0" y="178434"/>
                </a:lnTo>
                <a:lnTo>
                  <a:pt x="0" y="1606168"/>
                </a:lnTo>
                <a:lnTo>
                  <a:pt x="6373" y="1653601"/>
                </a:lnTo>
                <a:lnTo>
                  <a:pt x="24360" y="1696225"/>
                </a:lnTo>
                <a:lnTo>
                  <a:pt x="52260" y="1732338"/>
                </a:lnTo>
                <a:lnTo>
                  <a:pt x="88373" y="1760240"/>
                </a:lnTo>
                <a:lnTo>
                  <a:pt x="130998" y="1778229"/>
                </a:lnTo>
                <a:lnTo>
                  <a:pt x="178434" y="1784603"/>
                </a:lnTo>
                <a:lnTo>
                  <a:pt x="2676016" y="1784603"/>
                </a:lnTo>
                <a:lnTo>
                  <a:pt x="2723453" y="1778229"/>
                </a:lnTo>
                <a:lnTo>
                  <a:pt x="2766078" y="1760240"/>
                </a:lnTo>
                <a:lnTo>
                  <a:pt x="2802191" y="1732338"/>
                </a:lnTo>
                <a:lnTo>
                  <a:pt x="2830091" y="1696225"/>
                </a:lnTo>
                <a:lnTo>
                  <a:pt x="2848078" y="1653601"/>
                </a:lnTo>
                <a:lnTo>
                  <a:pt x="2854452" y="1606168"/>
                </a:lnTo>
                <a:lnTo>
                  <a:pt x="2854452" y="178434"/>
                </a:lnTo>
                <a:lnTo>
                  <a:pt x="2848078" y="130998"/>
                </a:lnTo>
                <a:lnTo>
                  <a:pt x="2830091" y="88373"/>
                </a:lnTo>
                <a:lnTo>
                  <a:pt x="2802191" y="52260"/>
                </a:lnTo>
                <a:lnTo>
                  <a:pt x="2766078" y="24360"/>
                </a:lnTo>
                <a:lnTo>
                  <a:pt x="2723453" y="6373"/>
                </a:lnTo>
                <a:lnTo>
                  <a:pt x="2676016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44968" y="3930396"/>
            <a:ext cx="2854960" cy="1784985"/>
          </a:xfrm>
          <a:custGeom>
            <a:avLst/>
            <a:gdLst/>
            <a:ahLst/>
            <a:cxnLst/>
            <a:rect l="l" t="t" r="r" b="b"/>
            <a:pathLst>
              <a:path w="2854959" h="1784985">
                <a:moveTo>
                  <a:pt x="0" y="178434"/>
                </a:moveTo>
                <a:lnTo>
                  <a:pt x="6373" y="130998"/>
                </a:lnTo>
                <a:lnTo>
                  <a:pt x="24360" y="88373"/>
                </a:lnTo>
                <a:lnTo>
                  <a:pt x="52260" y="52260"/>
                </a:lnTo>
                <a:lnTo>
                  <a:pt x="88373" y="24360"/>
                </a:lnTo>
                <a:lnTo>
                  <a:pt x="130998" y="6373"/>
                </a:lnTo>
                <a:lnTo>
                  <a:pt x="178434" y="0"/>
                </a:lnTo>
                <a:lnTo>
                  <a:pt x="2676016" y="0"/>
                </a:lnTo>
                <a:lnTo>
                  <a:pt x="2723453" y="6373"/>
                </a:lnTo>
                <a:lnTo>
                  <a:pt x="2766078" y="24360"/>
                </a:lnTo>
                <a:lnTo>
                  <a:pt x="2802191" y="52260"/>
                </a:lnTo>
                <a:lnTo>
                  <a:pt x="2830091" y="88373"/>
                </a:lnTo>
                <a:lnTo>
                  <a:pt x="2848078" y="130998"/>
                </a:lnTo>
                <a:lnTo>
                  <a:pt x="2854452" y="178434"/>
                </a:lnTo>
                <a:lnTo>
                  <a:pt x="2854452" y="1606168"/>
                </a:lnTo>
                <a:lnTo>
                  <a:pt x="2848078" y="1653601"/>
                </a:lnTo>
                <a:lnTo>
                  <a:pt x="2830091" y="1696225"/>
                </a:lnTo>
                <a:lnTo>
                  <a:pt x="2802191" y="1732338"/>
                </a:lnTo>
                <a:lnTo>
                  <a:pt x="2766078" y="1760240"/>
                </a:lnTo>
                <a:lnTo>
                  <a:pt x="2723453" y="1778229"/>
                </a:lnTo>
                <a:lnTo>
                  <a:pt x="2676016" y="1784603"/>
                </a:lnTo>
                <a:lnTo>
                  <a:pt x="178434" y="1784603"/>
                </a:lnTo>
                <a:lnTo>
                  <a:pt x="130998" y="1778229"/>
                </a:lnTo>
                <a:lnTo>
                  <a:pt x="88373" y="1760240"/>
                </a:lnTo>
                <a:lnTo>
                  <a:pt x="52260" y="1732338"/>
                </a:lnTo>
                <a:lnTo>
                  <a:pt x="24360" y="1696225"/>
                </a:lnTo>
                <a:lnTo>
                  <a:pt x="6373" y="1653601"/>
                </a:lnTo>
                <a:lnTo>
                  <a:pt x="0" y="1606168"/>
                </a:lnTo>
                <a:lnTo>
                  <a:pt x="0" y="178434"/>
                </a:lnTo>
                <a:close/>
              </a:path>
            </a:pathLst>
          </a:custGeom>
          <a:ln w="12699">
            <a:solidFill>
              <a:srgbClr val="B47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823072" y="3979926"/>
            <a:ext cx="2699385" cy="166814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 algn="ctr">
              <a:lnSpc>
                <a:spcPct val="91200"/>
              </a:lnSpc>
              <a:spcBef>
                <a:spcPts val="229"/>
              </a:spcBef>
            </a:pPr>
            <a:r>
              <a:rPr sz="1300" spc="-5" dirty="0">
                <a:solidFill>
                  <a:srgbClr val="012067"/>
                </a:solidFill>
                <a:latin typeface="Verdana"/>
                <a:cs typeface="Verdana"/>
              </a:rPr>
              <a:t>Substitute care is </a:t>
            </a:r>
            <a:r>
              <a:rPr sz="1300" spc="-10" dirty="0">
                <a:solidFill>
                  <a:srgbClr val="012067"/>
                </a:solidFill>
                <a:latin typeface="Verdana"/>
                <a:cs typeface="Verdana"/>
              </a:rPr>
              <a:t>provided </a:t>
            </a:r>
            <a:r>
              <a:rPr sz="1300" spc="-5" dirty="0">
                <a:solidFill>
                  <a:srgbClr val="012067"/>
                </a:solidFill>
                <a:latin typeface="Verdana"/>
                <a:cs typeface="Verdana"/>
              </a:rPr>
              <a:t>from  the time a child is </a:t>
            </a:r>
            <a:r>
              <a:rPr sz="1300" spc="-10" dirty="0">
                <a:solidFill>
                  <a:srgbClr val="012067"/>
                </a:solidFill>
                <a:latin typeface="Verdana"/>
                <a:cs typeface="Verdana"/>
              </a:rPr>
              <a:t>removed  </a:t>
            </a:r>
            <a:r>
              <a:rPr sz="1300" spc="-5" dirty="0">
                <a:solidFill>
                  <a:srgbClr val="012067"/>
                </a:solidFill>
                <a:latin typeface="Verdana"/>
                <a:cs typeface="Verdana"/>
              </a:rPr>
              <a:t>from their </a:t>
            </a:r>
            <a:r>
              <a:rPr sz="1300" spc="-10" dirty="0">
                <a:solidFill>
                  <a:srgbClr val="012067"/>
                </a:solidFill>
                <a:latin typeface="Verdana"/>
                <a:cs typeface="Verdana"/>
              </a:rPr>
              <a:t>home </a:t>
            </a:r>
            <a:r>
              <a:rPr sz="1300" spc="-5" dirty="0">
                <a:solidFill>
                  <a:srgbClr val="012067"/>
                </a:solidFill>
                <a:latin typeface="Verdana"/>
                <a:cs typeface="Verdana"/>
              </a:rPr>
              <a:t>and placed in  DFPS </a:t>
            </a:r>
            <a:r>
              <a:rPr sz="1300" spc="-10" dirty="0">
                <a:solidFill>
                  <a:srgbClr val="012067"/>
                </a:solidFill>
                <a:latin typeface="Verdana"/>
                <a:cs typeface="Verdana"/>
              </a:rPr>
              <a:t>conservatorship </a:t>
            </a:r>
            <a:r>
              <a:rPr sz="1300" spc="-5" dirty="0">
                <a:solidFill>
                  <a:srgbClr val="012067"/>
                </a:solidFill>
                <a:latin typeface="Verdana"/>
                <a:cs typeface="Verdana"/>
              </a:rPr>
              <a:t>until </a:t>
            </a:r>
            <a:r>
              <a:rPr sz="1300" spc="-10" dirty="0">
                <a:solidFill>
                  <a:srgbClr val="012067"/>
                </a:solidFill>
                <a:latin typeface="Verdana"/>
                <a:cs typeface="Verdana"/>
              </a:rPr>
              <a:t>they  </a:t>
            </a:r>
            <a:r>
              <a:rPr sz="1300" spc="-5" dirty="0">
                <a:solidFill>
                  <a:srgbClr val="012067"/>
                </a:solidFill>
                <a:latin typeface="Verdana"/>
                <a:cs typeface="Verdana"/>
              </a:rPr>
              <a:t>return home safely </a:t>
            </a:r>
            <a:r>
              <a:rPr sz="1300" dirty="0">
                <a:solidFill>
                  <a:srgbClr val="012067"/>
                </a:solidFill>
                <a:latin typeface="Verdana"/>
                <a:cs typeface="Verdana"/>
              </a:rPr>
              <a:t>or </a:t>
            </a:r>
            <a:r>
              <a:rPr sz="1300" spc="-5" dirty="0">
                <a:solidFill>
                  <a:srgbClr val="012067"/>
                </a:solidFill>
                <a:latin typeface="Verdana"/>
                <a:cs typeface="Verdana"/>
              </a:rPr>
              <a:t>are  permanently placed in another  living </a:t>
            </a:r>
            <a:r>
              <a:rPr sz="1300" spc="-10" dirty="0">
                <a:solidFill>
                  <a:srgbClr val="012067"/>
                </a:solidFill>
                <a:latin typeface="Verdana"/>
                <a:cs typeface="Verdana"/>
              </a:rPr>
              <a:t>arrangement </a:t>
            </a:r>
            <a:r>
              <a:rPr sz="1300" spc="-5" dirty="0">
                <a:solidFill>
                  <a:srgbClr val="012067"/>
                </a:solidFill>
                <a:latin typeface="Verdana"/>
                <a:cs typeface="Verdana"/>
              </a:rPr>
              <a:t>and a court  dismisses the </a:t>
            </a:r>
            <a:r>
              <a:rPr sz="1300" spc="-10" dirty="0">
                <a:solidFill>
                  <a:srgbClr val="012067"/>
                </a:solidFill>
                <a:latin typeface="Verdana"/>
                <a:cs typeface="Verdana"/>
              </a:rPr>
              <a:t>state’s  conservatorship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923915" y="6294526"/>
            <a:ext cx="516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5" dirty="0">
                <a:solidFill>
                  <a:srgbClr val="012067"/>
                </a:solidFill>
                <a:latin typeface="Calibri"/>
                <a:cs typeface="Calibri"/>
              </a:rPr>
              <a:t>Page</a:t>
            </a:r>
            <a:r>
              <a:rPr sz="1200" b="1" spc="-60" dirty="0">
                <a:solidFill>
                  <a:srgbClr val="012067"/>
                </a:solidFill>
                <a:latin typeface="Calibri"/>
                <a:cs typeface="Calibri"/>
              </a:rPr>
              <a:t> </a:t>
            </a:r>
            <a:r>
              <a:rPr sz="1200" b="1" spc="5" dirty="0">
                <a:solidFill>
                  <a:srgbClr val="012067"/>
                </a:solidFill>
                <a:latin typeface="Calibri"/>
                <a:cs typeface="Calibri"/>
              </a:rPr>
              <a:t>11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39873" y="1386077"/>
            <a:ext cx="9825355" cy="1905"/>
          </a:xfrm>
          <a:custGeom>
            <a:avLst/>
            <a:gdLst/>
            <a:ahLst/>
            <a:cxnLst/>
            <a:rect l="l" t="t" r="r" b="b"/>
            <a:pathLst>
              <a:path w="9825355" h="1905">
                <a:moveTo>
                  <a:pt x="0" y="0"/>
                </a:moveTo>
                <a:lnTo>
                  <a:pt x="9825355" y="1397"/>
                </a:lnTo>
              </a:path>
            </a:pathLst>
          </a:custGeom>
          <a:ln w="38099">
            <a:solidFill>
              <a:srgbClr val="FFC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18486" y="446023"/>
            <a:ext cx="57848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FBSS: </a:t>
            </a:r>
            <a:r>
              <a:rPr spc="-20" dirty="0"/>
              <a:t>Families </a:t>
            </a:r>
            <a:r>
              <a:rPr spc="-5" dirty="0"/>
              <a:t>and</a:t>
            </a:r>
            <a:r>
              <a:rPr spc="5" dirty="0"/>
              <a:t> </a:t>
            </a:r>
            <a:r>
              <a:rPr spc="-15" dirty="0"/>
              <a:t>Children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492610" y="6381699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6499B"/>
                </a:solidFill>
                <a:latin typeface="Calibri"/>
                <a:cs typeface="Calibri"/>
              </a:rPr>
              <a:t>12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93255" y="6140297"/>
            <a:ext cx="5162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5" dirty="0">
                <a:solidFill>
                  <a:srgbClr val="012067"/>
                </a:solidFill>
                <a:latin typeface="Calibri"/>
                <a:cs typeface="Calibri"/>
              </a:rPr>
              <a:t>Page</a:t>
            </a:r>
            <a:r>
              <a:rPr sz="1200" b="1" spc="-60" dirty="0">
                <a:solidFill>
                  <a:srgbClr val="012067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12067"/>
                </a:solidFill>
                <a:latin typeface="Calibri"/>
                <a:cs typeface="Calibri"/>
              </a:rPr>
              <a:t>12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07792" y="5013959"/>
            <a:ext cx="7615555" cy="0"/>
          </a:xfrm>
          <a:custGeom>
            <a:avLst/>
            <a:gdLst/>
            <a:ahLst/>
            <a:cxnLst/>
            <a:rect l="l" t="t" r="r" b="b"/>
            <a:pathLst>
              <a:path w="7615555">
                <a:moveTo>
                  <a:pt x="0" y="0"/>
                </a:moveTo>
                <a:lnTo>
                  <a:pt x="7615428" y="0"/>
                </a:lnTo>
              </a:path>
            </a:pathLst>
          </a:custGeom>
          <a:ln w="9525">
            <a:solidFill>
              <a:srgbClr val="C3D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07792" y="4632959"/>
            <a:ext cx="7615555" cy="0"/>
          </a:xfrm>
          <a:custGeom>
            <a:avLst/>
            <a:gdLst/>
            <a:ahLst/>
            <a:cxnLst/>
            <a:rect l="l" t="t" r="r" b="b"/>
            <a:pathLst>
              <a:path w="7615555">
                <a:moveTo>
                  <a:pt x="0" y="0"/>
                </a:moveTo>
                <a:lnTo>
                  <a:pt x="7615428" y="0"/>
                </a:lnTo>
              </a:path>
            </a:pathLst>
          </a:custGeom>
          <a:ln w="9525">
            <a:solidFill>
              <a:srgbClr val="C3D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07792" y="4253484"/>
            <a:ext cx="7615555" cy="0"/>
          </a:xfrm>
          <a:custGeom>
            <a:avLst/>
            <a:gdLst/>
            <a:ahLst/>
            <a:cxnLst/>
            <a:rect l="l" t="t" r="r" b="b"/>
            <a:pathLst>
              <a:path w="7615555">
                <a:moveTo>
                  <a:pt x="0" y="0"/>
                </a:moveTo>
                <a:lnTo>
                  <a:pt x="7615428" y="0"/>
                </a:lnTo>
              </a:path>
            </a:pathLst>
          </a:custGeom>
          <a:ln w="9525">
            <a:solidFill>
              <a:srgbClr val="C3D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07792" y="3874008"/>
            <a:ext cx="7615555" cy="0"/>
          </a:xfrm>
          <a:custGeom>
            <a:avLst/>
            <a:gdLst/>
            <a:ahLst/>
            <a:cxnLst/>
            <a:rect l="l" t="t" r="r" b="b"/>
            <a:pathLst>
              <a:path w="7615555">
                <a:moveTo>
                  <a:pt x="0" y="0"/>
                </a:moveTo>
                <a:lnTo>
                  <a:pt x="7615428" y="0"/>
                </a:lnTo>
              </a:path>
            </a:pathLst>
          </a:custGeom>
          <a:ln w="9525">
            <a:solidFill>
              <a:srgbClr val="C3D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07792" y="3493008"/>
            <a:ext cx="7615555" cy="0"/>
          </a:xfrm>
          <a:custGeom>
            <a:avLst/>
            <a:gdLst/>
            <a:ahLst/>
            <a:cxnLst/>
            <a:rect l="l" t="t" r="r" b="b"/>
            <a:pathLst>
              <a:path w="7615555">
                <a:moveTo>
                  <a:pt x="0" y="0"/>
                </a:moveTo>
                <a:lnTo>
                  <a:pt x="7615428" y="0"/>
                </a:lnTo>
              </a:path>
            </a:pathLst>
          </a:custGeom>
          <a:ln w="9525">
            <a:solidFill>
              <a:srgbClr val="C3D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07792" y="3113532"/>
            <a:ext cx="7615555" cy="0"/>
          </a:xfrm>
          <a:custGeom>
            <a:avLst/>
            <a:gdLst/>
            <a:ahLst/>
            <a:cxnLst/>
            <a:rect l="l" t="t" r="r" b="b"/>
            <a:pathLst>
              <a:path w="7615555">
                <a:moveTo>
                  <a:pt x="0" y="0"/>
                </a:moveTo>
                <a:lnTo>
                  <a:pt x="7615428" y="0"/>
                </a:lnTo>
              </a:path>
            </a:pathLst>
          </a:custGeom>
          <a:ln w="9525">
            <a:solidFill>
              <a:srgbClr val="C3D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07792" y="2734055"/>
            <a:ext cx="7615555" cy="0"/>
          </a:xfrm>
          <a:custGeom>
            <a:avLst/>
            <a:gdLst/>
            <a:ahLst/>
            <a:cxnLst/>
            <a:rect l="l" t="t" r="r" b="b"/>
            <a:pathLst>
              <a:path w="7615555">
                <a:moveTo>
                  <a:pt x="0" y="0"/>
                </a:moveTo>
                <a:lnTo>
                  <a:pt x="7615428" y="0"/>
                </a:lnTo>
              </a:path>
            </a:pathLst>
          </a:custGeom>
          <a:ln w="9525">
            <a:solidFill>
              <a:srgbClr val="C3D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07792" y="2353055"/>
            <a:ext cx="7615555" cy="0"/>
          </a:xfrm>
          <a:custGeom>
            <a:avLst/>
            <a:gdLst/>
            <a:ahLst/>
            <a:cxnLst/>
            <a:rect l="l" t="t" r="r" b="b"/>
            <a:pathLst>
              <a:path w="7615555">
                <a:moveTo>
                  <a:pt x="0" y="0"/>
                </a:moveTo>
                <a:lnTo>
                  <a:pt x="7615428" y="0"/>
                </a:lnTo>
              </a:path>
            </a:pathLst>
          </a:custGeom>
          <a:ln w="9525">
            <a:solidFill>
              <a:srgbClr val="C3D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07792" y="5393435"/>
            <a:ext cx="7615555" cy="0"/>
          </a:xfrm>
          <a:custGeom>
            <a:avLst/>
            <a:gdLst/>
            <a:ahLst/>
            <a:cxnLst/>
            <a:rect l="l" t="t" r="r" b="b"/>
            <a:pathLst>
              <a:path w="7615555">
                <a:moveTo>
                  <a:pt x="0" y="0"/>
                </a:moveTo>
                <a:lnTo>
                  <a:pt x="7615428" y="0"/>
                </a:lnTo>
              </a:path>
            </a:pathLst>
          </a:custGeom>
          <a:ln w="9525">
            <a:solidFill>
              <a:srgbClr val="C3D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89553" y="2759201"/>
            <a:ext cx="6853555" cy="1800225"/>
          </a:xfrm>
          <a:custGeom>
            <a:avLst/>
            <a:gdLst/>
            <a:ahLst/>
            <a:cxnLst/>
            <a:rect l="l" t="t" r="r" b="b"/>
            <a:pathLst>
              <a:path w="6853555" h="1800225">
                <a:moveTo>
                  <a:pt x="0" y="211836"/>
                </a:moveTo>
                <a:lnTo>
                  <a:pt x="760476" y="0"/>
                </a:lnTo>
                <a:lnTo>
                  <a:pt x="1522476" y="213360"/>
                </a:lnTo>
                <a:lnTo>
                  <a:pt x="2284476" y="621792"/>
                </a:lnTo>
                <a:lnTo>
                  <a:pt x="3044952" y="722376"/>
                </a:lnTo>
                <a:lnTo>
                  <a:pt x="3806952" y="608076"/>
                </a:lnTo>
                <a:lnTo>
                  <a:pt x="4568952" y="1760220"/>
                </a:lnTo>
                <a:lnTo>
                  <a:pt x="5329428" y="1799844"/>
                </a:lnTo>
                <a:lnTo>
                  <a:pt x="6091428" y="1229868"/>
                </a:lnTo>
                <a:lnTo>
                  <a:pt x="6853428" y="1123188"/>
                </a:lnTo>
              </a:path>
            </a:pathLst>
          </a:custGeom>
          <a:ln w="28575">
            <a:solidFill>
              <a:srgbClr val="FFC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89553" y="4461509"/>
            <a:ext cx="6853555" cy="619125"/>
          </a:xfrm>
          <a:custGeom>
            <a:avLst/>
            <a:gdLst/>
            <a:ahLst/>
            <a:cxnLst/>
            <a:rect l="l" t="t" r="r" b="b"/>
            <a:pathLst>
              <a:path w="6853555" h="619125">
                <a:moveTo>
                  <a:pt x="0" y="89915"/>
                </a:moveTo>
                <a:lnTo>
                  <a:pt x="760476" y="0"/>
                </a:lnTo>
                <a:lnTo>
                  <a:pt x="1522476" y="53339"/>
                </a:lnTo>
                <a:lnTo>
                  <a:pt x="2284476" y="192023"/>
                </a:lnTo>
                <a:lnTo>
                  <a:pt x="3044952" y="213359"/>
                </a:lnTo>
                <a:lnTo>
                  <a:pt x="3806952" y="155447"/>
                </a:lnTo>
                <a:lnTo>
                  <a:pt x="4568952" y="598932"/>
                </a:lnTo>
                <a:lnTo>
                  <a:pt x="5329428" y="618744"/>
                </a:lnTo>
                <a:lnTo>
                  <a:pt x="6091428" y="400812"/>
                </a:lnTo>
                <a:lnTo>
                  <a:pt x="6853428" y="364235"/>
                </a:lnTo>
              </a:path>
            </a:pathLst>
          </a:custGeom>
          <a:ln w="28575">
            <a:solidFill>
              <a:srgbClr val="BE6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005073" y="2685415"/>
            <a:ext cx="5670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441C9"/>
                </a:solidFill>
                <a:latin typeface="Verdana"/>
                <a:cs typeface="Verdana"/>
              </a:rPr>
              <a:t>31,873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766565" y="2473528"/>
            <a:ext cx="56705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441C9"/>
                </a:solidFill>
                <a:latin typeface="Verdana"/>
                <a:cs typeface="Verdana"/>
              </a:rPr>
              <a:t>3</a:t>
            </a:r>
            <a:r>
              <a:rPr sz="1200" spc="5" dirty="0">
                <a:solidFill>
                  <a:srgbClr val="0441C9"/>
                </a:solidFill>
                <a:latin typeface="Verdana"/>
                <a:cs typeface="Verdana"/>
              </a:rPr>
              <a:t>4</a:t>
            </a:r>
            <a:r>
              <a:rPr sz="1200" spc="-10" dirty="0">
                <a:solidFill>
                  <a:srgbClr val="0441C9"/>
                </a:solidFill>
                <a:latin typeface="Verdana"/>
                <a:cs typeface="Verdana"/>
              </a:rPr>
              <a:t>,</a:t>
            </a:r>
            <a:r>
              <a:rPr sz="1200" dirty="0">
                <a:solidFill>
                  <a:srgbClr val="0441C9"/>
                </a:solidFill>
                <a:latin typeface="Verdana"/>
                <a:cs typeface="Verdana"/>
              </a:rPr>
              <a:t>6</a:t>
            </a:r>
            <a:r>
              <a:rPr sz="1200" spc="5" dirty="0">
                <a:solidFill>
                  <a:srgbClr val="0441C9"/>
                </a:solidFill>
                <a:latin typeface="Verdana"/>
                <a:cs typeface="Verdana"/>
              </a:rPr>
              <a:t>5</a:t>
            </a:r>
            <a:r>
              <a:rPr sz="1200" dirty="0">
                <a:solidFill>
                  <a:srgbClr val="0441C9"/>
                </a:solidFill>
                <a:latin typeface="Verdana"/>
                <a:cs typeface="Verdana"/>
              </a:rPr>
              <a:t>6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528184" y="2686558"/>
            <a:ext cx="5670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441C9"/>
                </a:solidFill>
                <a:latin typeface="Verdana"/>
                <a:cs typeface="Verdana"/>
              </a:rPr>
              <a:t>31,858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289550" y="3094735"/>
            <a:ext cx="5670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441C9"/>
                </a:solidFill>
                <a:latin typeface="Verdana"/>
                <a:cs typeface="Verdana"/>
              </a:rPr>
              <a:t>26,490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051296" y="3195954"/>
            <a:ext cx="5670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441C9"/>
                </a:solidFill>
                <a:latin typeface="Verdana"/>
                <a:cs typeface="Verdana"/>
              </a:rPr>
              <a:t>25,156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813042" y="3081604"/>
            <a:ext cx="56705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441C9"/>
                </a:solidFill>
                <a:latin typeface="Verdana"/>
                <a:cs typeface="Verdana"/>
              </a:rPr>
              <a:t>2</a:t>
            </a:r>
            <a:r>
              <a:rPr sz="1200" spc="5" dirty="0">
                <a:solidFill>
                  <a:srgbClr val="0441C9"/>
                </a:solidFill>
                <a:latin typeface="Verdana"/>
                <a:cs typeface="Verdana"/>
              </a:rPr>
              <a:t>6</a:t>
            </a:r>
            <a:r>
              <a:rPr sz="1200" spc="-10" dirty="0">
                <a:solidFill>
                  <a:srgbClr val="0441C9"/>
                </a:solidFill>
                <a:latin typeface="Verdana"/>
                <a:cs typeface="Verdana"/>
              </a:rPr>
              <a:t>,</a:t>
            </a:r>
            <a:r>
              <a:rPr sz="1200" dirty="0">
                <a:solidFill>
                  <a:srgbClr val="0441C9"/>
                </a:solidFill>
                <a:latin typeface="Verdana"/>
                <a:cs typeface="Verdana"/>
              </a:rPr>
              <a:t>6</a:t>
            </a:r>
            <a:r>
              <a:rPr sz="1200" spc="5" dirty="0">
                <a:solidFill>
                  <a:srgbClr val="0441C9"/>
                </a:solidFill>
                <a:latin typeface="Verdana"/>
                <a:cs typeface="Verdana"/>
              </a:rPr>
              <a:t>5</a:t>
            </a:r>
            <a:r>
              <a:rPr sz="1200" dirty="0">
                <a:solidFill>
                  <a:srgbClr val="0441C9"/>
                </a:solidFill>
                <a:latin typeface="Verdana"/>
                <a:cs typeface="Verdana"/>
              </a:rPr>
              <a:t>5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574406" y="4233748"/>
            <a:ext cx="56705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441C9"/>
                </a:solidFill>
                <a:latin typeface="Verdana"/>
                <a:cs typeface="Verdana"/>
              </a:rPr>
              <a:t>1</a:t>
            </a:r>
            <a:r>
              <a:rPr sz="1200" spc="5" dirty="0">
                <a:solidFill>
                  <a:srgbClr val="0441C9"/>
                </a:solidFill>
                <a:latin typeface="Verdana"/>
                <a:cs typeface="Verdana"/>
              </a:rPr>
              <a:t>1</a:t>
            </a:r>
            <a:r>
              <a:rPr sz="1200" spc="-10" dirty="0">
                <a:solidFill>
                  <a:srgbClr val="0441C9"/>
                </a:solidFill>
                <a:latin typeface="Verdana"/>
                <a:cs typeface="Verdana"/>
              </a:rPr>
              <a:t>,</a:t>
            </a:r>
            <a:r>
              <a:rPr sz="1200" dirty="0">
                <a:solidFill>
                  <a:srgbClr val="0441C9"/>
                </a:solidFill>
                <a:latin typeface="Verdana"/>
                <a:cs typeface="Verdana"/>
              </a:rPr>
              <a:t>4</a:t>
            </a:r>
            <a:r>
              <a:rPr sz="1200" spc="5" dirty="0">
                <a:solidFill>
                  <a:srgbClr val="0441C9"/>
                </a:solidFill>
                <a:latin typeface="Verdana"/>
                <a:cs typeface="Verdana"/>
              </a:rPr>
              <a:t>9</a:t>
            </a:r>
            <a:r>
              <a:rPr sz="1200" dirty="0">
                <a:solidFill>
                  <a:srgbClr val="0441C9"/>
                </a:solidFill>
                <a:latin typeface="Verdana"/>
                <a:cs typeface="Verdana"/>
              </a:rPr>
              <a:t>6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336026" y="4274057"/>
            <a:ext cx="5670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441C9"/>
                </a:solidFill>
                <a:latin typeface="Verdana"/>
                <a:cs typeface="Verdana"/>
              </a:rPr>
              <a:t>10,971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097518" y="3702811"/>
            <a:ext cx="5670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441C9"/>
                </a:solidFill>
                <a:latin typeface="Verdana"/>
                <a:cs typeface="Verdana"/>
              </a:rPr>
              <a:t>18,488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859136" y="3596767"/>
            <a:ext cx="5670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441C9"/>
                </a:solidFill>
                <a:latin typeface="Verdana"/>
                <a:cs typeface="Verdana"/>
              </a:rPr>
              <a:t>19,884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032251" y="4266438"/>
            <a:ext cx="51498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0441C9"/>
                </a:solidFill>
                <a:latin typeface="Verdana"/>
                <a:cs typeface="Verdana"/>
              </a:rPr>
              <a:t>11072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793997" y="4175582"/>
            <a:ext cx="51308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441C9"/>
                </a:solidFill>
                <a:latin typeface="Verdana"/>
                <a:cs typeface="Verdana"/>
              </a:rPr>
              <a:t>12262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555616" y="4228287"/>
            <a:ext cx="51308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441C9"/>
                </a:solidFill>
                <a:latin typeface="Verdana"/>
                <a:cs typeface="Verdana"/>
              </a:rPr>
              <a:t>11568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365750" y="4367910"/>
            <a:ext cx="4159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0441C9"/>
                </a:solidFill>
                <a:latin typeface="Verdana"/>
                <a:cs typeface="Verdana"/>
              </a:rPr>
              <a:t>9736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127496" y="4390135"/>
            <a:ext cx="4159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0441C9"/>
                </a:solidFill>
                <a:latin typeface="Verdana"/>
                <a:cs typeface="Verdana"/>
              </a:rPr>
              <a:t>9444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840093" y="4331334"/>
            <a:ext cx="5130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0441C9"/>
                </a:solidFill>
                <a:latin typeface="Verdana"/>
                <a:cs typeface="Verdana"/>
              </a:rPr>
              <a:t>10218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650606" y="4774819"/>
            <a:ext cx="4159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0441C9"/>
                </a:solidFill>
                <a:latin typeface="Verdana"/>
                <a:cs typeface="Verdana"/>
              </a:rPr>
              <a:t>4385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412226" y="4795266"/>
            <a:ext cx="4159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0441C9"/>
                </a:solidFill>
                <a:latin typeface="Verdana"/>
                <a:cs typeface="Verdana"/>
              </a:rPr>
              <a:t>4116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173718" y="4576698"/>
            <a:ext cx="4159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0441C9"/>
                </a:solidFill>
                <a:latin typeface="Verdana"/>
                <a:cs typeface="Verdana"/>
              </a:rPr>
              <a:t>6992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935336" y="4540122"/>
            <a:ext cx="4159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0441C9"/>
                </a:solidFill>
                <a:latin typeface="Verdana"/>
                <a:cs typeface="Verdana"/>
              </a:rPr>
              <a:t>7471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656077" y="5281041"/>
            <a:ext cx="1225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44EF1"/>
                </a:solidFill>
                <a:latin typeface="Verdana"/>
                <a:cs typeface="Verdana"/>
              </a:rPr>
              <a:t>0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310764" y="4900929"/>
            <a:ext cx="4679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044EF1"/>
                </a:solidFill>
                <a:latin typeface="Verdana"/>
                <a:cs typeface="Verdana"/>
              </a:rPr>
              <a:t>5</a:t>
            </a:r>
            <a:r>
              <a:rPr sz="1200" spc="5" dirty="0">
                <a:solidFill>
                  <a:srgbClr val="044EF1"/>
                </a:solidFill>
                <a:latin typeface="Verdana"/>
                <a:cs typeface="Verdana"/>
              </a:rPr>
              <a:t>,</a:t>
            </a:r>
            <a:r>
              <a:rPr sz="1200" spc="-10" dirty="0">
                <a:solidFill>
                  <a:srgbClr val="044EF1"/>
                </a:solidFill>
                <a:latin typeface="Verdana"/>
                <a:cs typeface="Verdana"/>
              </a:rPr>
              <a:t>0</a:t>
            </a:r>
            <a:r>
              <a:rPr sz="1200" dirty="0">
                <a:solidFill>
                  <a:srgbClr val="044EF1"/>
                </a:solidFill>
                <a:latin typeface="Verdana"/>
                <a:cs typeface="Verdana"/>
              </a:rPr>
              <a:t>00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214117" y="4520641"/>
            <a:ext cx="56451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044EF1"/>
                </a:solidFill>
                <a:latin typeface="Verdana"/>
                <a:cs typeface="Verdana"/>
              </a:rPr>
              <a:t>1</a:t>
            </a:r>
            <a:r>
              <a:rPr sz="1200" dirty="0">
                <a:solidFill>
                  <a:srgbClr val="044EF1"/>
                </a:solidFill>
                <a:latin typeface="Verdana"/>
                <a:cs typeface="Verdana"/>
              </a:rPr>
              <a:t>0,0</a:t>
            </a:r>
            <a:r>
              <a:rPr sz="1200" spc="-10" dirty="0">
                <a:solidFill>
                  <a:srgbClr val="044EF1"/>
                </a:solidFill>
                <a:latin typeface="Verdana"/>
                <a:cs typeface="Verdana"/>
              </a:rPr>
              <a:t>0</a:t>
            </a:r>
            <a:r>
              <a:rPr sz="1200" dirty="0">
                <a:solidFill>
                  <a:srgbClr val="044EF1"/>
                </a:solidFill>
                <a:latin typeface="Verdana"/>
                <a:cs typeface="Verdana"/>
              </a:rPr>
              <a:t>0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214117" y="4141089"/>
            <a:ext cx="5645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044EF1"/>
                </a:solidFill>
                <a:latin typeface="Verdana"/>
                <a:cs typeface="Verdana"/>
              </a:rPr>
              <a:t>1</a:t>
            </a:r>
            <a:r>
              <a:rPr sz="1200" dirty="0">
                <a:solidFill>
                  <a:srgbClr val="044EF1"/>
                </a:solidFill>
                <a:latin typeface="Verdana"/>
                <a:cs typeface="Verdana"/>
              </a:rPr>
              <a:t>5</a:t>
            </a:r>
            <a:r>
              <a:rPr sz="1200" spc="-5" dirty="0">
                <a:solidFill>
                  <a:srgbClr val="044EF1"/>
                </a:solidFill>
                <a:latin typeface="Verdana"/>
                <a:cs typeface="Verdana"/>
              </a:rPr>
              <a:t>,</a:t>
            </a:r>
            <a:r>
              <a:rPr sz="1200" dirty="0">
                <a:solidFill>
                  <a:srgbClr val="044EF1"/>
                </a:solidFill>
                <a:latin typeface="Verdana"/>
                <a:cs typeface="Verdana"/>
              </a:rPr>
              <a:t>0</a:t>
            </a:r>
            <a:r>
              <a:rPr sz="1200" spc="-10" dirty="0">
                <a:solidFill>
                  <a:srgbClr val="044EF1"/>
                </a:solidFill>
                <a:latin typeface="Verdana"/>
                <a:cs typeface="Verdana"/>
              </a:rPr>
              <a:t>0</a:t>
            </a:r>
            <a:r>
              <a:rPr sz="1200" dirty="0">
                <a:solidFill>
                  <a:srgbClr val="044EF1"/>
                </a:solidFill>
                <a:latin typeface="Verdana"/>
                <a:cs typeface="Verdana"/>
              </a:rPr>
              <a:t>0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214117" y="3760978"/>
            <a:ext cx="5645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044EF1"/>
                </a:solidFill>
                <a:latin typeface="Verdana"/>
                <a:cs typeface="Verdana"/>
              </a:rPr>
              <a:t>2</a:t>
            </a:r>
            <a:r>
              <a:rPr sz="1200" dirty="0">
                <a:solidFill>
                  <a:srgbClr val="044EF1"/>
                </a:solidFill>
                <a:latin typeface="Verdana"/>
                <a:cs typeface="Verdana"/>
              </a:rPr>
              <a:t>0</a:t>
            </a:r>
            <a:r>
              <a:rPr sz="1200" spc="-5" dirty="0">
                <a:solidFill>
                  <a:srgbClr val="044EF1"/>
                </a:solidFill>
                <a:latin typeface="Verdana"/>
                <a:cs typeface="Verdana"/>
              </a:rPr>
              <a:t>,</a:t>
            </a:r>
            <a:r>
              <a:rPr sz="1200" dirty="0">
                <a:solidFill>
                  <a:srgbClr val="044EF1"/>
                </a:solidFill>
                <a:latin typeface="Verdana"/>
                <a:cs typeface="Verdana"/>
              </a:rPr>
              <a:t>0</a:t>
            </a:r>
            <a:r>
              <a:rPr sz="1200" spc="-10" dirty="0">
                <a:solidFill>
                  <a:srgbClr val="044EF1"/>
                </a:solidFill>
                <a:latin typeface="Verdana"/>
                <a:cs typeface="Verdana"/>
              </a:rPr>
              <a:t>0</a:t>
            </a:r>
            <a:r>
              <a:rPr sz="1200" dirty="0">
                <a:solidFill>
                  <a:srgbClr val="044EF1"/>
                </a:solidFill>
                <a:latin typeface="Verdana"/>
                <a:cs typeface="Verdana"/>
              </a:rPr>
              <a:t>0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214117" y="3380994"/>
            <a:ext cx="5645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044EF1"/>
                </a:solidFill>
                <a:latin typeface="Verdana"/>
                <a:cs typeface="Verdana"/>
              </a:rPr>
              <a:t>2</a:t>
            </a:r>
            <a:r>
              <a:rPr sz="1200" dirty="0">
                <a:solidFill>
                  <a:srgbClr val="044EF1"/>
                </a:solidFill>
                <a:latin typeface="Verdana"/>
                <a:cs typeface="Verdana"/>
              </a:rPr>
              <a:t>5</a:t>
            </a:r>
            <a:r>
              <a:rPr sz="1200" spc="-5" dirty="0">
                <a:solidFill>
                  <a:srgbClr val="044EF1"/>
                </a:solidFill>
                <a:latin typeface="Verdana"/>
                <a:cs typeface="Verdana"/>
              </a:rPr>
              <a:t>,</a:t>
            </a:r>
            <a:r>
              <a:rPr sz="1200" dirty="0">
                <a:solidFill>
                  <a:srgbClr val="044EF1"/>
                </a:solidFill>
                <a:latin typeface="Verdana"/>
                <a:cs typeface="Verdana"/>
              </a:rPr>
              <a:t>0</a:t>
            </a:r>
            <a:r>
              <a:rPr sz="1200" spc="-10" dirty="0">
                <a:solidFill>
                  <a:srgbClr val="044EF1"/>
                </a:solidFill>
                <a:latin typeface="Verdana"/>
                <a:cs typeface="Verdana"/>
              </a:rPr>
              <a:t>0</a:t>
            </a:r>
            <a:r>
              <a:rPr sz="1200" dirty="0">
                <a:solidFill>
                  <a:srgbClr val="044EF1"/>
                </a:solidFill>
                <a:latin typeface="Verdana"/>
                <a:cs typeface="Verdana"/>
              </a:rPr>
              <a:t>0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214117" y="3000578"/>
            <a:ext cx="56451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044EF1"/>
                </a:solidFill>
                <a:latin typeface="Verdana"/>
                <a:cs typeface="Verdana"/>
              </a:rPr>
              <a:t>3</a:t>
            </a:r>
            <a:r>
              <a:rPr sz="1200" dirty="0">
                <a:solidFill>
                  <a:srgbClr val="044EF1"/>
                </a:solidFill>
                <a:latin typeface="Verdana"/>
                <a:cs typeface="Verdana"/>
              </a:rPr>
              <a:t>0,0</a:t>
            </a:r>
            <a:r>
              <a:rPr sz="1200" spc="-10" dirty="0">
                <a:solidFill>
                  <a:srgbClr val="044EF1"/>
                </a:solidFill>
                <a:latin typeface="Verdana"/>
                <a:cs typeface="Verdana"/>
              </a:rPr>
              <a:t>0</a:t>
            </a:r>
            <a:r>
              <a:rPr sz="1200" dirty="0">
                <a:solidFill>
                  <a:srgbClr val="044EF1"/>
                </a:solidFill>
                <a:latin typeface="Verdana"/>
                <a:cs typeface="Verdana"/>
              </a:rPr>
              <a:t>0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214117" y="2621026"/>
            <a:ext cx="5645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044EF1"/>
                </a:solidFill>
                <a:latin typeface="Verdana"/>
                <a:cs typeface="Verdana"/>
              </a:rPr>
              <a:t>3</a:t>
            </a:r>
            <a:r>
              <a:rPr sz="1200" dirty="0">
                <a:solidFill>
                  <a:srgbClr val="044EF1"/>
                </a:solidFill>
                <a:latin typeface="Verdana"/>
                <a:cs typeface="Verdana"/>
              </a:rPr>
              <a:t>5</a:t>
            </a:r>
            <a:r>
              <a:rPr sz="1200" spc="-5" dirty="0">
                <a:solidFill>
                  <a:srgbClr val="044EF1"/>
                </a:solidFill>
                <a:latin typeface="Verdana"/>
                <a:cs typeface="Verdana"/>
              </a:rPr>
              <a:t>,</a:t>
            </a:r>
            <a:r>
              <a:rPr sz="1200" dirty="0">
                <a:solidFill>
                  <a:srgbClr val="044EF1"/>
                </a:solidFill>
                <a:latin typeface="Verdana"/>
                <a:cs typeface="Verdana"/>
              </a:rPr>
              <a:t>0</a:t>
            </a:r>
            <a:r>
              <a:rPr sz="1200" spc="-10" dirty="0">
                <a:solidFill>
                  <a:srgbClr val="044EF1"/>
                </a:solidFill>
                <a:latin typeface="Verdana"/>
                <a:cs typeface="Verdana"/>
              </a:rPr>
              <a:t>0</a:t>
            </a:r>
            <a:r>
              <a:rPr sz="1200" dirty="0">
                <a:solidFill>
                  <a:srgbClr val="044EF1"/>
                </a:solidFill>
                <a:latin typeface="Verdana"/>
                <a:cs typeface="Verdana"/>
              </a:rPr>
              <a:t>0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214117" y="2241041"/>
            <a:ext cx="5645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044EF1"/>
                </a:solidFill>
                <a:latin typeface="Verdana"/>
                <a:cs typeface="Verdana"/>
              </a:rPr>
              <a:t>4</a:t>
            </a:r>
            <a:r>
              <a:rPr sz="1200" dirty="0">
                <a:solidFill>
                  <a:srgbClr val="044EF1"/>
                </a:solidFill>
                <a:latin typeface="Verdana"/>
                <a:cs typeface="Verdana"/>
              </a:rPr>
              <a:t>0</a:t>
            </a:r>
            <a:r>
              <a:rPr sz="1200" spc="-5" dirty="0">
                <a:solidFill>
                  <a:srgbClr val="044EF1"/>
                </a:solidFill>
                <a:latin typeface="Verdana"/>
                <a:cs typeface="Verdana"/>
              </a:rPr>
              <a:t>,</a:t>
            </a:r>
            <a:r>
              <a:rPr sz="1200" dirty="0">
                <a:solidFill>
                  <a:srgbClr val="044EF1"/>
                </a:solidFill>
                <a:latin typeface="Verdana"/>
                <a:cs typeface="Verdana"/>
              </a:rPr>
              <a:t>0</a:t>
            </a:r>
            <a:r>
              <a:rPr sz="1200" spc="-10" dirty="0">
                <a:solidFill>
                  <a:srgbClr val="044EF1"/>
                </a:solidFill>
                <a:latin typeface="Verdana"/>
                <a:cs typeface="Verdana"/>
              </a:rPr>
              <a:t>0</a:t>
            </a:r>
            <a:r>
              <a:rPr sz="1200" dirty="0">
                <a:solidFill>
                  <a:srgbClr val="044EF1"/>
                </a:solidFill>
                <a:latin typeface="Verdana"/>
                <a:cs typeface="Verdana"/>
              </a:rPr>
              <a:t>0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792985" y="5483148"/>
            <a:ext cx="3987800" cy="742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03020">
              <a:lnSpc>
                <a:spcPct val="100000"/>
              </a:lnSpc>
              <a:spcBef>
                <a:spcPts val="100"/>
              </a:spcBef>
              <a:tabLst>
                <a:tab pos="2064385" algn="l"/>
                <a:tab pos="2826385" algn="l"/>
                <a:tab pos="3587750" algn="l"/>
              </a:tabLst>
            </a:pPr>
            <a:r>
              <a:rPr sz="1200" spc="-10" dirty="0">
                <a:solidFill>
                  <a:srgbClr val="044EF1"/>
                </a:solidFill>
                <a:latin typeface="Verdana"/>
                <a:cs typeface="Verdana"/>
              </a:rPr>
              <a:t>2</a:t>
            </a:r>
            <a:r>
              <a:rPr sz="1200" dirty="0">
                <a:solidFill>
                  <a:srgbClr val="044EF1"/>
                </a:solidFill>
                <a:latin typeface="Verdana"/>
                <a:cs typeface="Verdana"/>
              </a:rPr>
              <a:t>0</a:t>
            </a:r>
            <a:r>
              <a:rPr sz="1200" spc="-10" dirty="0">
                <a:solidFill>
                  <a:srgbClr val="044EF1"/>
                </a:solidFill>
                <a:latin typeface="Verdana"/>
                <a:cs typeface="Verdana"/>
              </a:rPr>
              <a:t>1</a:t>
            </a:r>
            <a:r>
              <a:rPr sz="1200" dirty="0">
                <a:solidFill>
                  <a:srgbClr val="044EF1"/>
                </a:solidFill>
                <a:latin typeface="Verdana"/>
                <a:cs typeface="Verdana"/>
              </a:rPr>
              <a:t>5	</a:t>
            </a:r>
            <a:r>
              <a:rPr sz="1200" spc="-10" dirty="0">
                <a:solidFill>
                  <a:srgbClr val="044EF1"/>
                </a:solidFill>
                <a:latin typeface="Verdana"/>
                <a:cs typeface="Verdana"/>
              </a:rPr>
              <a:t>2</a:t>
            </a:r>
            <a:r>
              <a:rPr sz="1200" dirty="0">
                <a:solidFill>
                  <a:srgbClr val="044EF1"/>
                </a:solidFill>
                <a:latin typeface="Verdana"/>
                <a:cs typeface="Verdana"/>
              </a:rPr>
              <a:t>0</a:t>
            </a:r>
            <a:r>
              <a:rPr sz="1200" spc="-10" dirty="0">
                <a:solidFill>
                  <a:srgbClr val="044EF1"/>
                </a:solidFill>
                <a:latin typeface="Verdana"/>
                <a:cs typeface="Verdana"/>
              </a:rPr>
              <a:t>1</a:t>
            </a:r>
            <a:r>
              <a:rPr sz="1200" dirty="0">
                <a:solidFill>
                  <a:srgbClr val="044EF1"/>
                </a:solidFill>
                <a:latin typeface="Verdana"/>
                <a:cs typeface="Verdana"/>
              </a:rPr>
              <a:t>6	</a:t>
            </a:r>
            <a:r>
              <a:rPr sz="1200" spc="-10" dirty="0">
                <a:solidFill>
                  <a:srgbClr val="044EF1"/>
                </a:solidFill>
                <a:latin typeface="Verdana"/>
                <a:cs typeface="Verdana"/>
              </a:rPr>
              <a:t>2</a:t>
            </a:r>
            <a:r>
              <a:rPr sz="1200" dirty="0">
                <a:solidFill>
                  <a:srgbClr val="044EF1"/>
                </a:solidFill>
                <a:latin typeface="Verdana"/>
                <a:cs typeface="Verdana"/>
              </a:rPr>
              <a:t>0</a:t>
            </a:r>
            <a:r>
              <a:rPr sz="1200" spc="-10" dirty="0">
                <a:solidFill>
                  <a:srgbClr val="044EF1"/>
                </a:solidFill>
                <a:latin typeface="Verdana"/>
                <a:cs typeface="Verdana"/>
              </a:rPr>
              <a:t>1</a:t>
            </a:r>
            <a:r>
              <a:rPr sz="1200" dirty="0">
                <a:solidFill>
                  <a:srgbClr val="044EF1"/>
                </a:solidFill>
                <a:latin typeface="Verdana"/>
                <a:cs typeface="Verdana"/>
              </a:rPr>
              <a:t>7	</a:t>
            </a:r>
            <a:r>
              <a:rPr sz="1200" spc="-10" dirty="0">
                <a:solidFill>
                  <a:srgbClr val="044EF1"/>
                </a:solidFill>
                <a:latin typeface="Verdana"/>
                <a:cs typeface="Verdana"/>
              </a:rPr>
              <a:t>2</a:t>
            </a:r>
            <a:r>
              <a:rPr sz="1200" dirty="0">
                <a:solidFill>
                  <a:srgbClr val="044EF1"/>
                </a:solidFill>
                <a:latin typeface="Verdana"/>
                <a:cs typeface="Verdana"/>
              </a:rPr>
              <a:t>0</a:t>
            </a:r>
            <a:r>
              <a:rPr sz="1200" spc="-10" dirty="0">
                <a:solidFill>
                  <a:srgbClr val="044EF1"/>
                </a:solidFill>
                <a:latin typeface="Verdana"/>
                <a:cs typeface="Verdana"/>
              </a:rPr>
              <a:t>1</a:t>
            </a:r>
            <a:r>
              <a:rPr sz="1200" dirty="0">
                <a:solidFill>
                  <a:srgbClr val="044EF1"/>
                </a:solidFill>
                <a:latin typeface="Verdana"/>
                <a:cs typeface="Verdana"/>
              </a:rPr>
              <a:t>8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>
              <a:latin typeface="Verdana"/>
              <a:cs typeface="Verdana"/>
            </a:endParaRPr>
          </a:p>
          <a:p>
            <a:pPr marL="12700" marR="60960">
              <a:lnSpc>
                <a:spcPct val="100000"/>
              </a:lnSpc>
            </a:pPr>
            <a:r>
              <a:rPr sz="1000" i="1" spc="-5" dirty="0">
                <a:latin typeface="Calibri"/>
                <a:cs typeface="Calibri"/>
              </a:rPr>
              <a:t>Data Source: Databook, FBSS; Children and Families in Services on August 31  Report Run Date:</a:t>
            </a:r>
            <a:r>
              <a:rPr sz="1000" i="1" spc="-30" dirty="0">
                <a:latin typeface="Calibri"/>
                <a:cs typeface="Calibri"/>
              </a:rPr>
              <a:t> </a:t>
            </a:r>
            <a:r>
              <a:rPr sz="1000" i="1" spc="-5" dirty="0">
                <a:latin typeface="Calibri"/>
                <a:cs typeface="Calibri"/>
              </a:rPr>
              <a:t>1/10/25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129909" y="5483148"/>
            <a:ext cx="41211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044EF1"/>
                </a:solidFill>
                <a:latin typeface="Verdana"/>
                <a:cs typeface="Verdana"/>
              </a:rPr>
              <a:t>2</a:t>
            </a:r>
            <a:r>
              <a:rPr sz="1200" dirty="0">
                <a:solidFill>
                  <a:srgbClr val="044EF1"/>
                </a:solidFill>
                <a:latin typeface="Verdana"/>
                <a:cs typeface="Verdana"/>
              </a:rPr>
              <a:t>0</a:t>
            </a:r>
            <a:r>
              <a:rPr sz="1200" spc="-10" dirty="0">
                <a:solidFill>
                  <a:srgbClr val="044EF1"/>
                </a:solidFill>
                <a:latin typeface="Verdana"/>
                <a:cs typeface="Verdana"/>
              </a:rPr>
              <a:t>1</a:t>
            </a:r>
            <a:r>
              <a:rPr sz="1200" dirty="0">
                <a:solidFill>
                  <a:srgbClr val="044EF1"/>
                </a:solidFill>
                <a:latin typeface="Verdana"/>
                <a:cs typeface="Verdana"/>
              </a:rPr>
              <a:t>9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891655" y="5483148"/>
            <a:ext cx="41211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044EF1"/>
                </a:solidFill>
                <a:latin typeface="Verdana"/>
                <a:cs typeface="Verdana"/>
              </a:rPr>
              <a:t>2</a:t>
            </a:r>
            <a:r>
              <a:rPr sz="1200" dirty="0">
                <a:solidFill>
                  <a:srgbClr val="044EF1"/>
                </a:solidFill>
                <a:latin typeface="Verdana"/>
                <a:cs typeface="Verdana"/>
              </a:rPr>
              <a:t>0</a:t>
            </a:r>
            <a:r>
              <a:rPr sz="1200" spc="-10" dirty="0">
                <a:solidFill>
                  <a:srgbClr val="044EF1"/>
                </a:solidFill>
                <a:latin typeface="Verdana"/>
                <a:cs typeface="Verdana"/>
              </a:rPr>
              <a:t>2</a:t>
            </a:r>
            <a:r>
              <a:rPr sz="1200" dirty="0">
                <a:solidFill>
                  <a:srgbClr val="044EF1"/>
                </a:solidFill>
                <a:latin typeface="Verdana"/>
                <a:cs typeface="Verdana"/>
              </a:rPr>
              <a:t>0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653019" y="5483148"/>
            <a:ext cx="41211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044EF1"/>
                </a:solidFill>
                <a:latin typeface="Verdana"/>
                <a:cs typeface="Verdana"/>
              </a:rPr>
              <a:t>2</a:t>
            </a:r>
            <a:r>
              <a:rPr sz="1200" dirty="0">
                <a:solidFill>
                  <a:srgbClr val="044EF1"/>
                </a:solidFill>
                <a:latin typeface="Verdana"/>
                <a:cs typeface="Verdana"/>
              </a:rPr>
              <a:t>0</a:t>
            </a:r>
            <a:r>
              <a:rPr sz="1200" spc="-10" dirty="0">
                <a:solidFill>
                  <a:srgbClr val="044EF1"/>
                </a:solidFill>
                <a:latin typeface="Verdana"/>
                <a:cs typeface="Verdana"/>
              </a:rPr>
              <a:t>2</a:t>
            </a:r>
            <a:r>
              <a:rPr sz="1200" dirty="0">
                <a:solidFill>
                  <a:srgbClr val="044EF1"/>
                </a:solidFill>
                <a:latin typeface="Verdana"/>
                <a:cs typeface="Verdana"/>
              </a:rPr>
              <a:t>1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8414766" y="5483148"/>
            <a:ext cx="41211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044EF1"/>
                </a:solidFill>
                <a:latin typeface="Verdana"/>
                <a:cs typeface="Verdana"/>
              </a:rPr>
              <a:t>2</a:t>
            </a:r>
            <a:r>
              <a:rPr sz="1200" dirty="0">
                <a:solidFill>
                  <a:srgbClr val="044EF1"/>
                </a:solidFill>
                <a:latin typeface="Verdana"/>
                <a:cs typeface="Verdana"/>
              </a:rPr>
              <a:t>0</a:t>
            </a:r>
            <a:r>
              <a:rPr sz="1200" spc="-10" dirty="0">
                <a:solidFill>
                  <a:srgbClr val="044EF1"/>
                </a:solidFill>
                <a:latin typeface="Verdana"/>
                <a:cs typeface="Verdana"/>
              </a:rPr>
              <a:t>2</a:t>
            </a:r>
            <a:r>
              <a:rPr sz="1200" dirty="0">
                <a:solidFill>
                  <a:srgbClr val="044EF1"/>
                </a:solidFill>
                <a:latin typeface="Verdana"/>
                <a:cs typeface="Verdana"/>
              </a:rPr>
              <a:t>2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9176131" y="5483148"/>
            <a:ext cx="41211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044EF1"/>
                </a:solidFill>
                <a:latin typeface="Verdana"/>
                <a:cs typeface="Verdana"/>
              </a:rPr>
              <a:t>2</a:t>
            </a:r>
            <a:r>
              <a:rPr sz="1200" dirty="0">
                <a:solidFill>
                  <a:srgbClr val="044EF1"/>
                </a:solidFill>
                <a:latin typeface="Verdana"/>
                <a:cs typeface="Verdana"/>
              </a:rPr>
              <a:t>0</a:t>
            </a:r>
            <a:r>
              <a:rPr sz="1200" spc="-10" dirty="0">
                <a:solidFill>
                  <a:srgbClr val="044EF1"/>
                </a:solidFill>
                <a:latin typeface="Verdana"/>
                <a:cs typeface="Verdana"/>
              </a:rPr>
              <a:t>2</a:t>
            </a:r>
            <a:r>
              <a:rPr sz="1200" dirty="0">
                <a:solidFill>
                  <a:srgbClr val="044EF1"/>
                </a:solidFill>
                <a:latin typeface="Verdana"/>
                <a:cs typeface="Verdana"/>
              </a:rPr>
              <a:t>3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9937750" y="5483148"/>
            <a:ext cx="41211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044EF1"/>
                </a:solidFill>
                <a:latin typeface="Verdana"/>
                <a:cs typeface="Verdana"/>
              </a:rPr>
              <a:t>2</a:t>
            </a:r>
            <a:r>
              <a:rPr sz="1200" dirty="0">
                <a:solidFill>
                  <a:srgbClr val="044EF1"/>
                </a:solidFill>
                <a:latin typeface="Verdana"/>
                <a:cs typeface="Verdana"/>
              </a:rPr>
              <a:t>0</a:t>
            </a:r>
            <a:r>
              <a:rPr sz="1200" spc="-10" dirty="0">
                <a:solidFill>
                  <a:srgbClr val="044EF1"/>
                </a:solidFill>
                <a:latin typeface="Verdana"/>
                <a:cs typeface="Verdana"/>
              </a:rPr>
              <a:t>2</a:t>
            </a:r>
            <a:r>
              <a:rPr sz="1200" dirty="0">
                <a:solidFill>
                  <a:srgbClr val="044EF1"/>
                </a:solidFill>
                <a:latin typeface="Verdana"/>
                <a:cs typeface="Verdana"/>
              </a:rPr>
              <a:t>4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331845" y="1593341"/>
            <a:ext cx="7226934" cy="59690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361054" marR="5080" indent="-3348990">
              <a:lnSpc>
                <a:spcPct val="102200"/>
              </a:lnSpc>
              <a:spcBef>
                <a:spcPts val="60"/>
              </a:spcBef>
            </a:pPr>
            <a:r>
              <a:rPr sz="1850" spc="-10" dirty="0">
                <a:latin typeface="Verdana"/>
                <a:cs typeface="Verdana"/>
              </a:rPr>
              <a:t>Families </a:t>
            </a:r>
            <a:r>
              <a:rPr sz="1850" spc="5" dirty="0">
                <a:latin typeface="Verdana"/>
                <a:cs typeface="Verdana"/>
              </a:rPr>
              <a:t>and </a:t>
            </a:r>
            <a:r>
              <a:rPr sz="1850" spc="-5" dirty="0">
                <a:latin typeface="Verdana"/>
                <a:cs typeface="Verdana"/>
              </a:rPr>
              <a:t>Children in FBSS </a:t>
            </a:r>
            <a:r>
              <a:rPr sz="1850" spc="5" dirty="0">
                <a:latin typeface="Verdana"/>
                <a:cs typeface="Verdana"/>
              </a:rPr>
              <a:t>services on </a:t>
            </a:r>
            <a:r>
              <a:rPr sz="1850" dirty="0">
                <a:latin typeface="Verdana"/>
                <a:cs typeface="Verdana"/>
              </a:rPr>
              <a:t>August </a:t>
            </a:r>
            <a:r>
              <a:rPr sz="1850" spc="5" dirty="0">
                <a:latin typeface="Verdana"/>
                <a:cs typeface="Verdana"/>
              </a:rPr>
              <a:t>31 </a:t>
            </a:r>
            <a:r>
              <a:rPr sz="1850" dirty="0">
                <a:latin typeface="Verdana"/>
                <a:cs typeface="Verdana"/>
              </a:rPr>
              <a:t>of Each  </a:t>
            </a:r>
            <a:r>
              <a:rPr sz="1850" spc="-30" dirty="0">
                <a:latin typeface="Verdana"/>
                <a:cs typeface="Verdana"/>
              </a:rPr>
              <a:t>Year</a:t>
            </a:r>
            <a:endParaRPr sz="1850">
              <a:latin typeface="Verdana"/>
              <a:cs typeface="Verdana"/>
            </a:endParaRPr>
          </a:p>
        </p:txBody>
      </p:sp>
      <p:sp>
        <p:nvSpPr>
          <p:cNvPr id="55" name="object 5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722102" y="3850385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8575">
            <a:solidFill>
              <a:srgbClr val="FFC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722102" y="4109465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8575">
            <a:solidFill>
              <a:srgbClr val="BE6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10980166" y="3661917"/>
            <a:ext cx="65849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1700"/>
              </a:lnSpc>
              <a:spcBef>
                <a:spcPts val="100"/>
              </a:spcBef>
            </a:pPr>
            <a:r>
              <a:rPr sz="1200" spc="-5" dirty="0">
                <a:solidFill>
                  <a:srgbClr val="044EF1"/>
                </a:solidFill>
                <a:latin typeface="Verdana"/>
                <a:cs typeface="Verdana"/>
              </a:rPr>
              <a:t>Chi</a:t>
            </a:r>
            <a:r>
              <a:rPr sz="1200" spc="5" dirty="0">
                <a:solidFill>
                  <a:srgbClr val="044EF1"/>
                </a:solidFill>
                <a:latin typeface="Verdana"/>
                <a:cs typeface="Verdana"/>
              </a:rPr>
              <a:t>l</a:t>
            </a:r>
            <a:r>
              <a:rPr sz="1200" spc="-5" dirty="0">
                <a:solidFill>
                  <a:srgbClr val="044EF1"/>
                </a:solidFill>
                <a:latin typeface="Verdana"/>
                <a:cs typeface="Verdana"/>
              </a:rPr>
              <a:t>d</a:t>
            </a:r>
            <a:r>
              <a:rPr sz="1200" spc="-10" dirty="0">
                <a:solidFill>
                  <a:srgbClr val="044EF1"/>
                </a:solidFill>
                <a:latin typeface="Verdana"/>
                <a:cs typeface="Verdana"/>
              </a:rPr>
              <a:t>r</a:t>
            </a:r>
            <a:r>
              <a:rPr sz="1200" dirty="0">
                <a:solidFill>
                  <a:srgbClr val="044EF1"/>
                </a:solidFill>
                <a:latin typeface="Verdana"/>
                <a:cs typeface="Verdana"/>
              </a:rPr>
              <a:t>en  </a:t>
            </a:r>
            <a:r>
              <a:rPr sz="1200" spc="-10" dirty="0">
                <a:solidFill>
                  <a:srgbClr val="044EF1"/>
                </a:solidFill>
                <a:latin typeface="Verdana"/>
                <a:cs typeface="Verdana"/>
              </a:rPr>
              <a:t>F</a:t>
            </a:r>
            <a:r>
              <a:rPr sz="1200" dirty="0">
                <a:solidFill>
                  <a:srgbClr val="044EF1"/>
                </a:solidFill>
                <a:latin typeface="Verdana"/>
                <a:cs typeface="Verdana"/>
              </a:rPr>
              <a:t>a</a:t>
            </a:r>
            <a:r>
              <a:rPr sz="1200" spc="-5" dirty="0">
                <a:solidFill>
                  <a:srgbClr val="044EF1"/>
                </a:solidFill>
                <a:latin typeface="Verdana"/>
                <a:cs typeface="Verdana"/>
              </a:rPr>
              <a:t>m</a:t>
            </a:r>
            <a:r>
              <a:rPr sz="1200" spc="5" dirty="0">
                <a:solidFill>
                  <a:srgbClr val="044EF1"/>
                </a:solidFill>
                <a:latin typeface="Verdana"/>
                <a:cs typeface="Verdana"/>
              </a:rPr>
              <a:t>i</a:t>
            </a:r>
            <a:r>
              <a:rPr sz="1200" spc="-5" dirty="0">
                <a:solidFill>
                  <a:srgbClr val="044EF1"/>
                </a:solidFill>
                <a:latin typeface="Verdana"/>
                <a:cs typeface="Verdana"/>
              </a:rPr>
              <a:t>l</a:t>
            </a:r>
            <a:r>
              <a:rPr sz="1200" spc="-10" dirty="0">
                <a:solidFill>
                  <a:srgbClr val="044EF1"/>
                </a:solidFill>
                <a:latin typeface="Verdana"/>
                <a:cs typeface="Verdana"/>
              </a:rPr>
              <a:t>i</a:t>
            </a:r>
            <a:r>
              <a:rPr sz="1200" dirty="0">
                <a:solidFill>
                  <a:srgbClr val="044EF1"/>
                </a:solidFill>
                <a:latin typeface="Verdana"/>
                <a:cs typeface="Verdana"/>
              </a:rPr>
              <a:t>es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39873" y="1386077"/>
            <a:ext cx="9825355" cy="1905"/>
          </a:xfrm>
          <a:custGeom>
            <a:avLst/>
            <a:gdLst/>
            <a:ahLst/>
            <a:cxnLst/>
            <a:rect l="l" t="t" r="r" b="b"/>
            <a:pathLst>
              <a:path w="9825355" h="1905">
                <a:moveTo>
                  <a:pt x="0" y="0"/>
                </a:moveTo>
                <a:lnTo>
                  <a:pt x="9825355" y="1397"/>
                </a:lnTo>
              </a:path>
            </a:pathLst>
          </a:custGeom>
          <a:ln w="38099">
            <a:solidFill>
              <a:srgbClr val="FFC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08961" y="584073"/>
            <a:ext cx="63582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Conservatorship: </a:t>
            </a:r>
            <a:r>
              <a:rPr spc="-10" dirty="0"/>
              <a:t>Child</a:t>
            </a:r>
            <a:r>
              <a:rPr spc="5" dirty="0"/>
              <a:t> </a:t>
            </a:r>
            <a:r>
              <a:rPr spc="-10" dirty="0"/>
              <a:t>Census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923915" y="6294526"/>
            <a:ext cx="516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5" dirty="0">
                <a:solidFill>
                  <a:srgbClr val="012067"/>
                </a:solidFill>
                <a:latin typeface="Calibri"/>
                <a:cs typeface="Calibri"/>
              </a:rPr>
              <a:t>Page</a:t>
            </a:r>
            <a:r>
              <a:rPr sz="1200" b="1" spc="-60" dirty="0">
                <a:solidFill>
                  <a:srgbClr val="012067"/>
                </a:solidFill>
                <a:latin typeface="Calibri"/>
                <a:cs typeface="Calibri"/>
              </a:rPr>
              <a:t> </a:t>
            </a:r>
            <a:r>
              <a:rPr sz="1200" b="1" spc="5" dirty="0">
                <a:solidFill>
                  <a:srgbClr val="012067"/>
                </a:solidFill>
                <a:latin typeface="Calibri"/>
                <a:cs typeface="Calibri"/>
              </a:rPr>
              <a:t>13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96539" y="5006340"/>
            <a:ext cx="8331834" cy="0"/>
          </a:xfrm>
          <a:custGeom>
            <a:avLst/>
            <a:gdLst/>
            <a:ahLst/>
            <a:cxnLst/>
            <a:rect l="l" t="t" r="r" b="b"/>
            <a:pathLst>
              <a:path w="8331834">
                <a:moveTo>
                  <a:pt x="0" y="0"/>
                </a:moveTo>
                <a:lnTo>
                  <a:pt x="8331708" y="0"/>
                </a:lnTo>
              </a:path>
            </a:pathLst>
          </a:custGeom>
          <a:ln w="9525">
            <a:solidFill>
              <a:srgbClr val="C3D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96539" y="4611623"/>
            <a:ext cx="8331834" cy="0"/>
          </a:xfrm>
          <a:custGeom>
            <a:avLst/>
            <a:gdLst/>
            <a:ahLst/>
            <a:cxnLst/>
            <a:rect l="l" t="t" r="r" b="b"/>
            <a:pathLst>
              <a:path w="8331834">
                <a:moveTo>
                  <a:pt x="0" y="0"/>
                </a:moveTo>
                <a:lnTo>
                  <a:pt x="8331708" y="0"/>
                </a:lnTo>
              </a:path>
            </a:pathLst>
          </a:custGeom>
          <a:ln w="9525">
            <a:solidFill>
              <a:srgbClr val="C3D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96539" y="4215384"/>
            <a:ext cx="8331834" cy="0"/>
          </a:xfrm>
          <a:custGeom>
            <a:avLst/>
            <a:gdLst/>
            <a:ahLst/>
            <a:cxnLst/>
            <a:rect l="l" t="t" r="r" b="b"/>
            <a:pathLst>
              <a:path w="8331834">
                <a:moveTo>
                  <a:pt x="0" y="0"/>
                </a:moveTo>
                <a:lnTo>
                  <a:pt x="8331708" y="0"/>
                </a:lnTo>
              </a:path>
            </a:pathLst>
          </a:custGeom>
          <a:ln w="9525">
            <a:solidFill>
              <a:srgbClr val="C3D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96539" y="3820667"/>
            <a:ext cx="8331834" cy="0"/>
          </a:xfrm>
          <a:custGeom>
            <a:avLst/>
            <a:gdLst/>
            <a:ahLst/>
            <a:cxnLst/>
            <a:rect l="l" t="t" r="r" b="b"/>
            <a:pathLst>
              <a:path w="8331834">
                <a:moveTo>
                  <a:pt x="0" y="0"/>
                </a:moveTo>
                <a:lnTo>
                  <a:pt x="8331708" y="0"/>
                </a:lnTo>
              </a:path>
            </a:pathLst>
          </a:custGeom>
          <a:ln w="9525">
            <a:solidFill>
              <a:srgbClr val="C3D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96539" y="3424428"/>
            <a:ext cx="8331834" cy="0"/>
          </a:xfrm>
          <a:custGeom>
            <a:avLst/>
            <a:gdLst/>
            <a:ahLst/>
            <a:cxnLst/>
            <a:rect l="l" t="t" r="r" b="b"/>
            <a:pathLst>
              <a:path w="8331834">
                <a:moveTo>
                  <a:pt x="0" y="0"/>
                </a:moveTo>
                <a:lnTo>
                  <a:pt x="8331708" y="0"/>
                </a:lnTo>
              </a:path>
            </a:pathLst>
          </a:custGeom>
          <a:ln w="9525">
            <a:solidFill>
              <a:srgbClr val="C3D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96539" y="3029711"/>
            <a:ext cx="8331834" cy="0"/>
          </a:xfrm>
          <a:custGeom>
            <a:avLst/>
            <a:gdLst/>
            <a:ahLst/>
            <a:cxnLst/>
            <a:rect l="l" t="t" r="r" b="b"/>
            <a:pathLst>
              <a:path w="8331834">
                <a:moveTo>
                  <a:pt x="0" y="0"/>
                </a:moveTo>
                <a:lnTo>
                  <a:pt x="8331708" y="0"/>
                </a:lnTo>
              </a:path>
            </a:pathLst>
          </a:custGeom>
          <a:ln w="9525">
            <a:solidFill>
              <a:srgbClr val="C3D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96539" y="2633472"/>
            <a:ext cx="8331834" cy="0"/>
          </a:xfrm>
          <a:custGeom>
            <a:avLst/>
            <a:gdLst/>
            <a:ahLst/>
            <a:cxnLst/>
            <a:rect l="l" t="t" r="r" b="b"/>
            <a:pathLst>
              <a:path w="8331834">
                <a:moveTo>
                  <a:pt x="0" y="0"/>
                </a:moveTo>
                <a:lnTo>
                  <a:pt x="8331708" y="0"/>
                </a:lnTo>
              </a:path>
            </a:pathLst>
          </a:custGeom>
          <a:ln w="9525">
            <a:solidFill>
              <a:srgbClr val="C3D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96539" y="5402579"/>
            <a:ext cx="8331834" cy="0"/>
          </a:xfrm>
          <a:custGeom>
            <a:avLst/>
            <a:gdLst/>
            <a:ahLst/>
            <a:cxnLst/>
            <a:rect l="l" t="t" r="r" b="b"/>
            <a:pathLst>
              <a:path w="8331834">
                <a:moveTo>
                  <a:pt x="0" y="0"/>
                </a:moveTo>
                <a:lnTo>
                  <a:pt x="8331708" y="0"/>
                </a:lnTo>
              </a:path>
            </a:pathLst>
          </a:custGeom>
          <a:ln w="9525">
            <a:solidFill>
              <a:srgbClr val="C3D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13354" y="3028950"/>
            <a:ext cx="7498080" cy="1104900"/>
          </a:xfrm>
          <a:custGeom>
            <a:avLst/>
            <a:gdLst/>
            <a:ahLst/>
            <a:cxnLst/>
            <a:rect l="l" t="t" r="r" b="b"/>
            <a:pathLst>
              <a:path w="7498080" h="1104900">
                <a:moveTo>
                  <a:pt x="0" y="219455"/>
                </a:moveTo>
                <a:lnTo>
                  <a:pt x="832104" y="152400"/>
                </a:lnTo>
                <a:lnTo>
                  <a:pt x="1665732" y="64008"/>
                </a:lnTo>
                <a:lnTo>
                  <a:pt x="2499360" y="0"/>
                </a:lnTo>
                <a:lnTo>
                  <a:pt x="3332988" y="109727"/>
                </a:lnTo>
                <a:lnTo>
                  <a:pt x="4165092" y="220979"/>
                </a:lnTo>
                <a:lnTo>
                  <a:pt x="4998720" y="303275"/>
                </a:lnTo>
                <a:lnTo>
                  <a:pt x="5832348" y="794004"/>
                </a:lnTo>
                <a:lnTo>
                  <a:pt x="6664452" y="998219"/>
                </a:lnTo>
                <a:lnTo>
                  <a:pt x="7498080" y="1104900"/>
                </a:lnTo>
              </a:path>
            </a:pathLst>
          </a:custGeom>
          <a:ln w="28575">
            <a:solidFill>
              <a:srgbClr val="FFC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929508" y="2962147"/>
            <a:ext cx="5670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441C9"/>
                </a:solidFill>
                <a:latin typeface="Verdana"/>
                <a:cs typeface="Verdana"/>
              </a:rPr>
              <a:t>27,239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762502" y="2895346"/>
            <a:ext cx="5683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0441C9"/>
                </a:solidFill>
                <a:latin typeface="Verdana"/>
                <a:cs typeface="Verdana"/>
              </a:rPr>
              <a:t>28</a:t>
            </a:r>
            <a:r>
              <a:rPr sz="1200" spc="-5" dirty="0">
                <a:solidFill>
                  <a:srgbClr val="0441C9"/>
                </a:solidFill>
                <a:latin typeface="Verdana"/>
                <a:cs typeface="Verdana"/>
              </a:rPr>
              <a:t>,</a:t>
            </a:r>
            <a:r>
              <a:rPr sz="1200" spc="5" dirty="0">
                <a:solidFill>
                  <a:srgbClr val="0441C9"/>
                </a:solidFill>
                <a:latin typeface="Verdana"/>
                <a:cs typeface="Verdana"/>
              </a:rPr>
              <a:t>08</a:t>
            </a:r>
            <a:r>
              <a:rPr sz="1200" dirty="0">
                <a:solidFill>
                  <a:srgbClr val="0441C9"/>
                </a:solidFill>
                <a:latin typeface="Verdana"/>
                <a:cs typeface="Verdana"/>
              </a:rPr>
              <a:t>4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595876" y="2806395"/>
            <a:ext cx="56705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441C9"/>
                </a:solidFill>
                <a:latin typeface="Verdana"/>
                <a:cs typeface="Verdana"/>
              </a:rPr>
              <a:t>2</a:t>
            </a:r>
            <a:r>
              <a:rPr sz="1200" spc="5" dirty="0">
                <a:solidFill>
                  <a:srgbClr val="0441C9"/>
                </a:solidFill>
                <a:latin typeface="Verdana"/>
                <a:cs typeface="Verdana"/>
              </a:rPr>
              <a:t>9</a:t>
            </a:r>
            <a:r>
              <a:rPr sz="1200" spc="-10" dirty="0">
                <a:solidFill>
                  <a:srgbClr val="0441C9"/>
                </a:solidFill>
                <a:latin typeface="Verdana"/>
                <a:cs typeface="Verdana"/>
              </a:rPr>
              <a:t>,</a:t>
            </a:r>
            <a:r>
              <a:rPr sz="1200" dirty="0">
                <a:solidFill>
                  <a:srgbClr val="0441C9"/>
                </a:solidFill>
                <a:latin typeface="Verdana"/>
                <a:cs typeface="Verdana"/>
              </a:rPr>
              <a:t>2</a:t>
            </a:r>
            <a:r>
              <a:rPr sz="1200" spc="5" dirty="0">
                <a:solidFill>
                  <a:srgbClr val="0441C9"/>
                </a:solidFill>
                <a:latin typeface="Verdana"/>
                <a:cs typeface="Verdana"/>
              </a:rPr>
              <a:t>0</a:t>
            </a:r>
            <a:r>
              <a:rPr sz="1200" dirty="0">
                <a:solidFill>
                  <a:srgbClr val="0441C9"/>
                </a:solidFill>
                <a:latin typeface="Verdana"/>
                <a:cs typeface="Verdana"/>
              </a:rPr>
              <a:t>2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429250" y="2742691"/>
            <a:ext cx="5670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441C9"/>
                </a:solidFill>
                <a:latin typeface="Verdana"/>
                <a:cs typeface="Verdana"/>
              </a:rPr>
              <a:t>30,013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62496" y="2852673"/>
            <a:ext cx="5670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441C9"/>
                </a:solidFill>
                <a:latin typeface="Verdana"/>
                <a:cs typeface="Verdana"/>
              </a:rPr>
              <a:t>28,621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095490" y="2963671"/>
            <a:ext cx="5683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0441C9"/>
                </a:solidFill>
                <a:latin typeface="Verdana"/>
                <a:cs typeface="Verdana"/>
              </a:rPr>
              <a:t>27</a:t>
            </a:r>
            <a:r>
              <a:rPr sz="1200" spc="-5" dirty="0">
                <a:solidFill>
                  <a:srgbClr val="0441C9"/>
                </a:solidFill>
                <a:latin typeface="Verdana"/>
                <a:cs typeface="Verdana"/>
              </a:rPr>
              <a:t>,</a:t>
            </a:r>
            <a:r>
              <a:rPr sz="1200" spc="5" dirty="0">
                <a:solidFill>
                  <a:srgbClr val="0441C9"/>
                </a:solidFill>
                <a:latin typeface="Verdana"/>
                <a:cs typeface="Verdana"/>
              </a:rPr>
              <a:t>22</a:t>
            </a:r>
            <a:r>
              <a:rPr sz="1200" dirty="0">
                <a:solidFill>
                  <a:srgbClr val="0441C9"/>
                </a:solidFill>
                <a:latin typeface="Verdana"/>
                <a:cs typeface="Verdana"/>
              </a:rPr>
              <a:t>0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928864" y="3047238"/>
            <a:ext cx="5670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441C9"/>
                </a:solidFill>
                <a:latin typeface="Verdana"/>
                <a:cs typeface="Verdana"/>
              </a:rPr>
              <a:t>26,164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762238" y="3536950"/>
            <a:ext cx="5670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441C9"/>
                </a:solidFill>
                <a:latin typeface="Verdana"/>
                <a:cs typeface="Verdana"/>
              </a:rPr>
              <a:t>19,974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595484" y="3741801"/>
            <a:ext cx="5670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441C9"/>
                </a:solidFill>
                <a:latin typeface="Verdana"/>
                <a:cs typeface="Verdana"/>
              </a:rPr>
              <a:t>17,383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428478" y="3848480"/>
            <a:ext cx="5683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0441C9"/>
                </a:solidFill>
                <a:latin typeface="Verdana"/>
                <a:cs typeface="Verdana"/>
              </a:rPr>
              <a:t>16</a:t>
            </a:r>
            <a:r>
              <a:rPr sz="1200" spc="-5" dirty="0">
                <a:solidFill>
                  <a:srgbClr val="0441C9"/>
                </a:solidFill>
                <a:latin typeface="Verdana"/>
                <a:cs typeface="Verdana"/>
              </a:rPr>
              <a:t>,</a:t>
            </a:r>
            <a:r>
              <a:rPr sz="1200" spc="5" dirty="0">
                <a:solidFill>
                  <a:srgbClr val="0441C9"/>
                </a:solidFill>
                <a:latin typeface="Verdana"/>
                <a:cs typeface="Verdana"/>
              </a:rPr>
              <a:t>03</a:t>
            </a:r>
            <a:r>
              <a:rPr sz="1200" dirty="0">
                <a:solidFill>
                  <a:srgbClr val="0441C9"/>
                </a:solidFill>
                <a:latin typeface="Verdana"/>
                <a:cs typeface="Verdana"/>
              </a:rPr>
              <a:t>5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101976" y="4103623"/>
            <a:ext cx="565150" cy="1395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044EF1"/>
                </a:solidFill>
                <a:latin typeface="Verdana"/>
                <a:cs typeface="Verdana"/>
              </a:rPr>
              <a:t>1</a:t>
            </a:r>
            <a:r>
              <a:rPr sz="1200" dirty="0">
                <a:solidFill>
                  <a:srgbClr val="044EF1"/>
                </a:solidFill>
                <a:latin typeface="Verdana"/>
                <a:cs typeface="Verdana"/>
              </a:rPr>
              <a:t>5</a:t>
            </a:r>
            <a:r>
              <a:rPr sz="1200" spc="-5" dirty="0">
                <a:solidFill>
                  <a:srgbClr val="044EF1"/>
                </a:solidFill>
                <a:latin typeface="Verdana"/>
                <a:cs typeface="Verdana"/>
              </a:rPr>
              <a:t>,</a:t>
            </a:r>
            <a:r>
              <a:rPr sz="1200" dirty="0">
                <a:solidFill>
                  <a:srgbClr val="044EF1"/>
                </a:solidFill>
                <a:latin typeface="Verdana"/>
                <a:cs typeface="Verdana"/>
              </a:rPr>
              <a:t>0</a:t>
            </a:r>
            <a:r>
              <a:rPr sz="1200" spc="-10" dirty="0">
                <a:solidFill>
                  <a:srgbClr val="044EF1"/>
                </a:solidFill>
                <a:latin typeface="Verdana"/>
                <a:cs typeface="Verdana"/>
              </a:rPr>
              <a:t>0</a:t>
            </a:r>
            <a:r>
              <a:rPr sz="1200" dirty="0">
                <a:solidFill>
                  <a:srgbClr val="044EF1"/>
                </a:solidFill>
                <a:latin typeface="Verdana"/>
                <a:cs typeface="Verdana"/>
              </a:rPr>
              <a:t>0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</a:pPr>
            <a:r>
              <a:rPr sz="1200" spc="-10" dirty="0">
                <a:solidFill>
                  <a:srgbClr val="044EF1"/>
                </a:solidFill>
                <a:latin typeface="Verdana"/>
                <a:cs typeface="Verdana"/>
              </a:rPr>
              <a:t>1</a:t>
            </a:r>
            <a:r>
              <a:rPr sz="1200" dirty="0">
                <a:solidFill>
                  <a:srgbClr val="044EF1"/>
                </a:solidFill>
                <a:latin typeface="Verdana"/>
                <a:cs typeface="Verdana"/>
              </a:rPr>
              <a:t>0,0</a:t>
            </a:r>
            <a:r>
              <a:rPr sz="1200" spc="-10" dirty="0">
                <a:solidFill>
                  <a:srgbClr val="044EF1"/>
                </a:solidFill>
                <a:latin typeface="Verdana"/>
                <a:cs typeface="Verdana"/>
              </a:rPr>
              <a:t>0</a:t>
            </a:r>
            <a:r>
              <a:rPr sz="1200" dirty="0">
                <a:solidFill>
                  <a:srgbClr val="044EF1"/>
                </a:solidFill>
                <a:latin typeface="Verdana"/>
                <a:cs typeface="Verdana"/>
              </a:rPr>
              <a:t>0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5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</a:pPr>
            <a:r>
              <a:rPr sz="1200" spc="-10" dirty="0">
                <a:solidFill>
                  <a:srgbClr val="044EF1"/>
                </a:solidFill>
                <a:latin typeface="Verdana"/>
                <a:cs typeface="Verdana"/>
              </a:rPr>
              <a:t>5</a:t>
            </a:r>
            <a:r>
              <a:rPr sz="1200" spc="5" dirty="0">
                <a:solidFill>
                  <a:srgbClr val="044EF1"/>
                </a:solidFill>
                <a:latin typeface="Verdana"/>
                <a:cs typeface="Verdana"/>
              </a:rPr>
              <a:t>,</a:t>
            </a:r>
            <a:r>
              <a:rPr sz="1200" spc="-10" dirty="0">
                <a:solidFill>
                  <a:srgbClr val="044EF1"/>
                </a:solidFill>
                <a:latin typeface="Verdana"/>
                <a:cs typeface="Verdana"/>
              </a:rPr>
              <a:t>0</a:t>
            </a:r>
            <a:r>
              <a:rPr sz="1200" dirty="0">
                <a:solidFill>
                  <a:srgbClr val="044EF1"/>
                </a:solidFill>
                <a:latin typeface="Verdana"/>
                <a:cs typeface="Verdana"/>
              </a:rPr>
              <a:t>00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5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</a:pPr>
            <a:r>
              <a:rPr sz="1200" dirty="0">
                <a:solidFill>
                  <a:srgbClr val="044EF1"/>
                </a:solidFill>
                <a:latin typeface="Verdana"/>
                <a:cs typeface="Verdana"/>
              </a:rPr>
              <a:t>0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101976" y="3708019"/>
            <a:ext cx="5645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044EF1"/>
                </a:solidFill>
                <a:latin typeface="Verdana"/>
                <a:cs typeface="Verdana"/>
              </a:rPr>
              <a:t>2</a:t>
            </a:r>
            <a:r>
              <a:rPr sz="1200" dirty="0">
                <a:solidFill>
                  <a:srgbClr val="044EF1"/>
                </a:solidFill>
                <a:latin typeface="Verdana"/>
                <a:cs typeface="Verdana"/>
              </a:rPr>
              <a:t>0</a:t>
            </a:r>
            <a:r>
              <a:rPr sz="1200" spc="-5" dirty="0">
                <a:solidFill>
                  <a:srgbClr val="044EF1"/>
                </a:solidFill>
                <a:latin typeface="Verdana"/>
                <a:cs typeface="Verdana"/>
              </a:rPr>
              <a:t>,</a:t>
            </a:r>
            <a:r>
              <a:rPr sz="1200" dirty="0">
                <a:solidFill>
                  <a:srgbClr val="044EF1"/>
                </a:solidFill>
                <a:latin typeface="Verdana"/>
                <a:cs typeface="Verdana"/>
              </a:rPr>
              <a:t>0</a:t>
            </a:r>
            <a:r>
              <a:rPr sz="1200" spc="-10" dirty="0">
                <a:solidFill>
                  <a:srgbClr val="044EF1"/>
                </a:solidFill>
                <a:latin typeface="Verdana"/>
                <a:cs typeface="Verdana"/>
              </a:rPr>
              <a:t>0</a:t>
            </a:r>
            <a:r>
              <a:rPr sz="1200" dirty="0">
                <a:solidFill>
                  <a:srgbClr val="044EF1"/>
                </a:solidFill>
                <a:latin typeface="Verdana"/>
                <a:cs typeface="Verdana"/>
              </a:rPr>
              <a:t>0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101976" y="3312414"/>
            <a:ext cx="5645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044EF1"/>
                </a:solidFill>
                <a:latin typeface="Verdana"/>
                <a:cs typeface="Verdana"/>
              </a:rPr>
              <a:t>2</a:t>
            </a:r>
            <a:r>
              <a:rPr sz="1200" dirty="0">
                <a:solidFill>
                  <a:srgbClr val="044EF1"/>
                </a:solidFill>
                <a:latin typeface="Verdana"/>
                <a:cs typeface="Verdana"/>
              </a:rPr>
              <a:t>5</a:t>
            </a:r>
            <a:r>
              <a:rPr sz="1200" spc="-5" dirty="0">
                <a:solidFill>
                  <a:srgbClr val="044EF1"/>
                </a:solidFill>
                <a:latin typeface="Verdana"/>
                <a:cs typeface="Verdana"/>
              </a:rPr>
              <a:t>,</a:t>
            </a:r>
            <a:r>
              <a:rPr sz="1200" dirty="0">
                <a:solidFill>
                  <a:srgbClr val="044EF1"/>
                </a:solidFill>
                <a:latin typeface="Verdana"/>
                <a:cs typeface="Verdana"/>
              </a:rPr>
              <a:t>0</a:t>
            </a:r>
            <a:r>
              <a:rPr sz="1200" spc="-10" dirty="0">
                <a:solidFill>
                  <a:srgbClr val="044EF1"/>
                </a:solidFill>
                <a:latin typeface="Verdana"/>
                <a:cs typeface="Verdana"/>
              </a:rPr>
              <a:t>0</a:t>
            </a:r>
            <a:r>
              <a:rPr sz="1200" dirty="0">
                <a:solidFill>
                  <a:srgbClr val="044EF1"/>
                </a:solidFill>
                <a:latin typeface="Verdana"/>
                <a:cs typeface="Verdana"/>
              </a:rPr>
              <a:t>0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101976" y="2916377"/>
            <a:ext cx="56451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044EF1"/>
                </a:solidFill>
                <a:latin typeface="Verdana"/>
                <a:cs typeface="Verdana"/>
              </a:rPr>
              <a:t>3</a:t>
            </a:r>
            <a:r>
              <a:rPr sz="1200" dirty="0">
                <a:solidFill>
                  <a:srgbClr val="044EF1"/>
                </a:solidFill>
                <a:latin typeface="Verdana"/>
                <a:cs typeface="Verdana"/>
              </a:rPr>
              <a:t>0,0</a:t>
            </a:r>
            <a:r>
              <a:rPr sz="1200" spc="-10" dirty="0">
                <a:solidFill>
                  <a:srgbClr val="044EF1"/>
                </a:solidFill>
                <a:latin typeface="Verdana"/>
                <a:cs typeface="Verdana"/>
              </a:rPr>
              <a:t>0</a:t>
            </a:r>
            <a:r>
              <a:rPr sz="1200" dirty="0">
                <a:solidFill>
                  <a:srgbClr val="044EF1"/>
                </a:solidFill>
                <a:latin typeface="Verdana"/>
                <a:cs typeface="Verdana"/>
              </a:rPr>
              <a:t>0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101976" y="2521458"/>
            <a:ext cx="5645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044EF1"/>
                </a:solidFill>
                <a:latin typeface="Verdana"/>
                <a:cs typeface="Verdana"/>
              </a:rPr>
              <a:t>3</a:t>
            </a:r>
            <a:r>
              <a:rPr sz="1200" dirty="0">
                <a:solidFill>
                  <a:srgbClr val="044EF1"/>
                </a:solidFill>
                <a:latin typeface="Verdana"/>
                <a:cs typeface="Verdana"/>
              </a:rPr>
              <a:t>5</a:t>
            </a:r>
            <a:r>
              <a:rPr sz="1200" spc="-5" dirty="0">
                <a:solidFill>
                  <a:srgbClr val="044EF1"/>
                </a:solidFill>
                <a:latin typeface="Verdana"/>
                <a:cs typeface="Verdana"/>
              </a:rPr>
              <a:t>,</a:t>
            </a:r>
            <a:r>
              <a:rPr sz="1200" dirty="0">
                <a:solidFill>
                  <a:srgbClr val="044EF1"/>
                </a:solidFill>
                <a:latin typeface="Verdana"/>
                <a:cs typeface="Verdana"/>
              </a:rPr>
              <a:t>0</a:t>
            </a:r>
            <a:r>
              <a:rPr sz="1200" spc="-10" dirty="0">
                <a:solidFill>
                  <a:srgbClr val="044EF1"/>
                </a:solidFill>
                <a:latin typeface="Verdana"/>
                <a:cs typeface="Verdana"/>
              </a:rPr>
              <a:t>0</a:t>
            </a:r>
            <a:r>
              <a:rPr sz="1200" dirty="0">
                <a:solidFill>
                  <a:srgbClr val="044EF1"/>
                </a:solidFill>
                <a:latin typeface="Verdana"/>
                <a:cs typeface="Verdana"/>
              </a:rPr>
              <a:t>0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507228" y="5492292"/>
            <a:ext cx="41211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044EF1"/>
                </a:solidFill>
                <a:latin typeface="Verdana"/>
                <a:cs typeface="Verdana"/>
              </a:rPr>
              <a:t>2</a:t>
            </a:r>
            <a:r>
              <a:rPr sz="1200" dirty="0">
                <a:solidFill>
                  <a:srgbClr val="044EF1"/>
                </a:solidFill>
                <a:latin typeface="Verdana"/>
                <a:cs typeface="Verdana"/>
              </a:rPr>
              <a:t>0</a:t>
            </a:r>
            <a:r>
              <a:rPr sz="1200" spc="-10" dirty="0">
                <a:solidFill>
                  <a:srgbClr val="044EF1"/>
                </a:solidFill>
                <a:latin typeface="Verdana"/>
                <a:cs typeface="Verdana"/>
              </a:rPr>
              <a:t>1</a:t>
            </a:r>
            <a:r>
              <a:rPr sz="1200" dirty="0">
                <a:solidFill>
                  <a:srgbClr val="044EF1"/>
                </a:solidFill>
                <a:latin typeface="Verdana"/>
                <a:cs typeface="Verdana"/>
              </a:rPr>
              <a:t>8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340221" y="5492292"/>
            <a:ext cx="413384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044EF1"/>
                </a:solidFill>
                <a:latin typeface="Verdana"/>
                <a:cs typeface="Verdana"/>
              </a:rPr>
              <a:t>2</a:t>
            </a:r>
            <a:r>
              <a:rPr sz="1200" spc="5" dirty="0">
                <a:solidFill>
                  <a:srgbClr val="044EF1"/>
                </a:solidFill>
                <a:latin typeface="Verdana"/>
                <a:cs typeface="Verdana"/>
              </a:rPr>
              <a:t>0</a:t>
            </a:r>
            <a:r>
              <a:rPr sz="1200" spc="-10" dirty="0">
                <a:solidFill>
                  <a:srgbClr val="044EF1"/>
                </a:solidFill>
                <a:latin typeface="Verdana"/>
                <a:cs typeface="Verdana"/>
              </a:rPr>
              <a:t>1</a:t>
            </a:r>
            <a:r>
              <a:rPr sz="1200" dirty="0">
                <a:solidFill>
                  <a:srgbClr val="044EF1"/>
                </a:solidFill>
                <a:latin typeface="Verdana"/>
                <a:cs typeface="Verdana"/>
              </a:rPr>
              <a:t>9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173594" y="5492292"/>
            <a:ext cx="41211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044EF1"/>
                </a:solidFill>
                <a:latin typeface="Verdana"/>
                <a:cs typeface="Verdana"/>
              </a:rPr>
              <a:t>2</a:t>
            </a:r>
            <a:r>
              <a:rPr sz="1200" dirty="0">
                <a:solidFill>
                  <a:srgbClr val="044EF1"/>
                </a:solidFill>
                <a:latin typeface="Verdana"/>
                <a:cs typeface="Verdana"/>
              </a:rPr>
              <a:t>0</a:t>
            </a:r>
            <a:r>
              <a:rPr sz="1200" spc="-10" dirty="0">
                <a:solidFill>
                  <a:srgbClr val="044EF1"/>
                </a:solidFill>
                <a:latin typeface="Verdana"/>
                <a:cs typeface="Verdana"/>
              </a:rPr>
              <a:t>2</a:t>
            </a:r>
            <a:r>
              <a:rPr sz="1200" dirty="0">
                <a:solidFill>
                  <a:srgbClr val="044EF1"/>
                </a:solidFill>
                <a:latin typeface="Verdana"/>
                <a:cs typeface="Verdana"/>
              </a:rPr>
              <a:t>0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006842" y="5492292"/>
            <a:ext cx="41211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044EF1"/>
                </a:solidFill>
                <a:latin typeface="Verdana"/>
                <a:cs typeface="Verdana"/>
              </a:rPr>
              <a:t>2</a:t>
            </a:r>
            <a:r>
              <a:rPr sz="1200" dirty="0">
                <a:solidFill>
                  <a:srgbClr val="044EF1"/>
                </a:solidFill>
                <a:latin typeface="Verdana"/>
                <a:cs typeface="Verdana"/>
              </a:rPr>
              <a:t>0</a:t>
            </a:r>
            <a:r>
              <a:rPr sz="1200" spc="-10" dirty="0">
                <a:solidFill>
                  <a:srgbClr val="044EF1"/>
                </a:solidFill>
                <a:latin typeface="Verdana"/>
                <a:cs typeface="Verdana"/>
              </a:rPr>
              <a:t>2</a:t>
            </a:r>
            <a:r>
              <a:rPr sz="1200" dirty="0">
                <a:solidFill>
                  <a:srgbClr val="044EF1"/>
                </a:solidFill>
                <a:latin typeface="Verdana"/>
                <a:cs typeface="Verdana"/>
              </a:rPr>
              <a:t>1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840216" y="5492292"/>
            <a:ext cx="41211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044EF1"/>
                </a:solidFill>
                <a:latin typeface="Verdana"/>
                <a:cs typeface="Verdana"/>
              </a:rPr>
              <a:t>2</a:t>
            </a:r>
            <a:r>
              <a:rPr sz="1200" dirty="0">
                <a:solidFill>
                  <a:srgbClr val="044EF1"/>
                </a:solidFill>
                <a:latin typeface="Verdana"/>
                <a:cs typeface="Verdana"/>
              </a:rPr>
              <a:t>0</a:t>
            </a:r>
            <a:r>
              <a:rPr sz="1200" spc="-10" dirty="0">
                <a:solidFill>
                  <a:srgbClr val="044EF1"/>
                </a:solidFill>
                <a:latin typeface="Verdana"/>
                <a:cs typeface="Verdana"/>
              </a:rPr>
              <a:t>2</a:t>
            </a:r>
            <a:r>
              <a:rPr sz="1200" dirty="0">
                <a:solidFill>
                  <a:srgbClr val="044EF1"/>
                </a:solidFill>
                <a:latin typeface="Verdana"/>
                <a:cs typeface="Verdana"/>
              </a:rPr>
              <a:t>2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673208" y="5492292"/>
            <a:ext cx="413384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044EF1"/>
                </a:solidFill>
                <a:latin typeface="Verdana"/>
                <a:cs typeface="Verdana"/>
              </a:rPr>
              <a:t>2</a:t>
            </a:r>
            <a:r>
              <a:rPr sz="1200" spc="5" dirty="0">
                <a:solidFill>
                  <a:srgbClr val="044EF1"/>
                </a:solidFill>
                <a:latin typeface="Verdana"/>
                <a:cs typeface="Verdana"/>
              </a:rPr>
              <a:t>0</a:t>
            </a:r>
            <a:r>
              <a:rPr sz="1200" spc="-10" dirty="0">
                <a:solidFill>
                  <a:srgbClr val="044EF1"/>
                </a:solidFill>
                <a:latin typeface="Verdana"/>
                <a:cs typeface="Verdana"/>
              </a:rPr>
              <a:t>2</a:t>
            </a:r>
            <a:r>
              <a:rPr sz="1200" dirty="0">
                <a:solidFill>
                  <a:srgbClr val="044EF1"/>
                </a:solidFill>
                <a:latin typeface="Verdana"/>
                <a:cs typeface="Verdana"/>
              </a:rPr>
              <a:t>3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506582" y="5492292"/>
            <a:ext cx="41211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044EF1"/>
                </a:solidFill>
                <a:latin typeface="Verdana"/>
                <a:cs typeface="Verdana"/>
              </a:rPr>
              <a:t>2</a:t>
            </a:r>
            <a:r>
              <a:rPr sz="1200" dirty="0">
                <a:solidFill>
                  <a:srgbClr val="044EF1"/>
                </a:solidFill>
                <a:latin typeface="Verdana"/>
                <a:cs typeface="Verdana"/>
              </a:rPr>
              <a:t>0</a:t>
            </a:r>
            <a:r>
              <a:rPr sz="1200" spc="-10" dirty="0">
                <a:solidFill>
                  <a:srgbClr val="044EF1"/>
                </a:solidFill>
                <a:latin typeface="Verdana"/>
                <a:cs typeface="Verdana"/>
              </a:rPr>
              <a:t>2</a:t>
            </a:r>
            <a:r>
              <a:rPr sz="1200" dirty="0">
                <a:solidFill>
                  <a:srgbClr val="044EF1"/>
                </a:solidFill>
                <a:latin typeface="Verdana"/>
                <a:cs typeface="Verdana"/>
              </a:rPr>
              <a:t>4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123057" y="1585976"/>
            <a:ext cx="7046595" cy="883919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 algn="ctr">
              <a:lnSpc>
                <a:spcPct val="102299"/>
              </a:lnSpc>
              <a:spcBef>
                <a:spcPts val="55"/>
              </a:spcBef>
            </a:pPr>
            <a:r>
              <a:rPr sz="1850" spc="-5" dirty="0">
                <a:latin typeface="Verdana"/>
                <a:cs typeface="Verdana"/>
              </a:rPr>
              <a:t>Children in </a:t>
            </a:r>
            <a:r>
              <a:rPr sz="1850" dirty="0">
                <a:latin typeface="Verdana"/>
                <a:cs typeface="Verdana"/>
              </a:rPr>
              <a:t>DFPS Legal </a:t>
            </a:r>
            <a:r>
              <a:rPr sz="1850" spc="-5" dirty="0">
                <a:latin typeface="Verdana"/>
                <a:cs typeface="Verdana"/>
              </a:rPr>
              <a:t>Responsibility </a:t>
            </a:r>
            <a:r>
              <a:rPr sz="1850" spc="5" dirty="0">
                <a:latin typeface="Verdana"/>
                <a:cs typeface="Verdana"/>
              </a:rPr>
              <a:t>on </a:t>
            </a:r>
            <a:r>
              <a:rPr sz="1850" dirty="0">
                <a:latin typeface="Verdana"/>
                <a:cs typeface="Verdana"/>
              </a:rPr>
              <a:t>August </a:t>
            </a:r>
            <a:r>
              <a:rPr sz="1850" spc="5" dirty="0">
                <a:latin typeface="Verdana"/>
                <a:cs typeface="Verdana"/>
              </a:rPr>
              <a:t>31 </a:t>
            </a:r>
            <a:r>
              <a:rPr sz="1850" dirty="0">
                <a:latin typeface="Verdana"/>
                <a:cs typeface="Verdana"/>
              </a:rPr>
              <a:t>of Each  </a:t>
            </a:r>
            <a:r>
              <a:rPr sz="1850" spc="-30" dirty="0">
                <a:latin typeface="Verdana"/>
                <a:cs typeface="Verdana"/>
              </a:rPr>
              <a:t>Year</a:t>
            </a:r>
            <a:endParaRPr sz="1850">
              <a:latin typeface="Verdana"/>
              <a:cs typeface="Verdana"/>
            </a:endParaRPr>
          </a:p>
          <a:p>
            <a:pPr marL="6985" algn="ctr">
              <a:lnSpc>
                <a:spcPct val="100000"/>
              </a:lnSpc>
              <a:spcBef>
                <a:spcPts val="40"/>
              </a:spcBef>
            </a:pPr>
            <a:r>
              <a:rPr sz="1850" spc="-15" dirty="0">
                <a:latin typeface="Verdana"/>
                <a:cs typeface="Verdana"/>
              </a:rPr>
              <a:t>For </a:t>
            </a:r>
            <a:r>
              <a:rPr sz="1850" dirty="0">
                <a:latin typeface="Verdana"/>
                <a:cs typeface="Verdana"/>
              </a:rPr>
              <a:t>Children</a:t>
            </a:r>
            <a:r>
              <a:rPr sz="1850" spc="40" dirty="0">
                <a:latin typeface="Verdana"/>
                <a:cs typeface="Verdana"/>
              </a:rPr>
              <a:t> </a:t>
            </a:r>
            <a:r>
              <a:rPr sz="1850" spc="5" dirty="0">
                <a:latin typeface="Verdana"/>
                <a:cs typeface="Verdana"/>
              </a:rPr>
              <a:t>0-17</a:t>
            </a:r>
            <a:endParaRPr sz="1850">
              <a:latin typeface="Verdana"/>
              <a:cs typeface="Verdan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792985" y="5492292"/>
            <a:ext cx="3679190" cy="733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26820">
              <a:lnSpc>
                <a:spcPct val="100000"/>
              </a:lnSpc>
              <a:spcBef>
                <a:spcPts val="100"/>
              </a:spcBef>
              <a:tabLst>
                <a:tab pos="2059939" algn="l"/>
                <a:tab pos="2893060" algn="l"/>
              </a:tabLst>
            </a:pPr>
            <a:r>
              <a:rPr sz="1200" spc="-5" dirty="0">
                <a:solidFill>
                  <a:srgbClr val="044EF1"/>
                </a:solidFill>
                <a:latin typeface="Verdana"/>
                <a:cs typeface="Verdana"/>
              </a:rPr>
              <a:t>2015	2016	2017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r>
              <a:rPr sz="1000" i="1" spc="-5" dirty="0">
                <a:latin typeface="Calibri"/>
                <a:cs typeface="Calibri"/>
              </a:rPr>
              <a:t>Data Source: Data Warehouse SA_05, Warehouse Data As of: 12/07/24  Report Run Date:</a:t>
            </a:r>
            <a:r>
              <a:rPr sz="1000" i="1" spc="-30" dirty="0">
                <a:latin typeface="Calibri"/>
                <a:cs typeface="Calibri"/>
              </a:rPr>
              <a:t> </a:t>
            </a:r>
            <a:r>
              <a:rPr sz="1000" i="1" spc="-5" dirty="0">
                <a:latin typeface="Calibri"/>
                <a:cs typeface="Calibri"/>
              </a:rPr>
              <a:t>1/10/25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94838" y="2486405"/>
            <a:ext cx="3657600" cy="640080"/>
          </a:xfrm>
          <a:custGeom>
            <a:avLst/>
            <a:gdLst/>
            <a:ahLst/>
            <a:cxnLst/>
            <a:rect l="l" t="t" r="r" b="b"/>
            <a:pathLst>
              <a:path w="3657600" h="640080">
                <a:moveTo>
                  <a:pt x="3550920" y="0"/>
                </a:moveTo>
                <a:lnTo>
                  <a:pt x="106680" y="0"/>
                </a:lnTo>
                <a:lnTo>
                  <a:pt x="65150" y="8382"/>
                </a:lnTo>
                <a:lnTo>
                  <a:pt x="31242" y="31242"/>
                </a:lnTo>
                <a:lnTo>
                  <a:pt x="8381" y="65151"/>
                </a:lnTo>
                <a:lnTo>
                  <a:pt x="0" y="106680"/>
                </a:lnTo>
                <a:lnTo>
                  <a:pt x="0" y="533400"/>
                </a:lnTo>
                <a:lnTo>
                  <a:pt x="8382" y="574929"/>
                </a:lnTo>
                <a:lnTo>
                  <a:pt x="31242" y="608838"/>
                </a:lnTo>
                <a:lnTo>
                  <a:pt x="65151" y="631698"/>
                </a:lnTo>
                <a:lnTo>
                  <a:pt x="106680" y="640080"/>
                </a:lnTo>
                <a:lnTo>
                  <a:pt x="3550920" y="640080"/>
                </a:lnTo>
                <a:lnTo>
                  <a:pt x="3592449" y="631698"/>
                </a:lnTo>
                <a:lnTo>
                  <a:pt x="3626358" y="608838"/>
                </a:lnTo>
                <a:lnTo>
                  <a:pt x="3649218" y="574929"/>
                </a:lnTo>
                <a:lnTo>
                  <a:pt x="3657600" y="533400"/>
                </a:lnTo>
                <a:lnTo>
                  <a:pt x="3657600" y="106680"/>
                </a:lnTo>
                <a:lnTo>
                  <a:pt x="3649217" y="65151"/>
                </a:lnTo>
                <a:lnTo>
                  <a:pt x="3626358" y="31242"/>
                </a:lnTo>
                <a:lnTo>
                  <a:pt x="3592449" y="8382"/>
                </a:lnTo>
                <a:lnTo>
                  <a:pt x="355092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94838" y="2486405"/>
            <a:ext cx="3657600" cy="640080"/>
          </a:xfrm>
          <a:custGeom>
            <a:avLst/>
            <a:gdLst/>
            <a:ahLst/>
            <a:cxnLst/>
            <a:rect l="l" t="t" r="r" b="b"/>
            <a:pathLst>
              <a:path w="3657600" h="640080">
                <a:moveTo>
                  <a:pt x="0" y="106680"/>
                </a:moveTo>
                <a:lnTo>
                  <a:pt x="8381" y="65151"/>
                </a:lnTo>
                <a:lnTo>
                  <a:pt x="31242" y="31242"/>
                </a:lnTo>
                <a:lnTo>
                  <a:pt x="65150" y="8382"/>
                </a:lnTo>
                <a:lnTo>
                  <a:pt x="106680" y="0"/>
                </a:lnTo>
                <a:lnTo>
                  <a:pt x="3550920" y="0"/>
                </a:lnTo>
                <a:lnTo>
                  <a:pt x="3592449" y="8382"/>
                </a:lnTo>
                <a:lnTo>
                  <a:pt x="3626358" y="31242"/>
                </a:lnTo>
                <a:lnTo>
                  <a:pt x="3649217" y="65151"/>
                </a:lnTo>
                <a:lnTo>
                  <a:pt x="3657600" y="106680"/>
                </a:lnTo>
                <a:lnTo>
                  <a:pt x="3657600" y="533400"/>
                </a:lnTo>
                <a:lnTo>
                  <a:pt x="3649218" y="574929"/>
                </a:lnTo>
                <a:lnTo>
                  <a:pt x="3626358" y="608838"/>
                </a:lnTo>
                <a:lnTo>
                  <a:pt x="3592449" y="631698"/>
                </a:lnTo>
                <a:lnTo>
                  <a:pt x="3550920" y="640080"/>
                </a:lnTo>
                <a:lnTo>
                  <a:pt x="106680" y="640080"/>
                </a:lnTo>
                <a:lnTo>
                  <a:pt x="65150" y="631698"/>
                </a:lnTo>
                <a:lnTo>
                  <a:pt x="31242" y="608838"/>
                </a:lnTo>
                <a:lnTo>
                  <a:pt x="8381" y="574928"/>
                </a:lnTo>
                <a:lnTo>
                  <a:pt x="0" y="533400"/>
                </a:lnTo>
                <a:lnTo>
                  <a:pt x="0" y="106680"/>
                </a:lnTo>
                <a:close/>
              </a:path>
            </a:pathLst>
          </a:custGeom>
          <a:ln w="25400">
            <a:solidFill>
              <a:srgbClr val="D1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029836" y="2482544"/>
            <a:ext cx="1388745" cy="57531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80"/>
              </a:spcBef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9,207/</a:t>
            </a:r>
            <a:r>
              <a:rPr sz="16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58.8%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45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were in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foster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care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33793" y="2486405"/>
            <a:ext cx="3657600" cy="640080"/>
          </a:xfrm>
          <a:custGeom>
            <a:avLst/>
            <a:gdLst/>
            <a:ahLst/>
            <a:cxnLst/>
            <a:rect l="l" t="t" r="r" b="b"/>
            <a:pathLst>
              <a:path w="3657600" h="640080">
                <a:moveTo>
                  <a:pt x="3550920" y="0"/>
                </a:moveTo>
                <a:lnTo>
                  <a:pt x="106679" y="0"/>
                </a:lnTo>
                <a:lnTo>
                  <a:pt x="65150" y="8382"/>
                </a:lnTo>
                <a:lnTo>
                  <a:pt x="31241" y="31242"/>
                </a:lnTo>
                <a:lnTo>
                  <a:pt x="8381" y="65151"/>
                </a:lnTo>
                <a:lnTo>
                  <a:pt x="0" y="106680"/>
                </a:lnTo>
                <a:lnTo>
                  <a:pt x="0" y="533400"/>
                </a:lnTo>
                <a:lnTo>
                  <a:pt x="8382" y="574929"/>
                </a:lnTo>
                <a:lnTo>
                  <a:pt x="31242" y="608838"/>
                </a:lnTo>
                <a:lnTo>
                  <a:pt x="65151" y="631698"/>
                </a:lnTo>
                <a:lnTo>
                  <a:pt x="106679" y="640080"/>
                </a:lnTo>
                <a:lnTo>
                  <a:pt x="3550920" y="640080"/>
                </a:lnTo>
                <a:lnTo>
                  <a:pt x="3592449" y="631698"/>
                </a:lnTo>
                <a:lnTo>
                  <a:pt x="3626358" y="608838"/>
                </a:lnTo>
                <a:lnTo>
                  <a:pt x="3649218" y="574929"/>
                </a:lnTo>
                <a:lnTo>
                  <a:pt x="3657600" y="533400"/>
                </a:lnTo>
                <a:lnTo>
                  <a:pt x="3657600" y="106680"/>
                </a:lnTo>
                <a:lnTo>
                  <a:pt x="3649217" y="65151"/>
                </a:lnTo>
                <a:lnTo>
                  <a:pt x="3626357" y="31242"/>
                </a:lnTo>
                <a:lnTo>
                  <a:pt x="3592449" y="8382"/>
                </a:lnTo>
                <a:lnTo>
                  <a:pt x="355092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33793" y="2486405"/>
            <a:ext cx="3657600" cy="640080"/>
          </a:xfrm>
          <a:custGeom>
            <a:avLst/>
            <a:gdLst/>
            <a:ahLst/>
            <a:cxnLst/>
            <a:rect l="l" t="t" r="r" b="b"/>
            <a:pathLst>
              <a:path w="3657600" h="640080">
                <a:moveTo>
                  <a:pt x="0" y="106680"/>
                </a:moveTo>
                <a:lnTo>
                  <a:pt x="8381" y="65151"/>
                </a:lnTo>
                <a:lnTo>
                  <a:pt x="31241" y="31242"/>
                </a:lnTo>
                <a:lnTo>
                  <a:pt x="65150" y="8382"/>
                </a:lnTo>
                <a:lnTo>
                  <a:pt x="106679" y="0"/>
                </a:lnTo>
                <a:lnTo>
                  <a:pt x="3550920" y="0"/>
                </a:lnTo>
                <a:lnTo>
                  <a:pt x="3592449" y="8382"/>
                </a:lnTo>
                <a:lnTo>
                  <a:pt x="3626357" y="31242"/>
                </a:lnTo>
                <a:lnTo>
                  <a:pt x="3649217" y="65151"/>
                </a:lnTo>
                <a:lnTo>
                  <a:pt x="3657600" y="106680"/>
                </a:lnTo>
                <a:lnTo>
                  <a:pt x="3657600" y="533400"/>
                </a:lnTo>
                <a:lnTo>
                  <a:pt x="3649218" y="574929"/>
                </a:lnTo>
                <a:lnTo>
                  <a:pt x="3626358" y="608838"/>
                </a:lnTo>
                <a:lnTo>
                  <a:pt x="3592449" y="631698"/>
                </a:lnTo>
                <a:lnTo>
                  <a:pt x="3550920" y="640080"/>
                </a:lnTo>
                <a:lnTo>
                  <a:pt x="106679" y="640080"/>
                </a:lnTo>
                <a:lnTo>
                  <a:pt x="65150" y="631698"/>
                </a:lnTo>
                <a:lnTo>
                  <a:pt x="31242" y="608838"/>
                </a:lnTo>
                <a:lnTo>
                  <a:pt x="8382" y="574928"/>
                </a:lnTo>
                <a:lnTo>
                  <a:pt x="0" y="533400"/>
                </a:lnTo>
                <a:lnTo>
                  <a:pt x="0" y="106680"/>
                </a:lnTo>
                <a:close/>
              </a:path>
            </a:pathLst>
          </a:custGeom>
          <a:ln w="25400">
            <a:solidFill>
              <a:srgbClr val="D1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188834" y="2482544"/>
            <a:ext cx="2752090" cy="57531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80"/>
              </a:spcBef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6,459/</a:t>
            </a:r>
            <a:r>
              <a:rPr sz="1600" b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41.2%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45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were in other types of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substitute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care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88742" y="3204210"/>
            <a:ext cx="1737360" cy="841375"/>
          </a:xfrm>
          <a:custGeom>
            <a:avLst/>
            <a:gdLst/>
            <a:ahLst/>
            <a:cxnLst/>
            <a:rect l="l" t="t" r="r" b="b"/>
            <a:pathLst>
              <a:path w="1737360" h="841375">
                <a:moveTo>
                  <a:pt x="1597152" y="0"/>
                </a:moveTo>
                <a:lnTo>
                  <a:pt x="140207" y="0"/>
                </a:lnTo>
                <a:lnTo>
                  <a:pt x="95877" y="7144"/>
                </a:lnTo>
                <a:lnTo>
                  <a:pt x="57387" y="27041"/>
                </a:lnTo>
                <a:lnTo>
                  <a:pt x="27041" y="57387"/>
                </a:lnTo>
                <a:lnTo>
                  <a:pt x="7144" y="95877"/>
                </a:lnTo>
                <a:lnTo>
                  <a:pt x="0" y="140207"/>
                </a:lnTo>
                <a:lnTo>
                  <a:pt x="0" y="701039"/>
                </a:lnTo>
                <a:lnTo>
                  <a:pt x="7144" y="745370"/>
                </a:lnTo>
                <a:lnTo>
                  <a:pt x="27041" y="783860"/>
                </a:lnTo>
                <a:lnTo>
                  <a:pt x="57387" y="814206"/>
                </a:lnTo>
                <a:lnTo>
                  <a:pt x="95877" y="834103"/>
                </a:lnTo>
                <a:lnTo>
                  <a:pt x="140207" y="841247"/>
                </a:lnTo>
                <a:lnTo>
                  <a:pt x="1597152" y="841247"/>
                </a:lnTo>
                <a:lnTo>
                  <a:pt x="1641482" y="834103"/>
                </a:lnTo>
                <a:lnTo>
                  <a:pt x="1679972" y="814206"/>
                </a:lnTo>
                <a:lnTo>
                  <a:pt x="1710318" y="783860"/>
                </a:lnTo>
                <a:lnTo>
                  <a:pt x="1730215" y="745370"/>
                </a:lnTo>
                <a:lnTo>
                  <a:pt x="1737359" y="701039"/>
                </a:lnTo>
                <a:lnTo>
                  <a:pt x="1737359" y="140207"/>
                </a:lnTo>
                <a:lnTo>
                  <a:pt x="1730215" y="95877"/>
                </a:lnTo>
                <a:lnTo>
                  <a:pt x="1710318" y="57387"/>
                </a:lnTo>
                <a:lnTo>
                  <a:pt x="1679972" y="27041"/>
                </a:lnTo>
                <a:lnTo>
                  <a:pt x="1641482" y="7144"/>
                </a:lnTo>
                <a:lnTo>
                  <a:pt x="1597152" y="0"/>
                </a:lnTo>
                <a:close/>
              </a:path>
            </a:pathLst>
          </a:custGeom>
          <a:solidFill>
            <a:srgbClr val="9B9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88742" y="3204210"/>
            <a:ext cx="1737360" cy="841375"/>
          </a:xfrm>
          <a:custGeom>
            <a:avLst/>
            <a:gdLst/>
            <a:ahLst/>
            <a:cxnLst/>
            <a:rect l="l" t="t" r="r" b="b"/>
            <a:pathLst>
              <a:path w="1737360" h="841375">
                <a:moveTo>
                  <a:pt x="0" y="140207"/>
                </a:moveTo>
                <a:lnTo>
                  <a:pt x="7144" y="95877"/>
                </a:lnTo>
                <a:lnTo>
                  <a:pt x="27041" y="57387"/>
                </a:lnTo>
                <a:lnTo>
                  <a:pt x="57387" y="27041"/>
                </a:lnTo>
                <a:lnTo>
                  <a:pt x="95877" y="7144"/>
                </a:lnTo>
                <a:lnTo>
                  <a:pt x="140207" y="0"/>
                </a:lnTo>
                <a:lnTo>
                  <a:pt x="1597152" y="0"/>
                </a:lnTo>
                <a:lnTo>
                  <a:pt x="1641482" y="7144"/>
                </a:lnTo>
                <a:lnTo>
                  <a:pt x="1679972" y="27041"/>
                </a:lnTo>
                <a:lnTo>
                  <a:pt x="1710318" y="57387"/>
                </a:lnTo>
                <a:lnTo>
                  <a:pt x="1730215" y="95877"/>
                </a:lnTo>
                <a:lnTo>
                  <a:pt x="1737359" y="140207"/>
                </a:lnTo>
                <a:lnTo>
                  <a:pt x="1737359" y="701039"/>
                </a:lnTo>
                <a:lnTo>
                  <a:pt x="1730215" y="745370"/>
                </a:lnTo>
                <a:lnTo>
                  <a:pt x="1710318" y="783860"/>
                </a:lnTo>
                <a:lnTo>
                  <a:pt x="1679972" y="814206"/>
                </a:lnTo>
                <a:lnTo>
                  <a:pt x="1641482" y="834103"/>
                </a:lnTo>
                <a:lnTo>
                  <a:pt x="1597152" y="841247"/>
                </a:lnTo>
                <a:lnTo>
                  <a:pt x="140207" y="841247"/>
                </a:lnTo>
                <a:lnTo>
                  <a:pt x="95877" y="834103"/>
                </a:lnTo>
                <a:lnTo>
                  <a:pt x="57387" y="814206"/>
                </a:lnTo>
                <a:lnTo>
                  <a:pt x="27041" y="783860"/>
                </a:lnTo>
                <a:lnTo>
                  <a:pt x="7144" y="745370"/>
                </a:lnTo>
                <a:lnTo>
                  <a:pt x="0" y="701039"/>
                </a:lnTo>
                <a:lnTo>
                  <a:pt x="0" y="140207"/>
                </a:lnTo>
                <a:close/>
              </a:path>
            </a:pathLst>
          </a:custGeom>
          <a:ln w="25400">
            <a:solidFill>
              <a:srgbClr val="D1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260852" y="3193617"/>
            <a:ext cx="1179195" cy="78867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58419">
              <a:lnSpc>
                <a:spcPct val="100000"/>
              </a:lnSpc>
              <a:spcBef>
                <a:spcPts val="480"/>
              </a:spcBef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6,737/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43.0%</a:t>
            </a:r>
            <a:endParaRPr sz="1600">
              <a:latin typeface="Calibri"/>
              <a:cs typeface="Calibri"/>
            </a:endParaRPr>
          </a:p>
          <a:p>
            <a:pPr marL="243840" marR="192405" indent="-231775">
              <a:lnSpc>
                <a:spcPct val="100000"/>
              </a:lnSpc>
              <a:spcBef>
                <a:spcPts val="345"/>
              </a:spcBef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Foster</a:t>
            </a:r>
            <a:r>
              <a:rPr sz="1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Family  Homes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01361" y="3216401"/>
            <a:ext cx="1737360" cy="841375"/>
          </a:xfrm>
          <a:custGeom>
            <a:avLst/>
            <a:gdLst/>
            <a:ahLst/>
            <a:cxnLst/>
            <a:rect l="l" t="t" r="r" b="b"/>
            <a:pathLst>
              <a:path w="1737359" h="841375">
                <a:moveTo>
                  <a:pt x="1597152" y="0"/>
                </a:moveTo>
                <a:lnTo>
                  <a:pt x="140208" y="0"/>
                </a:lnTo>
                <a:lnTo>
                  <a:pt x="95877" y="7144"/>
                </a:lnTo>
                <a:lnTo>
                  <a:pt x="57387" y="27041"/>
                </a:lnTo>
                <a:lnTo>
                  <a:pt x="27041" y="57387"/>
                </a:lnTo>
                <a:lnTo>
                  <a:pt x="7144" y="95877"/>
                </a:lnTo>
                <a:lnTo>
                  <a:pt x="0" y="140208"/>
                </a:lnTo>
                <a:lnTo>
                  <a:pt x="0" y="701040"/>
                </a:lnTo>
                <a:lnTo>
                  <a:pt x="7144" y="745370"/>
                </a:lnTo>
                <a:lnTo>
                  <a:pt x="27041" y="783860"/>
                </a:lnTo>
                <a:lnTo>
                  <a:pt x="57387" y="814206"/>
                </a:lnTo>
                <a:lnTo>
                  <a:pt x="95877" y="834103"/>
                </a:lnTo>
                <a:lnTo>
                  <a:pt x="140208" y="841248"/>
                </a:lnTo>
                <a:lnTo>
                  <a:pt x="1597152" y="841248"/>
                </a:lnTo>
                <a:lnTo>
                  <a:pt x="1641482" y="834103"/>
                </a:lnTo>
                <a:lnTo>
                  <a:pt x="1679972" y="814206"/>
                </a:lnTo>
                <a:lnTo>
                  <a:pt x="1710318" y="783860"/>
                </a:lnTo>
                <a:lnTo>
                  <a:pt x="1730215" y="745370"/>
                </a:lnTo>
                <a:lnTo>
                  <a:pt x="1737360" y="701040"/>
                </a:lnTo>
                <a:lnTo>
                  <a:pt x="1737360" y="140208"/>
                </a:lnTo>
                <a:lnTo>
                  <a:pt x="1730215" y="95877"/>
                </a:lnTo>
                <a:lnTo>
                  <a:pt x="1710318" y="57387"/>
                </a:lnTo>
                <a:lnTo>
                  <a:pt x="1679972" y="27041"/>
                </a:lnTo>
                <a:lnTo>
                  <a:pt x="1641482" y="7144"/>
                </a:lnTo>
                <a:lnTo>
                  <a:pt x="1597152" y="0"/>
                </a:lnTo>
                <a:close/>
              </a:path>
            </a:pathLst>
          </a:custGeom>
          <a:solidFill>
            <a:srgbClr val="9B9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01361" y="3216401"/>
            <a:ext cx="1737360" cy="841375"/>
          </a:xfrm>
          <a:custGeom>
            <a:avLst/>
            <a:gdLst/>
            <a:ahLst/>
            <a:cxnLst/>
            <a:rect l="l" t="t" r="r" b="b"/>
            <a:pathLst>
              <a:path w="1737359" h="841375">
                <a:moveTo>
                  <a:pt x="0" y="140208"/>
                </a:moveTo>
                <a:lnTo>
                  <a:pt x="7144" y="95877"/>
                </a:lnTo>
                <a:lnTo>
                  <a:pt x="27041" y="57387"/>
                </a:lnTo>
                <a:lnTo>
                  <a:pt x="57387" y="27041"/>
                </a:lnTo>
                <a:lnTo>
                  <a:pt x="95877" y="7144"/>
                </a:lnTo>
                <a:lnTo>
                  <a:pt x="140208" y="0"/>
                </a:lnTo>
                <a:lnTo>
                  <a:pt x="1597152" y="0"/>
                </a:lnTo>
                <a:lnTo>
                  <a:pt x="1641482" y="7144"/>
                </a:lnTo>
                <a:lnTo>
                  <a:pt x="1679972" y="27041"/>
                </a:lnTo>
                <a:lnTo>
                  <a:pt x="1710318" y="57387"/>
                </a:lnTo>
                <a:lnTo>
                  <a:pt x="1730215" y="95877"/>
                </a:lnTo>
                <a:lnTo>
                  <a:pt x="1737360" y="140208"/>
                </a:lnTo>
                <a:lnTo>
                  <a:pt x="1737360" y="701040"/>
                </a:lnTo>
                <a:lnTo>
                  <a:pt x="1730215" y="745370"/>
                </a:lnTo>
                <a:lnTo>
                  <a:pt x="1710318" y="783860"/>
                </a:lnTo>
                <a:lnTo>
                  <a:pt x="1679972" y="814206"/>
                </a:lnTo>
                <a:lnTo>
                  <a:pt x="1641482" y="834103"/>
                </a:lnTo>
                <a:lnTo>
                  <a:pt x="1597152" y="841248"/>
                </a:lnTo>
                <a:lnTo>
                  <a:pt x="140208" y="841248"/>
                </a:lnTo>
                <a:lnTo>
                  <a:pt x="95877" y="834103"/>
                </a:lnTo>
                <a:lnTo>
                  <a:pt x="57387" y="814206"/>
                </a:lnTo>
                <a:lnTo>
                  <a:pt x="27041" y="783860"/>
                </a:lnTo>
                <a:lnTo>
                  <a:pt x="7144" y="745370"/>
                </a:lnTo>
                <a:lnTo>
                  <a:pt x="0" y="701040"/>
                </a:lnTo>
                <a:lnTo>
                  <a:pt x="0" y="140208"/>
                </a:lnTo>
                <a:close/>
              </a:path>
            </a:pathLst>
          </a:custGeom>
          <a:ln w="25400">
            <a:solidFill>
              <a:srgbClr val="D1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133847" y="3185489"/>
            <a:ext cx="1073785" cy="83121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80"/>
              </a:spcBef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785/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5.0%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45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GRO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35"/>
              </a:spcBef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Childcare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Only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01361" y="4190238"/>
            <a:ext cx="1737360" cy="841375"/>
          </a:xfrm>
          <a:custGeom>
            <a:avLst/>
            <a:gdLst/>
            <a:ahLst/>
            <a:cxnLst/>
            <a:rect l="l" t="t" r="r" b="b"/>
            <a:pathLst>
              <a:path w="1737359" h="841375">
                <a:moveTo>
                  <a:pt x="1597152" y="0"/>
                </a:moveTo>
                <a:lnTo>
                  <a:pt x="140208" y="0"/>
                </a:lnTo>
                <a:lnTo>
                  <a:pt x="95877" y="7144"/>
                </a:lnTo>
                <a:lnTo>
                  <a:pt x="57387" y="27041"/>
                </a:lnTo>
                <a:lnTo>
                  <a:pt x="27041" y="57387"/>
                </a:lnTo>
                <a:lnTo>
                  <a:pt x="7144" y="95877"/>
                </a:lnTo>
                <a:lnTo>
                  <a:pt x="0" y="140207"/>
                </a:lnTo>
                <a:lnTo>
                  <a:pt x="0" y="701039"/>
                </a:lnTo>
                <a:lnTo>
                  <a:pt x="7144" y="745370"/>
                </a:lnTo>
                <a:lnTo>
                  <a:pt x="27041" y="783860"/>
                </a:lnTo>
                <a:lnTo>
                  <a:pt x="57387" y="814206"/>
                </a:lnTo>
                <a:lnTo>
                  <a:pt x="95877" y="834103"/>
                </a:lnTo>
                <a:lnTo>
                  <a:pt x="140208" y="841248"/>
                </a:lnTo>
                <a:lnTo>
                  <a:pt x="1597152" y="841248"/>
                </a:lnTo>
                <a:lnTo>
                  <a:pt x="1641482" y="834103"/>
                </a:lnTo>
                <a:lnTo>
                  <a:pt x="1679972" y="814206"/>
                </a:lnTo>
                <a:lnTo>
                  <a:pt x="1710318" y="783860"/>
                </a:lnTo>
                <a:lnTo>
                  <a:pt x="1730215" y="745370"/>
                </a:lnTo>
                <a:lnTo>
                  <a:pt x="1737360" y="701039"/>
                </a:lnTo>
                <a:lnTo>
                  <a:pt x="1737360" y="140207"/>
                </a:lnTo>
                <a:lnTo>
                  <a:pt x="1730215" y="95877"/>
                </a:lnTo>
                <a:lnTo>
                  <a:pt x="1710318" y="57387"/>
                </a:lnTo>
                <a:lnTo>
                  <a:pt x="1679972" y="27041"/>
                </a:lnTo>
                <a:lnTo>
                  <a:pt x="1641482" y="7144"/>
                </a:lnTo>
                <a:lnTo>
                  <a:pt x="1597152" y="0"/>
                </a:lnTo>
                <a:close/>
              </a:path>
            </a:pathLst>
          </a:custGeom>
          <a:solidFill>
            <a:srgbClr val="9B9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01361" y="4190238"/>
            <a:ext cx="1737360" cy="841375"/>
          </a:xfrm>
          <a:custGeom>
            <a:avLst/>
            <a:gdLst/>
            <a:ahLst/>
            <a:cxnLst/>
            <a:rect l="l" t="t" r="r" b="b"/>
            <a:pathLst>
              <a:path w="1737359" h="841375">
                <a:moveTo>
                  <a:pt x="0" y="140207"/>
                </a:moveTo>
                <a:lnTo>
                  <a:pt x="7144" y="95877"/>
                </a:lnTo>
                <a:lnTo>
                  <a:pt x="27041" y="57387"/>
                </a:lnTo>
                <a:lnTo>
                  <a:pt x="57387" y="27041"/>
                </a:lnTo>
                <a:lnTo>
                  <a:pt x="95877" y="7144"/>
                </a:lnTo>
                <a:lnTo>
                  <a:pt x="140208" y="0"/>
                </a:lnTo>
                <a:lnTo>
                  <a:pt x="1597152" y="0"/>
                </a:lnTo>
                <a:lnTo>
                  <a:pt x="1641482" y="7144"/>
                </a:lnTo>
                <a:lnTo>
                  <a:pt x="1679972" y="27041"/>
                </a:lnTo>
                <a:lnTo>
                  <a:pt x="1710318" y="57387"/>
                </a:lnTo>
                <a:lnTo>
                  <a:pt x="1730215" y="95877"/>
                </a:lnTo>
                <a:lnTo>
                  <a:pt x="1737360" y="140207"/>
                </a:lnTo>
                <a:lnTo>
                  <a:pt x="1737360" y="701039"/>
                </a:lnTo>
                <a:lnTo>
                  <a:pt x="1730215" y="745370"/>
                </a:lnTo>
                <a:lnTo>
                  <a:pt x="1710318" y="783860"/>
                </a:lnTo>
                <a:lnTo>
                  <a:pt x="1679972" y="814206"/>
                </a:lnTo>
                <a:lnTo>
                  <a:pt x="1641482" y="834103"/>
                </a:lnTo>
                <a:lnTo>
                  <a:pt x="1597152" y="841248"/>
                </a:lnTo>
                <a:lnTo>
                  <a:pt x="140208" y="841248"/>
                </a:lnTo>
                <a:lnTo>
                  <a:pt x="95877" y="834103"/>
                </a:lnTo>
                <a:lnTo>
                  <a:pt x="57387" y="814206"/>
                </a:lnTo>
                <a:lnTo>
                  <a:pt x="27041" y="783860"/>
                </a:lnTo>
                <a:lnTo>
                  <a:pt x="7144" y="745370"/>
                </a:lnTo>
                <a:lnTo>
                  <a:pt x="0" y="701039"/>
                </a:lnTo>
                <a:lnTo>
                  <a:pt x="0" y="140207"/>
                </a:lnTo>
                <a:close/>
              </a:path>
            </a:pathLst>
          </a:custGeom>
          <a:ln w="25400">
            <a:solidFill>
              <a:srgbClr val="D1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944871" y="4286960"/>
            <a:ext cx="1451610" cy="57531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80"/>
              </a:spcBef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325/</a:t>
            </a:r>
            <a:r>
              <a:rPr sz="16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2.1%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45"/>
              </a:spcBef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Emergency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Shelters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97885" y="4164329"/>
            <a:ext cx="1737360" cy="841375"/>
          </a:xfrm>
          <a:custGeom>
            <a:avLst/>
            <a:gdLst/>
            <a:ahLst/>
            <a:cxnLst/>
            <a:rect l="l" t="t" r="r" b="b"/>
            <a:pathLst>
              <a:path w="1737360" h="841375">
                <a:moveTo>
                  <a:pt x="1597152" y="0"/>
                </a:moveTo>
                <a:lnTo>
                  <a:pt x="140207" y="0"/>
                </a:lnTo>
                <a:lnTo>
                  <a:pt x="95877" y="7144"/>
                </a:lnTo>
                <a:lnTo>
                  <a:pt x="57387" y="27041"/>
                </a:lnTo>
                <a:lnTo>
                  <a:pt x="27041" y="57387"/>
                </a:lnTo>
                <a:lnTo>
                  <a:pt x="7144" y="95877"/>
                </a:lnTo>
                <a:lnTo>
                  <a:pt x="0" y="140208"/>
                </a:lnTo>
                <a:lnTo>
                  <a:pt x="0" y="701040"/>
                </a:lnTo>
                <a:lnTo>
                  <a:pt x="7144" y="745370"/>
                </a:lnTo>
                <a:lnTo>
                  <a:pt x="27041" y="783860"/>
                </a:lnTo>
                <a:lnTo>
                  <a:pt x="57387" y="814206"/>
                </a:lnTo>
                <a:lnTo>
                  <a:pt x="95877" y="834103"/>
                </a:lnTo>
                <a:lnTo>
                  <a:pt x="140207" y="841248"/>
                </a:lnTo>
                <a:lnTo>
                  <a:pt x="1597152" y="841248"/>
                </a:lnTo>
                <a:lnTo>
                  <a:pt x="1641482" y="834103"/>
                </a:lnTo>
                <a:lnTo>
                  <a:pt x="1679972" y="814206"/>
                </a:lnTo>
                <a:lnTo>
                  <a:pt x="1710318" y="783860"/>
                </a:lnTo>
                <a:lnTo>
                  <a:pt x="1730215" y="745370"/>
                </a:lnTo>
                <a:lnTo>
                  <a:pt x="1737360" y="701040"/>
                </a:lnTo>
                <a:lnTo>
                  <a:pt x="1737360" y="140208"/>
                </a:lnTo>
                <a:lnTo>
                  <a:pt x="1730215" y="95877"/>
                </a:lnTo>
                <a:lnTo>
                  <a:pt x="1710318" y="57387"/>
                </a:lnTo>
                <a:lnTo>
                  <a:pt x="1679972" y="27041"/>
                </a:lnTo>
                <a:lnTo>
                  <a:pt x="1641482" y="7144"/>
                </a:lnTo>
                <a:lnTo>
                  <a:pt x="1597152" y="0"/>
                </a:lnTo>
                <a:close/>
              </a:path>
            </a:pathLst>
          </a:custGeom>
          <a:solidFill>
            <a:srgbClr val="9B9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97885" y="4164329"/>
            <a:ext cx="1737360" cy="841375"/>
          </a:xfrm>
          <a:custGeom>
            <a:avLst/>
            <a:gdLst/>
            <a:ahLst/>
            <a:cxnLst/>
            <a:rect l="l" t="t" r="r" b="b"/>
            <a:pathLst>
              <a:path w="1737360" h="841375">
                <a:moveTo>
                  <a:pt x="0" y="140208"/>
                </a:moveTo>
                <a:lnTo>
                  <a:pt x="7144" y="95877"/>
                </a:lnTo>
                <a:lnTo>
                  <a:pt x="27041" y="57387"/>
                </a:lnTo>
                <a:lnTo>
                  <a:pt x="57387" y="27041"/>
                </a:lnTo>
                <a:lnTo>
                  <a:pt x="95877" y="7144"/>
                </a:lnTo>
                <a:lnTo>
                  <a:pt x="140207" y="0"/>
                </a:lnTo>
                <a:lnTo>
                  <a:pt x="1597152" y="0"/>
                </a:lnTo>
                <a:lnTo>
                  <a:pt x="1641482" y="7144"/>
                </a:lnTo>
                <a:lnTo>
                  <a:pt x="1679972" y="27041"/>
                </a:lnTo>
                <a:lnTo>
                  <a:pt x="1710318" y="57387"/>
                </a:lnTo>
                <a:lnTo>
                  <a:pt x="1730215" y="95877"/>
                </a:lnTo>
                <a:lnTo>
                  <a:pt x="1737360" y="140208"/>
                </a:lnTo>
                <a:lnTo>
                  <a:pt x="1737360" y="701040"/>
                </a:lnTo>
                <a:lnTo>
                  <a:pt x="1730215" y="745370"/>
                </a:lnTo>
                <a:lnTo>
                  <a:pt x="1710318" y="783860"/>
                </a:lnTo>
                <a:lnTo>
                  <a:pt x="1679972" y="814206"/>
                </a:lnTo>
                <a:lnTo>
                  <a:pt x="1641482" y="834103"/>
                </a:lnTo>
                <a:lnTo>
                  <a:pt x="1597152" y="841248"/>
                </a:lnTo>
                <a:lnTo>
                  <a:pt x="140207" y="841248"/>
                </a:lnTo>
                <a:lnTo>
                  <a:pt x="95877" y="834103"/>
                </a:lnTo>
                <a:lnTo>
                  <a:pt x="57387" y="814206"/>
                </a:lnTo>
                <a:lnTo>
                  <a:pt x="27041" y="783860"/>
                </a:lnTo>
                <a:lnTo>
                  <a:pt x="7144" y="745370"/>
                </a:lnTo>
                <a:lnTo>
                  <a:pt x="0" y="701040"/>
                </a:lnTo>
                <a:lnTo>
                  <a:pt x="0" y="140208"/>
                </a:lnTo>
                <a:close/>
              </a:path>
            </a:pathLst>
          </a:custGeom>
          <a:ln w="25400">
            <a:solidFill>
              <a:srgbClr val="D1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071622" y="4224654"/>
            <a:ext cx="1388745" cy="6972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1,103/</a:t>
            </a:r>
            <a:r>
              <a:rPr sz="16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7.0%</a:t>
            </a:r>
            <a:endParaRPr sz="16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Residential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Treatment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Centers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33793" y="3216401"/>
            <a:ext cx="3657600" cy="603885"/>
          </a:xfrm>
          <a:custGeom>
            <a:avLst/>
            <a:gdLst/>
            <a:ahLst/>
            <a:cxnLst/>
            <a:rect l="l" t="t" r="r" b="b"/>
            <a:pathLst>
              <a:path w="3657600" h="603885">
                <a:moveTo>
                  <a:pt x="3557015" y="0"/>
                </a:moveTo>
                <a:lnTo>
                  <a:pt x="100583" y="0"/>
                </a:lnTo>
                <a:lnTo>
                  <a:pt x="61454" y="7911"/>
                </a:lnTo>
                <a:lnTo>
                  <a:pt x="29479" y="29479"/>
                </a:lnTo>
                <a:lnTo>
                  <a:pt x="7911" y="61454"/>
                </a:lnTo>
                <a:lnTo>
                  <a:pt x="0" y="100584"/>
                </a:lnTo>
                <a:lnTo>
                  <a:pt x="0" y="502920"/>
                </a:lnTo>
                <a:lnTo>
                  <a:pt x="7911" y="542049"/>
                </a:lnTo>
                <a:lnTo>
                  <a:pt x="29479" y="574024"/>
                </a:lnTo>
                <a:lnTo>
                  <a:pt x="61454" y="595592"/>
                </a:lnTo>
                <a:lnTo>
                  <a:pt x="100583" y="603504"/>
                </a:lnTo>
                <a:lnTo>
                  <a:pt x="3557015" y="603504"/>
                </a:lnTo>
                <a:lnTo>
                  <a:pt x="3596145" y="595592"/>
                </a:lnTo>
                <a:lnTo>
                  <a:pt x="3628120" y="574024"/>
                </a:lnTo>
                <a:lnTo>
                  <a:pt x="3649688" y="542049"/>
                </a:lnTo>
                <a:lnTo>
                  <a:pt x="3657600" y="502920"/>
                </a:lnTo>
                <a:lnTo>
                  <a:pt x="3657600" y="100584"/>
                </a:lnTo>
                <a:lnTo>
                  <a:pt x="3649688" y="61454"/>
                </a:lnTo>
                <a:lnTo>
                  <a:pt x="3628120" y="29479"/>
                </a:lnTo>
                <a:lnTo>
                  <a:pt x="3596145" y="7911"/>
                </a:lnTo>
                <a:lnTo>
                  <a:pt x="3557015" y="0"/>
                </a:lnTo>
                <a:close/>
              </a:path>
            </a:pathLst>
          </a:custGeom>
          <a:solidFill>
            <a:srgbClr val="9B9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33793" y="3216401"/>
            <a:ext cx="3657600" cy="603885"/>
          </a:xfrm>
          <a:custGeom>
            <a:avLst/>
            <a:gdLst/>
            <a:ahLst/>
            <a:cxnLst/>
            <a:rect l="l" t="t" r="r" b="b"/>
            <a:pathLst>
              <a:path w="3657600" h="603885">
                <a:moveTo>
                  <a:pt x="0" y="100584"/>
                </a:moveTo>
                <a:lnTo>
                  <a:pt x="7911" y="61454"/>
                </a:lnTo>
                <a:lnTo>
                  <a:pt x="29479" y="29479"/>
                </a:lnTo>
                <a:lnTo>
                  <a:pt x="61454" y="7911"/>
                </a:lnTo>
                <a:lnTo>
                  <a:pt x="100583" y="0"/>
                </a:lnTo>
                <a:lnTo>
                  <a:pt x="3557015" y="0"/>
                </a:lnTo>
                <a:lnTo>
                  <a:pt x="3596145" y="7911"/>
                </a:lnTo>
                <a:lnTo>
                  <a:pt x="3628120" y="29479"/>
                </a:lnTo>
                <a:lnTo>
                  <a:pt x="3649688" y="61454"/>
                </a:lnTo>
                <a:lnTo>
                  <a:pt x="3657600" y="100584"/>
                </a:lnTo>
                <a:lnTo>
                  <a:pt x="3657600" y="502920"/>
                </a:lnTo>
                <a:lnTo>
                  <a:pt x="3649688" y="542049"/>
                </a:lnTo>
                <a:lnTo>
                  <a:pt x="3628120" y="574024"/>
                </a:lnTo>
                <a:lnTo>
                  <a:pt x="3596145" y="595592"/>
                </a:lnTo>
                <a:lnTo>
                  <a:pt x="3557015" y="603504"/>
                </a:lnTo>
                <a:lnTo>
                  <a:pt x="100583" y="603504"/>
                </a:lnTo>
                <a:lnTo>
                  <a:pt x="61454" y="595592"/>
                </a:lnTo>
                <a:lnTo>
                  <a:pt x="29479" y="574024"/>
                </a:lnTo>
                <a:lnTo>
                  <a:pt x="7911" y="542049"/>
                </a:lnTo>
                <a:lnTo>
                  <a:pt x="0" y="502920"/>
                </a:lnTo>
                <a:lnTo>
                  <a:pt x="0" y="100584"/>
                </a:lnTo>
                <a:close/>
              </a:path>
            </a:pathLst>
          </a:custGeom>
          <a:ln w="25400">
            <a:solidFill>
              <a:srgbClr val="D1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659751" y="3194633"/>
            <a:ext cx="1806575" cy="57531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480"/>
              </a:spcBef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5,962/</a:t>
            </a:r>
            <a:r>
              <a:rPr sz="16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38.1%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45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Kinship Care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(unverified)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33793" y="4586478"/>
            <a:ext cx="3657600" cy="603885"/>
          </a:xfrm>
          <a:custGeom>
            <a:avLst/>
            <a:gdLst/>
            <a:ahLst/>
            <a:cxnLst/>
            <a:rect l="l" t="t" r="r" b="b"/>
            <a:pathLst>
              <a:path w="3657600" h="603885">
                <a:moveTo>
                  <a:pt x="3557015" y="0"/>
                </a:moveTo>
                <a:lnTo>
                  <a:pt x="100583" y="0"/>
                </a:lnTo>
                <a:lnTo>
                  <a:pt x="61454" y="7911"/>
                </a:lnTo>
                <a:lnTo>
                  <a:pt x="29479" y="29479"/>
                </a:lnTo>
                <a:lnTo>
                  <a:pt x="7911" y="61454"/>
                </a:lnTo>
                <a:lnTo>
                  <a:pt x="0" y="100584"/>
                </a:lnTo>
                <a:lnTo>
                  <a:pt x="0" y="502920"/>
                </a:lnTo>
                <a:lnTo>
                  <a:pt x="7911" y="542049"/>
                </a:lnTo>
                <a:lnTo>
                  <a:pt x="29479" y="574024"/>
                </a:lnTo>
                <a:lnTo>
                  <a:pt x="61454" y="595592"/>
                </a:lnTo>
                <a:lnTo>
                  <a:pt x="100583" y="603504"/>
                </a:lnTo>
                <a:lnTo>
                  <a:pt x="3557015" y="603504"/>
                </a:lnTo>
                <a:lnTo>
                  <a:pt x="3596145" y="595592"/>
                </a:lnTo>
                <a:lnTo>
                  <a:pt x="3628120" y="574024"/>
                </a:lnTo>
                <a:lnTo>
                  <a:pt x="3649688" y="542049"/>
                </a:lnTo>
                <a:lnTo>
                  <a:pt x="3657600" y="502920"/>
                </a:lnTo>
                <a:lnTo>
                  <a:pt x="3657600" y="100584"/>
                </a:lnTo>
                <a:lnTo>
                  <a:pt x="3649688" y="61454"/>
                </a:lnTo>
                <a:lnTo>
                  <a:pt x="3628120" y="29479"/>
                </a:lnTo>
                <a:lnTo>
                  <a:pt x="3596145" y="7911"/>
                </a:lnTo>
                <a:lnTo>
                  <a:pt x="3557015" y="0"/>
                </a:lnTo>
                <a:close/>
              </a:path>
            </a:pathLst>
          </a:custGeom>
          <a:solidFill>
            <a:srgbClr val="9B9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33793" y="4586478"/>
            <a:ext cx="3657600" cy="603885"/>
          </a:xfrm>
          <a:custGeom>
            <a:avLst/>
            <a:gdLst/>
            <a:ahLst/>
            <a:cxnLst/>
            <a:rect l="l" t="t" r="r" b="b"/>
            <a:pathLst>
              <a:path w="3657600" h="603885">
                <a:moveTo>
                  <a:pt x="0" y="100584"/>
                </a:moveTo>
                <a:lnTo>
                  <a:pt x="7911" y="61454"/>
                </a:lnTo>
                <a:lnTo>
                  <a:pt x="29479" y="29479"/>
                </a:lnTo>
                <a:lnTo>
                  <a:pt x="61454" y="7911"/>
                </a:lnTo>
                <a:lnTo>
                  <a:pt x="100583" y="0"/>
                </a:lnTo>
                <a:lnTo>
                  <a:pt x="3557015" y="0"/>
                </a:lnTo>
                <a:lnTo>
                  <a:pt x="3596145" y="7911"/>
                </a:lnTo>
                <a:lnTo>
                  <a:pt x="3628120" y="29479"/>
                </a:lnTo>
                <a:lnTo>
                  <a:pt x="3649688" y="61454"/>
                </a:lnTo>
                <a:lnTo>
                  <a:pt x="3657600" y="100584"/>
                </a:lnTo>
                <a:lnTo>
                  <a:pt x="3657600" y="502920"/>
                </a:lnTo>
                <a:lnTo>
                  <a:pt x="3649688" y="542049"/>
                </a:lnTo>
                <a:lnTo>
                  <a:pt x="3628120" y="574024"/>
                </a:lnTo>
                <a:lnTo>
                  <a:pt x="3596145" y="595592"/>
                </a:lnTo>
                <a:lnTo>
                  <a:pt x="3557015" y="603504"/>
                </a:lnTo>
                <a:lnTo>
                  <a:pt x="100583" y="603504"/>
                </a:lnTo>
                <a:lnTo>
                  <a:pt x="61454" y="595592"/>
                </a:lnTo>
                <a:lnTo>
                  <a:pt x="29479" y="574024"/>
                </a:lnTo>
                <a:lnTo>
                  <a:pt x="7911" y="542049"/>
                </a:lnTo>
                <a:lnTo>
                  <a:pt x="0" y="502920"/>
                </a:lnTo>
                <a:lnTo>
                  <a:pt x="0" y="100584"/>
                </a:lnTo>
                <a:close/>
              </a:path>
            </a:pathLst>
          </a:custGeom>
          <a:ln w="25400">
            <a:solidFill>
              <a:srgbClr val="D1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949565" y="4564709"/>
            <a:ext cx="1227455" cy="57531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480"/>
              </a:spcBef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183/1.2%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45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Adoptive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Homes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6" name="object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33793" y="3900678"/>
            <a:ext cx="3657600" cy="603885"/>
          </a:xfrm>
          <a:custGeom>
            <a:avLst/>
            <a:gdLst/>
            <a:ahLst/>
            <a:cxnLst/>
            <a:rect l="l" t="t" r="r" b="b"/>
            <a:pathLst>
              <a:path w="3657600" h="603885">
                <a:moveTo>
                  <a:pt x="3557015" y="0"/>
                </a:moveTo>
                <a:lnTo>
                  <a:pt x="100583" y="0"/>
                </a:lnTo>
                <a:lnTo>
                  <a:pt x="61454" y="7911"/>
                </a:lnTo>
                <a:lnTo>
                  <a:pt x="29479" y="29479"/>
                </a:lnTo>
                <a:lnTo>
                  <a:pt x="7911" y="61454"/>
                </a:lnTo>
                <a:lnTo>
                  <a:pt x="0" y="100584"/>
                </a:lnTo>
                <a:lnTo>
                  <a:pt x="0" y="502920"/>
                </a:lnTo>
                <a:lnTo>
                  <a:pt x="7911" y="542049"/>
                </a:lnTo>
                <a:lnTo>
                  <a:pt x="29479" y="574024"/>
                </a:lnTo>
                <a:lnTo>
                  <a:pt x="61454" y="595592"/>
                </a:lnTo>
                <a:lnTo>
                  <a:pt x="100583" y="603504"/>
                </a:lnTo>
                <a:lnTo>
                  <a:pt x="3557015" y="603504"/>
                </a:lnTo>
                <a:lnTo>
                  <a:pt x="3596145" y="595592"/>
                </a:lnTo>
                <a:lnTo>
                  <a:pt x="3628120" y="574024"/>
                </a:lnTo>
                <a:lnTo>
                  <a:pt x="3649688" y="542049"/>
                </a:lnTo>
                <a:lnTo>
                  <a:pt x="3657600" y="502920"/>
                </a:lnTo>
                <a:lnTo>
                  <a:pt x="3657600" y="100584"/>
                </a:lnTo>
                <a:lnTo>
                  <a:pt x="3649688" y="61454"/>
                </a:lnTo>
                <a:lnTo>
                  <a:pt x="3628120" y="29479"/>
                </a:lnTo>
                <a:lnTo>
                  <a:pt x="3596145" y="7911"/>
                </a:lnTo>
                <a:lnTo>
                  <a:pt x="3557015" y="0"/>
                </a:lnTo>
                <a:close/>
              </a:path>
            </a:pathLst>
          </a:custGeom>
          <a:solidFill>
            <a:srgbClr val="9B9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33793" y="3900678"/>
            <a:ext cx="3657600" cy="603885"/>
          </a:xfrm>
          <a:custGeom>
            <a:avLst/>
            <a:gdLst/>
            <a:ahLst/>
            <a:cxnLst/>
            <a:rect l="l" t="t" r="r" b="b"/>
            <a:pathLst>
              <a:path w="3657600" h="603885">
                <a:moveTo>
                  <a:pt x="0" y="100584"/>
                </a:moveTo>
                <a:lnTo>
                  <a:pt x="7911" y="61454"/>
                </a:lnTo>
                <a:lnTo>
                  <a:pt x="29479" y="29479"/>
                </a:lnTo>
                <a:lnTo>
                  <a:pt x="61454" y="7911"/>
                </a:lnTo>
                <a:lnTo>
                  <a:pt x="100583" y="0"/>
                </a:lnTo>
                <a:lnTo>
                  <a:pt x="3557015" y="0"/>
                </a:lnTo>
                <a:lnTo>
                  <a:pt x="3596145" y="7911"/>
                </a:lnTo>
                <a:lnTo>
                  <a:pt x="3628120" y="29479"/>
                </a:lnTo>
                <a:lnTo>
                  <a:pt x="3649688" y="61454"/>
                </a:lnTo>
                <a:lnTo>
                  <a:pt x="3657600" y="100584"/>
                </a:lnTo>
                <a:lnTo>
                  <a:pt x="3657600" y="502920"/>
                </a:lnTo>
                <a:lnTo>
                  <a:pt x="3649688" y="542049"/>
                </a:lnTo>
                <a:lnTo>
                  <a:pt x="3628120" y="574024"/>
                </a:lnTo>
                <a:lnTo>
                  <a:pt x="3596145" y="595592"/>
                </a:lnTo>
                <a:lnTo>
                  <a:pt x="3557015" y="603504"/>
                </a:lnTo>
                <a:lnTo>
                  <a:pt x="100583" y="603504"/>
                </a:lnTo>
                <a:lnTo>
                  <a:pt x="61454" y="595592"/>
                </a:lnTo>
                <a:lnTo>
                  <a:pt x="29479" y="574024"/>
                </a:lnTo>
                <a:lnTo>
                  <a:pt x="7911" y="542049"/>
                </a:lnTo>
                <a:lnTo>
                  <a:pt x="0" y="502920"/>
                </a:lnTo>
                <a:lnTo>
                  <a:pt x="0" y="100584"/>
                </a:lnTo>
                <a:close/>
              </a:path>
            </a:pathLst>
          </a:custGeom>
          <a:ln w="25400">
            <a:solidFill>
              <a:srgbClr val="D1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7469251" y="3878095"/>
            <a:ext cx="2187575" cy="57594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84"/>
              </a:spcBef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314/</a:t>
            </a:r>
            <a:r>
              <a:rPr sz="16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2.0%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45"/>
              </a:spcBef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Independent Living and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Other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9" name="object 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14743" y="3424288"/>
            <a:ext cx="335280" cy="136525"/>
          </a:xfrm>
          <a:custGeom>
            <a:avLst/>
            <a:gdLst/>
            <a:ahLst/>
            <a:cxnLst/>
            <a:rect l="l" t="t" r="r" b="b"/>
            <a:pathLst>
              <a:path w="335280" h="136525">
                <a:moveTo>
                  <a:pt x="167533" y="0"/>
                </a:moveTo>
                <a:lnTo>
                  <a:pt x="0" y="124317"/>
                </a:lnTo>
                <a:lnTo>
                  <a:pt x="17951" y="136126"/>
                </a:lnTo>
                <a:lnTo>
                  <a:pt x="167533" y="25491"/>
                </a:lnTo>
                <a:lnTo>
                  <a:pt x="201968" y="25491"/>
                </a:lnTo>
                <a:lnTo>
                  <a:pt x="167533" y="0"/>
                </a:lnTo>
                <a:close/>
              </a:path>
              <a:path w="335280" h="136525">
                <a:moveTo>
                  <a:pt x="201968" y="25491"/>
                </a:moveTo>
                <a:lnTo>
                  <a:pt x="167533" y="25491"/>
                </a:lnTo>
                <a:lnTo>
                  <a:pt x="317109" y="136127"/>
                </a:lnTo>
                <a:lnTo>
                  <a:pt x="335059" y="124317"/>
                </a:lnTo>
                <a:lnTo>
                  <a:pt x="263266" y="70864"/>
                </a:lnTo>
                <a:lnTo>
                  <a:pt x="263266" y="47245"/>
                </a:lnTo>
                <a:lnTo>
                  <a:pt x="231355" y="47245"/>
                </a:lnTo>
                <a:lnTo>
                  <a:pt x="201968" y="25491"/>
                </a:lnTo>
                <a:close/>
              </a:path>
              <a:path w="335280" h="136525">
                <a:moveTo>
                  <a:pt x="263266" y="18654"/>
                </a:moveTo>
                <a:lnTo>
                  <a:pt x="231355" y="18654"/>
                </a:lnTo>
                <a:lnTo>
                  <a:pt x="231355" y="47245"/>
                </a:lnTo>
                <a:lnTo>
                  <a:pt x="263266" y="47245"/>
                </a:lnTo>
                <a:lnTo>
                  <a:pt x="263266" y="186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14743" y="3424288"/>
            <a:ext cx="335280" cy="136525"/>
          </a:xfrm>
          <a:custGeom>
            <a:avLst/>
            <a:gdLst/>
            <a:ahLst/>
            <a:cxnLst/>
            <a:rect l="l" t="t" r="r" b="b"/>
            <a:pathLst>
              <a:path w="335280" h="136525">
                <a:moveTo>
                  <a:pt x="263266" y="70864"/>
                </a:moveTo>
                <a:lnTo>
                  <a:pt x="263266" y="18654"/>
                </a:lnTo>
                <a:lnTo>
                  <a:pt x="231355" y="18654"/>
                </a:lnTo>
                <a:lnTo>
                  <a:pt x="231355" y="47245"/>
                </a:lnTo>
                <a:lnTo>
                  <a:pt x="167533" y="0"/>
                </a:lnTo>
                <a:lnTo>
                  <a:pt x="0" y="124317"/>
                </a:lnTo>
                <a:lnTo>
                  <a:pt x="17951" y="136126"/>
                </a:lnTo>
                <a:lnTo>
                  <a:pt x="167533" y="25491"/>
                </a:lnTo>
                <a:lnTo>
                  <a:pt x="317109" y="136127"/>
                </a:lnTo>
                <a:lnTo>
                  <a:pt x="335059" y="124317"/>
                </a:lnTo>
                <a:lnTo>
                  <a:pt x="263266" y="70864"/>
                </a:lnTo>
                <a:close/>
              </a:path>
            </a:pathLst>
          </a:custGeom>
          <a:ln w="3771">
            <a:solidFill>
              <a:srgbClr val="D1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60549" y="3465121"/>
            <a:ext cx="243455" cy="1849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30249" y="3360241"/>
            <a:ext cx="386715" cy="162560"/>
          </a:xfrm>
          <a:custGeom>
            <a:avLst/>
            <a:gdLst/>
            <a:ahLst/>
            <a:cxnLst/>
            <a:rect l="l" t="t" r="r" b="b"/>
            <a:pathLst>
              <a:path w="386715" h="162560">
                <a:moveTo>
                  <a:pt x="193257" y="0"/>
                </a:moveTo>
                <a:lnTo>
                  <a:pt x="0" y="148175"/>
                </a:lnTo>
                <a:lnTo>
                  <a:pt x="20707" y="162250"/>
                </a:lnTo>
                <a:lnTo>
                  <a:pt x="193257" y="30383"/>
                </a:lnTo>
                <a:lnTo>
                  <a:pt x="232979" y="30383"/>
                </a:lnTo>
                <a:lnTo>
                  <a:pt x="193257" y="0"/>
                </a:lnTo>
                <a:close/>
              </a:path>
              <a:path w="386715" h="162560">
                <a:moveTo>
                  <a:pt x="232979" y="30383"/>
                </a:moveTo>
                <a:lnTo>
                  <a:pt x="193257" y="30383"/>
                </a:lnTo>
                <a:lnTo>
                  <a:pt x="365799" y="162251"/>
                </a:lnTo>
                <a:lnTo>
                  <a:pt x="386505" y="148175"/>
                </a:lnTo>
                <a:lnTo>
                  <a:pt x="303689" y="84463"/>
                </a:lnTo>
                <a:lnTo>
                  <a:pt x="303689" y="56312"/>
                </a:lnTo>
                <a:lnTo>
                  <a:pt x="266878" y="56312"/>
                </a:lnTo>
                <a:lnTo>
                  <a:pt x="232979" y="30383"/>
                </a:lnTo>
                <a:close/>
              </a:path>
              <a:path w="386715" h="162560">
                <a:moveTo>
                  <a:pt x="303689" y="22234"/>
                </a:moveTo>
                <a:lnTo>
                  <a:pt x="266878" y="22234"/>
                </a:lnTo>
                <a:lnTo>
                  <a:pt x="266878" y="56312"/>
                </a:lnTo>
                <a:lnTo>
                  <a:pt x="303689" y="56312"/>
                </a:lnTo>
                <a:lnTo>
                  <a:pt x="303689" y="222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30249" y="3360241"/>
            <a:ext cx="386715" cy="162560"/>
          </a:xfrm>
          <a:custGeom>
            <a:avLst/>
            <a:gdLst/>
            <a:ahLst/>
            <a:cxnLst/>
            <a:rect l="l" t="t" r="r" b="b"/>
            <a:pathLst>
              <a:path w="386715" h="162560">
                <a:moveTo>
                  <a:pt x="303689" y="84463"/>
                </a:moveTo>
                <a:lnTo>
                  <a:pt x="303689" y="22234"/>
                </a:lnTo>
                <a:lnTo>
                  <a:pt x="266878" y="22234"/>
                </a:lnTo>
                <a:lnTo>
                  <a:pt x="266878" y="56312"/>
                </a:lnTo>
                <a:lnTo>
                  <a:pt x="193257" y="0"/>
                </a:lnTo>
                <a:lnTo>
                  <a:pt x="0" y="148175"/>
                </a:lnTo>
                <a:lnTo>
                  <a:pt x="20707" y="162250"/>
                </a:lnTo>
                <a:lnTo>
                  <a:pt x="193257" y="30383"/>
                </a:lnTo>
                <a:lnTo>
                  <a:pt x="365799" y="162251"/>
                </a:lnTo>
                <a:lnTo>
                  <a:pt x="386505" y="148175"/>
                </a:lnTo>
                <a:lnTo>
                  <a:pt x="303689" y="84463"/>
                </a:lnTo>
                <a:close/>
              </a:path>
            </a:pathLst>
          </a:custGeom>
          <a:ln w="4478">
            <a:solidFill>
              <a:srgbClr val="D1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85466" y="3411367"/>
            <a:ext cx="276225" cy="215900"/>
          </a:xfrm>
          <a:custGeom>
            <a:avLst/>
            <a:gdLst/>
            <a:ahLst/>
            <a:cxnLst/>
            <a:rect l="l" t="t" r="r" b="b"/>
            <a:pathLst>
              <a:path w="276225" h="215900">
                <a:moveTo>
                  <a:pt x="138039" y="0"/>
                </a:moveTo>
                <a:lnTo>
                  <a:pt x="0" y="105568"/>
                </a:lnTo>
                <a:lnTo>
                  <a:pt x="0" y="215581"/>
                </a:lnTo>
                <a:lnTo>
                  <a:pt x="110432" y="215581"/>
                </a:lnTo>
                <a:lnTo>
                  <a:pt x="110432" y="167427"/>
                </a:lnTo>
                <a:lnTo>
                  <a:pt x="27608" y="167427"/>
                </a:lnTo>
                <a:lnTo>
                  <a:pt x="27608" y="122977"/>
                </a:lnTo>
                <a:lnTo>
                  <a:pt x="276079" y="122977"/>
                </a:lnTo>
                <a:lnTo>
                  <a:pt x="276079" y="105568"/>
                </a:lnTo>
                <a:lnTo>
                  <a:pt x="138039" y="0"/>
                </a:lnTo>
                <a:close/>
              </a:path>
              <a:path w="276225" h="215900">
                <a:moveTo>
                  <a:pt x="193255" y="122977"/>
                </a:moveTo>
                <a:lnTo>
                  <a:pt x="165647" y="122977"/>
                </a:lnTo>
                <a:lnTo>
                  <a:pt x="165648" y="215581"/>
                </a:lnTo>
                <a:lnTo>
                  <a:pt x="276080" y="215581"/>
                </a:lnTo>
                <a:lnTo>
                  <a:pt x="276080" y="167427"/>
                </a:lnTo>
                <a:lnTo>
                  <a:pt x="193256" y="167427"/>
                </a:lnTo>
                <a:lnTo>
                  <a:pt x="193255" y="122977"/>
                </a:lnTo>
                <a:close/>
              </a:path>
              <a:path w="276225" h="215900">
                <a:moveTo>
                  <a:pt x="110431" y="122977"/>
                </a:moveTo>
                <a:lnTo>
                  <a:pt x="82824" y="122977"/>
                </a:lnTo>
                <a:lnTo>
                  <a:pt x="82824" y="167427"/>
                </a:lnTo>
                <a:lnTo>
                  <a:pt x="110432" y="167427"/>
                </a:lnTo>
                <a:lnTo>
                  <a:pt x="110431" y="122977"/>
                </a:lnTo>
                <a:close/>
              </a:path>
              <a:path w="276225" h="215900">
                <a:moveTo>
                  <a:pt x="276079" y="122977"/>
                </a:moveTo>
                <a:lnTo>
                  <a:pt x="248471" y="122977"/>
                </a:lnTo>
                <a:lnTo>
                  <a:pt x="248472" y="167427"/>
                </a:lnTo>
                <a:lnTo>
                  <a:pt x="276080" y="167427"/>
                </a:lnTo>
                <a:lnTo>
                  <a:pt x="276079" y="1229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85466" y="3411367"/>
            <a:ext cx="276225" cy="215900"/>
          </a:xfrm>
          <a:custGeom>
            <a:avLst/>
            <a:gdLst/>
            <a:ahLst/>
            <a:cxnLst/>
            <a:rect l="l" t="t" r="r" b="b"/>
            <a:pathLst>
              <a:path w="276225" h="215900">
                <a:moveTo>
                  <a:pt x="0" y="105568"/>
                </a:moveTo>
                <a:lnTo>
                  <a:pt x="0" y="215581"/>
                </a:lnTo>
                <a:lnTo>
                  <a:pt x="110432" y="215581"/>
                </a:lnTo>
                <a:lnTo>
                  <a:pt x="110431" y="122977"/>
                </a:lnTo>
                <a:lnTo>
                  <a:pt x="165647" y="122977"/>
                </a:lnTo>
                <a:lnTo>
                  <a:pt x="165648" y="215581"/>
                </a:lnTo>
                <a:lnTo>
                  <a:pt x="276080" y="215581"/>
                </a:lnTo>
                <a:lnTo>
                  <a:pt x="276079" y="105568"/>
                </a:lnTo>
                <a:lnTo>
                  <a:pt x="138039" y="0"/>
                </a:lnTo>
                <a:lnTo>
                  <a:pt x="0" y="105568"/>
                </a:lnTo>
                <a:close/>
              </a:path>
            </a:pathLst>
          </a:custGeom>
          <a:ln w="4717">
            <a:solidFill>
              <a:srgbClr val="D1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13074" y="3534345"/>
            <a:ext cx="55244" cy="44450"/>
          </a:xfrm>
          <a:custGeom>
            <a:avLst/>
            <a:gdLst/>
            <a:ahLst/>
            <a:cxnLst/>
            <a:rect l="l" t="t" r="r" b="b"/>
            <a:pathLst>
              <a:path w="55245" h="44450">
                <a:moveTo>
                  <a:pt x="55216" y="44449"/>
                </a:moveTo>
                <a:lnTo>
                  <a:pt x="0" y="44449"/>
                </a:lnTo>
                <a:lnTo>
                  <a:pt x="0" y="0"/>
                </a:lnTo>
                <a:lnTo>
                  <a:pt x="55215" y="0"/>
                </a:lnTo>
                <a:lnTo>
                  <a:pt x="55216" y="44449"/>
                </a:lnTo>
                <a:close/>
              </a:path>
            </a:pathLst>
          </a:custGeom>
          <a:ln w="4733">
            <a:solidFill>
              <a:srgbClr val="D1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78722" y="3534345"/>
            <a:ext cx="55244" cy="44450"/>
          </a:xfrm>
          <a:custGeom>
            <a:avLst/>
            <a:gdLst/>
            <a:ahLst/>
            <a:cxnLst/>
            <a:rect l="l" t="t" r="r" b="b"/>
            <a:pathLst>
              <a:path w="55245" h="44450">
                <a:moveTo>
                  <a:pt x="0" y="0"/>
                </a:moveTo>
                <a:lnTo>
                  <a:pt x="55215" y="0"/>
                </a:lnTo>
                <a:lnTo>
                  <a:pt x="55216" y="44449"/>
                </a:lnTo>
                <a:lnTo>
                  <a:pt x="0" y="44449"/>
                </a:lnTo>
                <a:lnTo>
                  <a:pt x="0" y="0"/>
                </a:lnTo>
                <a:close/>
              </a:path>
            </a:pathLst>
          </a:custGeom>
          <a:ln w="4733">
            <a:solidFill>
              <a:srgbClr val="D1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30249" y="4713749"/>
            <a:ext cx="386715" cy="163195"/>
          </a:xfrm>
          <a:custGeom>
            <a:avLst/>
            <a:gdLst/>
            <a:ahLst/>
            <a:cxnLst/>
            <a:rect l="l" t="t" r="r" b="b"/>
            <a:pathLst>
              <a:path w="386715" h="163195">
                <a:moveTo>
                  <a:pt x="193257" y="0"/>
                </a:moveTo>
                <a:lnTo>
                  <a:pt x="0" y="148804"/>
                </a:lnTo>
                <a:lnTo>
                  <a:pt x="20707" y="162939"/>
                </a:lnTo>
                <a:lnTo>
                  <a:pt x="193257" y="30512"/>
                </a:lnTo>
                <a:lnTo>
                  <a:pt x="232979" y="30512"/>
                </a:lnTo>
                <a:lnTo>
                  <a:pt x="193257" y="0"/>
                </a:lnTo>
                <a:close/>
              </a:path>
              <a:path w="386715" h="163195">
                <a:moveTo>
                  <a:pt x="232979" y="30512"/>
                </a:moveTo>
                <a:lnTo>
                  <a:pt x="193257" y="30512"/>
                </a:lnTo>
                <a:lnTo>
                  <a:pt x="365799" y="162939"/>
                </a:lnTo>
                <a:lnTo>
                  <a:pt x="386505" y="148804"/>
                </a:lnTo>
                <a:lnTo>
                  <a:pt x="303689" y="84822"/>
                </a:lnTo>
                <a:lnTo>
                  <a:pt x="303689" y="56551"/>
                </a:lnTo>
                <a:lnTo>
                  <a:pt x="266878" y="56551"/>
                </a:lnTo>
                <a:lnTo>
                  <a:pt x="232979" y="30512"/>
                </a:lnTo>
                <a:close/>
              </a:path>
              <a:path w="386715" h="163195">
                <a:moveTo>
                  <a:pt x="303689" y="22328"/>
                </a:moveTo>
                <a:lnTo>
                  <a:pt x="266878" y="22328"/>
                </a:lnTo>
                <a:lnTo>
                  <a:pt x="266878" y="56551"/>
                </a:lnTo>
                <a:lnTo>
                  <a:pt x="303689" y="56551"/>
                </a:lnTo>
                <a:lnTo>
                  <a:pt x="303689" y="223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30249" y="4713749"/>
            <a:ext cx="386715" cy="163195"/>
          </a:xfrm>
          <a:custGeom>
            <a:avLst/>
            <a:gdLst/>
            <a:ahLst/>
            <a:cxnLst/>
            <a:rect l="l" t="t" r="r" b="b"/>
            <a:pathLst>
              <a:path w="386715" h="163195">
                <a:moveTo>
                  <a:pt x="303689" y="84822"/>
                </a:moveTo>
                <a:lnTo>
                  <a:pt x="303689" y="22328"/>
                </a:lnTo>
                <a:lnTo>
                  <a:pt x="266878" y="22328"/>
                </a:lnTo>
                <a:lnTo>
                  <a:pt x="266878" y="56551"/>
                </a:lnTo>
                <a:lnTo>
                  <a:pt x="193257" y="0"/>
                </a:lnTo>
                <a:lnTo>
                  <a:pt x="0" y="148804"/>
                </a:lnTo>
                <a:lnTo>
                  <a:pt x="20707" y="162939"/>
                </a:lnTo>
                <a:lnTo>
                  <a:pt x="193257" y="30512"/>
                </a:lnTo>
                <a:lnTo>
                  <a:pt x="365799" y="162939"/>
                </a:lnTo>
                <a:lnTo>
                  <a:pt x="386505" y="148804"/>
                </a:lnTo>
                <a:lnTo>
                  <a:pt x="303689" y="84822"/>
                </a:lnTo>
                <a:close/>
              </a:path>
            </a:pathLst>
          </a:custGeom>
          <a:ln w="4495">
            <a:solidFill>
              <a:srgbClr val="D1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85466" y="4765093"/>
            <a:ext cx="276225" cy="216535"/>
          </a:xfrm>
          <a:custGeom>
            <a:avLst/>
            <a:gdLst/>
            <a:ahLst/>
            <a:cxnLst/>
            <a:rect l="l" t="t" r="r" b="b"/>
            <a:pathLst>
              <a:path w="276225" h="216535">
                <a:moveTo>
                  <a:pt x="138039" y="0"/>
                </a:moveTo>
                <a:lnTo>
                  <a:pt x="0" y="106016"/>
                </a:lnTo>
                <a:lnTo>
                  <a:pt x="0" y="216496"/>
                </a:lnTo>
                <a:lnTo>
                  <a:pt x="110432" y="216496"/>
                </a:lnTo>
                <a:lnTo>
                  <a:pt x="110432" y="168138"/>
                </a:lnTo>
                <a:lnTo>
                  <a:pt x="27608" y="168138"/>
                </a:lnTo>
                <a:lnTo>
                  <a:pt x="27608" y="123499"/>
                </a:lnTo>
                <a:lnTo>
                  <a:pt x="276079" y="123499"/>
                </a:lnTo>
                <a:lnTo>
                  <a:pt x="276079" y="106016"/>
                </a:lnTo>
                <a:lnTo>
                  <a:pt x="138039" y="0"/>
                </a:lnTo>
                <a:close/>
              </a:path>
              <a:path w="276225" h="216535">
                <a:moveTo>
                  <a:pt x="193255" y="123499"/>
                </a:moveTo>
                <a:lnTo>
                  <a:pt x="165647" y="123499"/>
                </a:lnTo>
                <a:lnTo>
                  <a:pt x="165648" y="216496"/>
                </a:lnTo>
                <a:lnTo>
                  <a:pt x="276080" y="216496"/>
                </a:lnTo>
                <a:lnTo>
                  <a:pt x="276080" y="168138"/>
                </a:lnTo>
                <a:lnTo>
                  <a:pt x="193256" y="168138"/>
                </a:lnTo>
                <a:lnTo>
                  <a:pt x="193255" y="123499"/>
                </a:lnTo>
                <a:close/>
              </a:path>
              <a:path w="276225" h="216535">
                <a:moveTo>
                  <a:pt x="110431" y="123499"/>
                </a:moveTo>
                <a:lnTo>
                  <a:pt x="82824" y="123499"/>
                </a:lnTo>
                <a:lnTo>
                  <a:pt x="82824" y="168138"/>
                </a:lnTo>
                <a:lnTo>
                  <a:pt x="110432" y="168138"/>
                </a:lnTo>
                <a:lnTo>
                  <a:pt x="110431" y="123499"/>
                </a:lnTo>
                <a:close/>
              </a:path>
              <a:path w="276225" h="216535">
                <a:moveTo>
                  <a:pt x="276079" y="123499"/>
                </a:moveTo>
                <a:lnTo>
                  <a:pt x="248471" y="123499"/>
                </a:lnTo>
                <a:lnTo>
                  <a:pt x="248472" y="168138"/>
                </a:lnTo>
                <a:lnTo>
                  <a:pt x="276080" y="168138"/>
                </a:lnTo>
                <a:lnTo>
                  <a:pt x="276079" y="1234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85466" y="4765093"/>
            <a:ext cx="276225" cy="216535"/>
          </a:xfrm>
          <a:custGeom>
            <a:avLst/>
            <a:gdLst/>
            <a:ahLst/>
            <a:cxnLst/>
            <a:rect l="l" t="t" r="r" b="b"/>
            <a:pathLst>
              <a:path w="276225" h="216535">
                <a:moveTo>
                  <a:pt x="0" y="106016"/>
                </a:moveTo>
                <a:lnTo>
                  <a:pt x="0" y="216496"/>
                </a:lnTo>
                <a:lnTo>
                  <a:pt x="110432" y="216496"/>
                </a:lnTo>
                <a:lnTo>
                  <a:pt x="110431" y="123499"/>
                </a:lnTo>
                <a:lnTo>
                  <a:pt x="165647" y="123499"/>
                </a:lnTo>
                <a:lnTo>
                  <a:pt x="165648" y="216496"/>
                </a:lnTo>
                <a:lnTo>
                  <a:pt x="276080" y="216496"/>
                </a:lnTo>
                <a:lnTo>
                  <a:pt x="276079" y="106016"/>
                </a:lnTo>
                <a:lnTo>
                  <a:pt x="138039" y="0"/>
                </a:lnTo>
                <a:lnTo>
                  <a:pt x="0" y="106016"/>
                </a:lnTo>
                <a:close/>
              </a:path>
            </a:pathLst>
          </a:custGeom>
          <a:ln w="4731">
            <a:solidFill>
              <a:srgbClr val="D1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13074" y="4888593"/>
            <a:ext cx="55244" cy="45085"/>
          </a:xfrm>
          <a:custGeom>
            <a:avLst/>
            <a:gdLst/>
            <a:ahLst/>
            <a:cxnLst/>
            <a:rect l="l" t="t" r="r" b="b"/>
            <a:pathLst>
              <a:path w="55245" h="45085">
                <a:moveTo>
                  <a:pt x="55216" y="44638"/>
                </a:moveTo>
                <a:lnTo>
                  <a:pt x="0" y="44638"/>
                </a:lnTo>
                <a:lnTo>
                  <a:pt x="0" y="0"/>
                </a:lnTo>
                <a:lnTo>
                  <a:pt x="55215" y="0"/>
                </a:lnTo>
                <a:lnTo>
                  <a:pt x="55216" y="44638"/>
                </a:lnTo>
                <a:close/>
              </a:path>
            </a:pathLst>
          </a:custGeom>
          <a:ln w="4746">
            <a:solidFill>
              <a:srgbClr val="D1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78722" y="4888593"/>
            <a:ext cx="55244" cy="45085"/>
          </a:xfrm>
          <a:custGeom>
            <a:avLst/>
            <a:gdLst/>
            <a:ahLst/>
            <a:cxnLst/>
            <a:rect l="l" t="t" r="r" b="b"/>
            <a:pathLst>
              <a:path w="55245" h="45085">
                <a:moveTo>
                  <a:pt x="0" y="0"/>
                </a:moveTo>
                <a:lnTo>
                  <a:pt x="55215" y="0"/>
                </a:lnTo>
                <a:lnTo>
                  <a:pt x="55216" y="44638"/>
                </a:lnTo>
                <a:lnTo>
                  <a:pt x="0" y="44638"/>
                </a:lnTo>
                <a:lnTo>
                  <a:pt x="0" y="0"/>
                </a:lnTo>
                <a:close/>
              </a:path>
            </a:pathLst>
          </a:custGeom>
          <a:ln w="4746">
            <a:solidFill>
              <a:srgbClr val="D1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741545" y="3584465"/>
            <a:ext cx="386715" cy="163195"/>
          </a:xfrm>
          <a:custGeom>
            <a:avLst/>
            <a:gdLst/>
            <a:ahLst/>
            <a:cxnLst/>
            <a:rect l="l" t="t" r="r" b="b"/>
            <a:pathLst>
              <a:path w="386715" h="163195">
                <a:moveTo>
                  <a:pt x="193257" y="0"/>
                </a:moveTo>
                <a:lnTo>
                  <a:pt x="0" y="148804"/>
                </a:lnTo>
                <a:lnTo>
                  <a:pt x="20707" y="162939"/>
                </a:lnTo>
                <a:lnTo>
                  <a:pt x="193257" y="30512"/>
                </a:lnTo>
                <a:lnTo>
                  <a:pt x="232979" y="30512"/>
                </a:lnTo>
                <a:lnTo>
                  <a:pt x="193257" y="0"/>
                </a:lnTo>
                <a:close/>
              </a:path>
              <a:path w="386715" h="163195">
                <a:moveTo>
                  <a:pt x="232979" y="30512"/>
                </a:moveTo>
                <a:lnTo>
                  <a:pt x="193257" y="30512"/>
                </a:lnTo>
                <a:lnTo>
                  <a:pt x="365799" y="162939"/>
                </a:lnTo>
                <a:lnTo>
                  <a:pt x="386505" y="148804"/>
                </a:lnTo>
                <a:lnTo>
                  <a:pt x="303689" y="84822"/>
                </a:lnTo>
                <a:lnTo>
                  <a:pt x="303689" y="56551"/>
                </a:lnTo>
                <a:lnTo>
                  <a:pt x="266878" y="56551"/>
                </a:lnTo>
                <a:lnTo>
                  <a:pt x="232979" y="30512"/>
                </a:lnTo>
                <a:close/>
              </a:path>
              <a:path w="386715" h="163195">
                <a:moveTo>
                  <a:pt x="303689" y="22328"/>
                </a:moveTo>
                <a:lnTo>
                  <a:pt x="266878" y="22328"/>
                </a:lnTo>
                <a:lnTo>
                  <a:pt x="266878" y="56551"/>
                </a:lnTo>
                <a:lnTo>
                  <a:pt x="303689" y="56551"/>
                </a:lnTo>
                <a:lnTo>
                  <a:pt x="303689" y="223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796762" y="3635809"/>
            <a:ext cx="276225" cy="216535"/>
          </a:xfrm>
          <a:custGeom>
            <a:avLst/>
            <a:gdLst/>
            <a:ahLst/>
            <a:cxnLst/>
            <a:rect l="l" t="t" r="r" b="b"/>
            <a:pathLst>
              <a:path w="276225" h="216535">
                <a:moveTo>
                  <a:pt x="138039" y="0"/>
                </a:moveTo>
                <a:lnTo>
                  <a:pt x="0" y="106016"/>
                </a:lnTo>
                <a:lnTo>
                  <a:pt x="0" y="216496"/>
                </a:lnTo>
                <a:lnTo>
                  <a:pt x="110432" y="216496"/>
                </a:lnTo>
                <a:lnTo>
                  <a:pt x="110432" y="168138"/>
                </a:lnTo>
                <a:lnTo>
                  <a:pt x="27608" y="168138"/>
                </a:lnTo>
                <a:lnTo>
                  <a:pt x="27608" y="123499"/>
                </a:lnTo>
                <a:lnTo>
                  <a:pt x="276079" y="123499"/>
                </a:lnTo>
                <a:lnTo>
                  <a:pt x="276079" y="106016"/>
                </a:lnTo>
                <a:lnTo>
                  <a:pt x="138039" y="0"/>
                </a:lnTo>
                <a:close/>
              </a:path>
              <a:path w="276225" h="216535">
                <a:moveTo>
                  <a:pt x="193255" y="123499"/>
                </a:moveTo>
                <a:lnTo>
                  <a:pt x="165647" y="123499"/>
                </a:lnTo>
                <a:lnTo>
                  <a:pt x="165648" y="216496"/>
                </a:lnTo>
                <a:lnTo>
                  <a:pt x="276080" y="216496"/>
                </a:lnTo>
                <a:lnTo>
                  <a:pt x="276080" y="168138"/>
                </a:lnTo>
                <a:lnTo>
                  <a:pt x="193256" y="168138"/>
                </a:lnTo>
                <a:lnTo>
                  <a:pt x="193255" y="123499"/>
                </a:lnTo>
                <a:close/>
              </a:path>
              <a:path w="276225" h="216535">
                <a:moveTo>
                  <a:pt x="110431" y="123499"/>
                </a:moveTo>
                <a:lnTo>
                  <a:pt x="82824" y="123499"/>
                </a:lnTo>
                <a:lnTo>
                  <a:pt x="82824" y="168138"/>
                </a:lnTo>
                <a:lnTo>
                  <a:pt x="110432" y="168138"/>
                </a:lnTo>
                <a:lnTo>
                  <a:pt x="110431" y="123499"/>
                </a:lnTo>
                <a:close/>
              </a:path>
              <a:path w="276225" h="216535">
                <a:moveTo>
                  <a:pt x="276079" y="123499"/>
                </a:moveTo>
                <a:lnTo>
                  <a:pt x="248471" y="123499"/>
                </a:lnTo>
                <a:lnTo>
                  <a:pt x="248472" y="168138"/>
                </a:lnTo>
                <a:lnTo>
                  <a:pt x="276080" y="168138"/>
                </a:lnTo>
                <a:lnTo>
                  <a:pt x="276079" y="1234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10719307" y="3699459"/>
            <a:ext cx="88709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12067"/>
                </a:solidFill>
                <a:latin typeface="Verdana"/>
                <a:cs typeface="Verdana"/>
              </a:rPr>
              <a:t>=</a:t>
            </a:r>
            <a:endParaRPr sz="1200">
              <a:latin typeface="Verdana"/>
              <a:cs typeface="Verdana"/>
            </a:endParaRPr>
          </a:p>
          <a:p>
            <a:pPr marL="12065" marR="5080" algn="ctr">
              <a:lnSpc>
                <a:spcPct val="100000"/>
              </a:lnSpc>
              <a:spcBef>
                <a:spcPts val="5"/>
              </a:spcBef>
            </a:pPr>
            <a:r>
              <a:rPr sz="1200" spc="-70" dirty="0">
                <a:solidFill>
                  <a:srgbClr val="012067"/>
                </a:solidFill>
                <a:latin typeface="Verdana"/>
                <a:cs typeface="Verdana"/>
              </a:rPr>
              <a:t>F</a:t>
            </a:r>
            <a:r>
              <a:rPr sz="1200" dirty="0">
                <a:solidFill>
                  <a:srgbClr val="012067"/>
                </a:solidFill>
                <a:latin typeface="Verdana"/>
                <a:cs typeface="Verdana"/>
              </a:rPr>
              <a:t>a</a:t>
            </a:r>
            <a:r>
              <a:rPr sz="1200" spc="-5" dirty="0">
                <a:solidFill>
                  <a:srgbClr val="012067"/>
                </a:solidFill>
                <a:latin typeface="Verdana"/>
                <a:cs typeface="Verdana"/>
              </a:rPr>
              <a:t>mi</a:t>
            </a:r>
            <a:r>
              <a:rPr sz="1200" spc="-10" dirty="0">
                <a:solidFill>
                  <a:srgbClr val="012067"/>
                </a:solidFill>
                <a:latin typeface="Verdana"/>
                <a:cs typeface="Verdana"/>
              </a:rPr>
              <a:t>l</a:t>
            </a:r>
            <a:r>
              <a:rPr sz="1200" spc="-25" dirty="0">
                <a:solidFill>
                  <a:srgbClr val="012067"/>
                </a:solidFill>
                <a:latin typeface="Verdana"/>
                <a:cs typeface="Verdana"/>
              </a:rPr>
              <a:t>y</a:t>
            </a:r>
            <a:r>
              <a:rPr sz="1200" spc="-5" dirty="0">
                <a:solidFill>
                  <a:srgbClr val="012067"/>
                </a:solidFill>
                <a:latin typeface="Verdana"/>
                <a:cs typeface="Verdana"/>
              </a:rPr>
              <a:t>-</a:t>
            </a:r>
            <a:r>
              <a:rPr sz="1200" dirty="0">
                <a:solidFill>
                  <a:srgbClr val="012067"/>
                </a:solidFill>
                <a:latin typeface="Verdana"/>
                <a:cs typeface="Verdana"/>
              </a:rPr>
              <a:t>L</a:t>
            </a:r>
            <a:r>
              <a:rPr sz="1200" spc="-5" dirty="0">
                <a:solidFill>
                  <a:srgbClr val="012067"/>
                </a:solidFill>
                <a:latin typeface="Verdana"/>
                <a:cs typeface="Verdana"/>
              </a:rPr>
              <a:t>i</a:t>
            </a:r>
            <a:r>
              <a:rPr sz="1200" spc="-20" dirty="0">
                <a:solidFill>
                  <a:srgbClr val="012067"/>
                </a:solidFill>
                <a:latin typeface="Verdana"/>
                <a:cs typeface="Verdana"/>
              </a:rPr>
              <a:t>k</a:t>
            </a:r>
            <a:r>
              <a:rPr sz="1200" dirty="0">
                <a:solidFill>
                  <a:srgbClr val="012067"/>
                </a:solidFill>
                <a:latin typeface="Verdana"/>
                <a:cs typeface="Verdana"/>
              </a:rPr>
              <a:t>e  </a:t>
            </a:r>
            <a:r>
              <a:rPr sz="1200" spc="-5" dirty="0">
                <a:solidFill>
                  <a:srgbClr val="012067"/>
                </a:solidFill>
                <a:latin typeface="Verdana"/>
                <a:cs typeface="Verdana"/>
              </a:rPr>
              <a:t>Setting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102611" y="1591817"/>
            <a:ext cx="857758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Most children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in DFPS </a:t>
            </a:r>
            <a:r>
              <a:rPr sz="1800" spc="-15" dirty="0">
                <a:solidFill>
                  <a:srgbClr val="001F5F"/>
                </a:solidFill>
                <a:latin typeface="Calibri"/>
                <a:cs typeface="Calibri"/>
              </a:rPr>
              <a:t>care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reside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in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family-like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home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settings.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Of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the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15,666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children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in </a:t>
            </a:r>
            <a:r>
              <a:rPr sz="1800" spc="-15" dirty="0">
                <a:solidFill>
                  <a:srgbClr val="001F5F"/>
                </a:solidFill>
                <a:latin typeface="Calibri"/>
                <a:cs typeface="Calibri"/>
              </a:rPr>
              <a:t>care 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(ages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0-17)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at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the end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of December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2024, 12,882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(82.2%) resided in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a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family-like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home 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setting: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8" name="object 48"/>
          <p:cNvSpPr txBox="1">
            <a:spLocks noGrp="1"/>
          </p:cNvSpPr>
          <p:nvPr>
            <p:ph type="title"/>
          </p:nvPr>
        </p:nvSpPr>
        <p:spPr>
          <a:xfrm>
            <a:off x="2102611" y="724662"/>
            <a:ext cx="48717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1F5F"/>
                </a:solidFill>
              </a:rPr>
              <a:t>CPS: </a:t>
            </a:r>
            <a:r>
              <a:rPr sz="3200" spc="-10" dirty="0">
                <a:solidFill>
                  <a:srgbClr val="001F5F"/>
                </a:solidFill>
              </a:rPr>
              <a:t>Conservatorship</a:t>
            </a:r>
            <a:r>
              <a:rPr sz="3200" spc="-50" dirty="0">
                <a:solidFill>
                  <a:srgbClr val="001F5F"/>
                </a:solidFill>
              </a:rPr>
              <a:t> </a:t>
            </a:r>
            <a:r>
              <a:rPr sz="3200" spc="-5" dirty="0">
                <a:solidFill>
                  <a:srgbClr val="001F5F"/>
                </a:solidFill>
              </a:rPr>
              <a:t>Census</a:t>
            </a:r>
            <a:endParaRPr sz="3200"/>
          </a:p>
        </p:txBody>
      </p:sp>
      <p:sp>
        <p:nvSpPr>
          <p:cNvPr id="49" name="object 49"/>
          <p:cNvSpPr txBox="1"/>
          <p:nvPr/>
        </p:nvSpPr>
        <p:spPr>
          <a:xfrm>
            <a:off x="11492610" y="6381699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6499B"/>
                </a:solidFill>
                <a:latin typeface="Calibri"/>
                <a:cs typeface="Calibri"/>
              </a:rPr>
              <a:t>14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0" name="object 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88742" y="5159502"/>
            <a:ext cx="1737360" cy="806450"/>
          </a:xfrm>
          <a:custGeom>
            <a:avLst/>
            <a:gdLst/>
            <a:ahLst/>
            <a:cxnLst/>
            <a:rect l="l" t="t" r="r" b="b"/>
            <a:pathLst>
              <a:path w="1737360" h="806450">
                <a:moveTo>
                  <a:pt x="1602994" y="0"/>
                </a:moveTo>
                <a:lnTo>
                  <a:pt x="134365" y="0"/>
                </a:lnTo>
                <a:lnTo>
                  <a:pt x="91911" y="6853"/>
                </a:lnTo>
                <a:lnTo>
                  <a:pt x="55028" y="25936"/>
                </a:lnTo>
                <a:lnTo>
                  <a:pt x="25936" y="55028"/>
                </a:lnTo>
                <a:lnTo>
                  <a:pt x="6853" y="91911"/>
                </a:lnTo>
                <a:lnTo>
                  <a:pt x="0" y="134366"/>
                </a:lnTo>
                <a:lnTo>
                  <a:pt x="0" y="671830"/>
                </a:lnTo>
                <a:lnTo>
                  <a:pt x="6853" y="714299"/>
                </a:lnTo>
                <a:lnTo>
                  <a:pt x="25936" y="751183"/>
                </a:lnTo>
                <a:lnTo>
                  <a:pt x="55028" y="780270"/>
                </a:lnTo>
                <a:lnTo>
                  <a:pt x="91911" y="799345"/>
                </a:lnTo>
                <a:lnTo>
                  <a:pt x="134365" y="806196"/>
                </a:lnTo>
                <a:lnTo>
                  <a:pt x="1602994" y="806196"/>
                </a:lnTo>
                <a:lnTo>
                  <a:pt x="1645448" y="799345"/>
                </a:lnTo>
                <a:lnTo>
                  <a:pt x="1682331" y="780270"/>
                </a:lnTo>
                <a:lnTo>
                  <a:pt x="1711423" y="751183"/>
                </a:lnTo>
                <a:lnTo>
                  <a:pt x="1730506" y="714299"/>
                </a:lnTo>
                <a:lnTo>
                  <a:pt x="1737359" y="671830"/>
                </a:lnTo>
                <a:lnTo>
                  <a:pt x="1737359" y="134366"/>
                </a:lnTo>
                <a:lnTo>
                  <a:pt x="1730506" y="91911"/>
                </a:lnTo>
                <a:lnTo>
                  <a:pt x="1711423" y="55028"/>
                </a:lnTo>
                <a:lnTo>
                  <a:pt x="1682331" y="25936"/>
                </a:lnTo>
                <a:lnTo>
                  <a:pt x="1645448" y="6853"/>
                </a:lnTo>
                <a:lnTo>
                  <a:pt x="1602994" y="0"/>
                </a:lnTo>
                <a:close/>
              </a:path>
            </a:pathLst>
          </a:custGeom>
          <a:solidFill>
            <a:srgbClr val="9B9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88742" y="5159502"/>
            <a:ext cx="1737360" cy="806450"/>
          </a:xfrm>
          <a:custGeom>
            <a:avLst/>
            <a:gdLst/>
            <a:ahLst/>
            <a:cxnLst/>
            <a:rect l="l" t="t" r="r" b="b"/>
            <a:pathLst>
              <a:path w="1737360" h="806450">
                <a:moveTo>
                  <a:pt x="0" y="134366"/>
                </a:moveTo>
                <a:lnTo>
                  <a:pt x="6853" y="91911"/>
                </a:lnTo>
                <a:lnTo>
                  <a:pt x="25936" y="55028"/>
                </a:lnTo>
                <a:lnTo>
                  <a:pt x="55028" y="25936"/>
                </a:lnTo>
                <a:lnTo>
                  <a:pt x="91911" y="6853"/>
                </a:lnTo>
                <a:lnTo>
                  <a:pt x="134365" y="0"/>
                </a:lnTo>
                <a:lnTo>
                  <a:pt x="1602994" y="0"/>
                </a:lnTo>
                <a:lnTo>
                  <a:pt x="1645448" y="6853"/>
                </a:lnTo>
                <a:lnTo>
                  <a:pt x="1682331" y="25936"/>
                </a:lnTo>
                <a:lnTo>
                  <a:pt x="1711423" y="55028"/>
                </a:lnTo>
                <a:lnTo>
                  <a:pt x="1730506" y="91911"/>
                </a:lnTo>
                <a:lnTo>
                  <a:pt x="1737359" y="134366"/>
                </a:lnTo>
                <a:lnTo>
                  <a:pt x="1737359" y="671830"/>
                </a:lnTo>
                <a:lnTo>
                  <a:pt x="1730506" y="714299"/>
                </a:lnTo>
                <a:lnTo>
                  <a:pt x="1711423" y="751183"/>
                </a:lnTo>
                <a:lnTo>
                  <a:pt x="1682331" y="780270"/>
                </a:lnTo>
                <a:lnTo>
                  <a:pt x="1645448" y="799345"/>
                </a:lnTo>
                <a:lnTo>
                  <a:pt x="1602994" y="806196"/>
                </a:lnTo>
                <a:lnTo>
                  <a:pt x="134365" y="806196"/>
                </a:lnTo>
                <a:lnTo>
                  <a:pt x="91911" y="799345"/>
                </a:lnTo>
                <a:lnTo>
                  <a:pt x="55028" y="780270"/>
                </a:lnTo>
                <a:lnTo>
                  <a:pt x="25936" y="751183"/>
                </a:lnTo>
                <a:lnTo>
                  <a:pt x="6853" y="714299"/>
                </a:lnTo>
                <a:lnTo>
                  <a:pt x="0" y="671830"/>
                </a:lnTo>
                <a:lnTo>
                  <a:pt x="0" y="134366"/>
                </a:lnTo>
                <a:close/>
              </a:path>
            </a:pathLst>
          </a:custGeom>
          <a:ln w="25400">
            <a:solidFill>
              <a:srgbClr val="D1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3120389" y="5132087"/>
            <a:ext cx="1274445" cy="79184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480"/>
              </a:spcBef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20/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0.1%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45"/>
              </a:spcBef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Children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Without</a:t>
            </a:r>
            <a:endParaRPr sz="14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25"/>
              </a:spcBef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Placement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3" name="object 5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05934" y="5167121"/>
            <a:ext cx="1737360" cy="806450"/>
          </a:xfrm>
          <a:custGeom>
            <a:avLst/>
            <a:gdLst/>
            <a:ahLst/>
            <a:cxnLst/>
            <a:rect l="l" t="t" r="r" b="b"/>
            <a:pathLst>
              <a:path w="1737359" h="806450">
                <a:moveTo>
                  <a:pt x="1602993" y="0"/>
                </a:moveTo>
                <a:lnTo>
                  <a:pt x="134365" y="0"/>
                </a:lnTo>
                <a:lnTo>
                  <a:pt x="91911" y="6853"/>
                </a:lnTo>
                <a:lnTo>
                  <a:pt x="55028" y="25936"/>
                </a:lnTo>
                <a:lnTo>
                  <a:pt x="25936" y="55028"/>
                </a:lnTo>
                <a:lnTo>
                  <a:pt x="6853" y="91911"/>
                </a:lnTo>
                <a:lnTo>
                  <a:pt x="0" y="134365"/>
                </a:lnTo>
                <a:lnTo>
                  <a:pt x="0" y="671829"/>
                </a:lnTo>
                <a:lnTo>
                  <a:pt x="6853" y="714299"/>
                </a:lnTo>
                <a:lnTo>
                  <a:pt x="25936" y="751183"/>
                </a:lnTo>
                <a:lnTo>
                  <a:pt x="55028" y="780270"/>
                </a:lnTo>
                <a:lnTo>
                  <a:pt x="91911" y="799345"/>
                </a:lnTo>
                <a:lnTo>
                  <a:pt x="134365" y="806195"/>
                </a:lnTo>
                <a:lnTo>
                  <a:pt x="1602993" y="806195"/>
                </a:lnTo>
                <a:lnTo>
                  <a:pt x="1645448" y="799345"/>
                </a:lnTo>
                <a:lnTo>
                  <a:pt x="1682331" y="780270"/>
                </a:lnTo>
                <a:lnTo>
                  <a:pt x="1711423" y="751183"/>
                </a:lnTo>
                <a:lnTo>
                  <a:pt x="1730506" y="714299"/>
                </a:lnTo>
                <a:lnTo>
                  <a:pt x="1737360" y="671829"/>
                </a:lnTo>
                <a:lnTo>
                  <a:pt x="1737360" y="134365"/>
                </a:lnTo>
                <a:lnTo>
                  <a:pt x="1730506" y="91911"/>
                </a:lnTo>
                <a:lnTo>
                  <a:pt x="1711423" y="55028"/>
                </a:lnTo>
                <a:lnTo>
                  <a:pt x="1682331" y="25936"/>
                </a:lnTo>
                <a:lnTo>
                  <a:pt x="1645448" y="6853"/>
                </a:lnTo>
                <a:lnTo>
                  <a:pt x="1602993" y="0"/>
                </a:lnTo>
                <a:close/>
              </a:path>
            </a:pathLst>
          </a:custGeom>
          <a:solidFill>
            <a:srgbClr val="9B9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05934" y="5167121"/>
            <a:ext cx="1737360" cy="806450"/>
          </a:xfrm>
          <a:custGeom>
            <a:avLst/>
            <a:gdLst/>
            <a:ahLst/>
            <a:cxnLst/>
            <a:rect l="l" t="t" r="r" b="b"/>
            <a:pathLst>
              <a:path w="1737359" h="806450">
                <a:moveTo>
                  <a:pt x="0" y="134365"/>
                </a:moveTo>
                <a:lnTo>
                  <a:pt x="6853" y="91911"/>
                </a:lnTo>
                <a:lnTo>
                  <a:pt x="25936" y="55028"/>
                </a:lnTo>
                <a:lnTo>
                  <a:pt x="55028" y="25936"/>
                </a:lnTo>
                <a:lnTo>
                  <a:pt x="91911" y="6853"/>
                </a:lnTo>
                <a:lnTo>
                  <a:pt x="134365" y="0"/>
                </a:lnTo>
                <a:lnTo>
                  <a:pt x="1602993" y="0"/>
                </a:lnTo>
                <a:lnTo>
                  <a:pt x="1645448" y="6853"/>
                </a:lnTo>
                <a:lnTo>
                  <a:pt x="1682331" y="25936"/>
                </a:lnTo>
                <a:lnTo>
                  <a:pt x="1711423" y="55028"/>
                </a:lnTo>
                <a:lnTo>
                  <a:pt x="1730506" y="91911"/>
                </a:lnTo>
                <a:lnTo>
                  <a:pt x="1737360" y="134365"/>
                </a:lnTo>
                <a:lnTo>
                  <a:pt x="1737360" y="671829"/>
                </a:lnTo>
                <a:lnTo>
                  <a:pt x="1730506" y="714299"/>
                </a:lnTo>
                <a:lnTo>
                  <a:pt x="1711423" y="751183"/>
                </a:lnTo>
                <a:lnTo>
                  <a:pt x="1682331" y="780270"/>
                </a:lnTo>
                <a:lnTo>
                  <a:pt x="1645448" y="799345"/>
                </a:lnTo>
                <a:lnTo>
                  <a:pt x="1602993" y="806195"/>
                </a:lnTo>
                <a:lnTo>
                  <a:pt x="134365" y="806195"/>
                </a:lnTo>
                <a:lnTo>
                  <a:pt x="91911" y="799345"/>
                </a:lnTo>
                <a:lnTo>
                  <a:pt x="55028" y="780270"/>
                </a:lnTo>
                <a:lnTo>
                  <a:pt x="25936" y="751183"/>
                </a:lnTo>
                <a:lnTo>
                  <a:pt x="6853" y="714299"/>
                </a:lnTo>
                <a:lnTo>
                  <a:pt x="0" y="671829"/>
                </a:lnTo>
                <a:lnTo>
                  <a:pt x="0" y="134365"/>
                </a:lnTo>
                <a:close/>
              </a:path>
            </a:pathLst>
          </a:custGeom>
          <a:ln w="25399">
            <a:solidFill>
              <a:srgbClr val="D1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4996941" y="5246855"/>
            <a:ext cx="1313180" cy="57531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41275" algn="ctr">
              <a:lnSpc>
                <a:spcPct val="100000"/>
              </a:lnSpc>
              <a:spcBef>
                <a:spcPts val="480"/>
              </a:spcBef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237/</a:t>
            </a:r>
            <a:r>
              <a:rPr sz="16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1.5%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45"/>
              </a:spcBef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Other Foster</a:t>
            </a:r>
            <a:r>
              <a:rPr sz="1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Care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0194" y="488442"/>
            <a:ext cx="32829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001F5F"/>
                </a:solidFill>
              </a:rPr>
              <a:t>Exits </a:t>
            </a:r>
            <a:r>
              <a:rPr spc="-15" dirty="0">
                <a:solidFill>
                  <a:srgbClr val="001F5F"/>
                </a:solidFill>
              </a:rPr>
              <a:t>From</a:t>
            </a:r>
            <a:r>
              <a:rPr spc="-55" dirty="0">
                <a:solidFill>
                  <a:srgbClr val="001F5F"/>
                </a:solidFill>
              </a:rPr>
              <a:t> </a:t>
            </a:r>
            <a:r>
              <a:rPr spc="-20" dirty="0">
                <a:solidFill>
                  <a:srgbClr val="001F5F"/>
                </a:solidFill>
              </a:rPr>
              <a:t>Care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23915" y="6294526"/>
            <a:ext cx="516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5" dirty="0">
                <a:solidFill>
                  <a:srgbClr val="012067"/>
                </a:solidFill>
                <a:latin typeface="Calibri"/>
                <a:cs typeface="Calibri"/>
              </a:rPr>
              <a:t>Page</a:t>
            </a:r>
            <a:r>
              <a:rPr sz="1200" b="1" spc="-60" dirty="0">
                <a:solidFill>
                  <a:srgbClr val="012067"/>
                </a:solidFill>
                <a:latin typeface="Calibri"/>
                <a:cs typeface="Calibri"/>
              </a:rPr>
              <a:t> </a:t>
            </a:r>
            <a:r>
              <a:rPr sz="1200" b="1" spc="5" dirty="0">
                <a:solidFill>
                  <a:srgbClr val="012067"/>
                </a:solidFill>
                <a:latin typeface="Calibri"/>
                <a:cs typeface="Calibri"/>
              </a:rPr>
              <a:t>15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68842" y="5495950"/>
            <a:ext cx="334391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6740" marR="5080" indent="-574675" algn="r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012067"/>
                </a:solidFill>
                <a:latin typeface="Verdana"/>
                <a:cs typeface="Verdana"/>
              </a:rPr>
              <a:t>* </a:t>
            </a:r>
            <a:r>
              <a:rPr sz="900" spc="-5" dirty="0">
                <a:solidFill>
                  <a:srgbClr val="012067"/>
                </a:solidFill>
                <a:latin typeface="Verdana"/>
                <a:cs typeface="Verdana"/>
              </a:rPr>
              <a:t>Relatives include permanent custody</a:t>
            </a:r>
            <a:r>
              <a:rPr sz="900" spc="65" dirty="0">
                <a:solidFill>
                  <a:srgbClr val="012067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012067"/>
                </a:solidFill>
                <a:latin typeface="Verdana"/>
                <a:cs typeface="Verdana"/>
              </a:rPr>
              <a:t>to</a:t>
            </a:r>
            <a:r>
              <a:rPr sz="900" spc="-5" dirty="0">
                <a:solidFill>
                  <a:srgbClr val="012067"/>
                </a:solidFill>
                <a:latin typeface="Verdana"/>
                <a:cs typeface="Verdana"/>
              </a:rPr>
              <a:t> relative/kinship </a:t>
            </a:r>
            <a:r>
              <a:rPr sz="900" dirty="0">
                <a:solidFill>
                  <a:srgbClr val="012067"/>
                </a:solidFill>
                <a:latin typeface="Verdana"/>
                <a:cs typeface="Verdana"/>
              </a:rPr>
              <a:t> </a:t>
            </a:r>
            <a:r>
              <a:rPr sz="900" spc="-5" dirty="0">
                <a:solidFill>
                  <a:srgbClr val="012067"/>
                </a:solidFill>
                <a:latin typeface="Verdana"/>
                <a:cs typeface="Verdana"/>
              </a:rPr>
              <a:t>through fictive kin PCA and </a:t>
            </a:r>
            <a:r>
              <a:rPr sz="900" dirty="0">
                <a:solidFill>
                  <a:srgbClr val="012067"/>
                </a:solidFill>
                <a:latin typeface="Verdana"/>
                <a:cs typeface="Verdana"/>
              </a:rPr>
              <a:t>Non </a:t>
            </a:r>
            <a:r>
              <a:rPr sz="900" spc="-5" dirty="0">
                <a:solidFill>
                  <a:srgbClr val="012067"/>
                </a:solidFill>
                <a:latin typeface="Verdana"/>
                <a:cs typeface="Verdana"/>
              </a:rPr>
              <a:t>PCA, </a:t>
            </a:r>
            <a:r>
              <a:rPr sz="900" dirty="0">
                <a:solidFill>
                  <a:srgbClr val="012067"/>
                </a:solidFill>
                <a:latin typeface="Verdana"/>
                <a:cs typeface="Verdana"/>
              </a:rPr>
              <a:t>as</a:t>
            </a:r>
            <a:r>
              <a:rPr sz="900" spc="5" dirty="0">
                <a:solidFill>
                  <a:srgbClr val="012067"/>
                </a:solidFill>
                <a:latin typeface="Verdana"/>
                <a:cs typeface="Verdana"/>
              </a:rPr>
              <a:t> </a:t>
            </a:r>
            <a:r>
              <a:rPr sz="900" spc="-5" dirty="0">
                <a:solidFill>
                  <a:srgbClr val="012067"/>
                </a:solidFill>
                <a:latin typeface="Verdana"/>
                <a:cs typeface="Verdana"/>
              </a:rPr>
              <a:t>well</a:t>
            </a:r>
            <a:r>
              <a:rPr sz="900" dirty="0">
                <a:solidFill>
                  <a:srgbClr val="012067"/>
                </a:solidFill>
                <a:latin typeface="Verdana"/>
                <a:cs typeface="Verdana"/>
              </a:rPr>
              <a:t> as  </a:t>
            </a:r>
            <a:r>
              <a:rPr sz="900" spc="-5" dirty="0">
                <a:solidFill>
                  <a:srgbClr val="012067"/>
                </a:solidFill>
                <a:latin typeface="Verdana"/>
                <a:cs typeface="Verdana"/>
              </a:rPr>
              <a:t>consummated </a:t>
            </a:r>
            <a:r>
              <a:rPr sz="900" dirty="0">
                <a:solidFill>
                  <a:srgbClr val="012067"/>
                </a:solidFill>
                <a:latin typeface="Verdana"/>
                <a:cs typeface="Verdana"/>
              </a:rPr>
              <a:t>adoption </a:t>
            </a:r>
            <a:r>
              <a:rPr sz="900" spc="-5" dirty="0">
                <a:solidFill>
                  <a:srgbClr val="012067"/>
                </a:solidFill>
                <a:latin typeface="Verdana"/>
                <a:cs typeface="Verdana"/>
              </a:rPr>
              <a:t>with</a:t>
            </a:r>
            <a:r>
              <a:rPr sz="900" spc="-15" dirty="0">
                <a:solidFill>
                  <a:srgbClr val="012067"/>
                </a:solidFill>
                <a:latin typeface="Verdana"/>
                <a:cs typeface="Verdana"/>
              </a:rPr>
              <a:t> </a:t>
            </a:r>
            <a:r>
              <a:rPr sz="900" spc="-5" dirty="0">
                <a:solidFill>
                  <a:srgbClr val="012067"/>
                </a:solidFill>
                <a:latin typeface="Verdana"/>
                <a:cs typeface="Verdana"/>
              </a:rPr>
              <a:t>relatives.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29572" y="2715386"/>
            <a:ext cx="1191895" cy="1707514"/>
          </a:xfrm>
          <a:custGeom>
            <a:avLst/>
            <a:gdLst/>
            <a:ahLst/>
            <a:cxnLst/>
            <a:rect l="l" t="t" r="r" b="b"/>
            <a:pathLst>
              <a:path w="1191895" h="1707514">
                <a:moveTo>
                  <a:pt x="0" y="0"/>
                </a:moveTo>
                <a:lnTo>
                  <a:pt x="0" y="1191387"/>
                </a:lnTo>
                <a:lnTo>
                  <a:pt x="1073784" y="1707388"/>
                </a:lnTo>
                <a:lnTo>
                  <a:pt x="1093956" y="1663098"/>
                </a:lnTo>
                <a:lnTo>
                  <a:pt x="1112275" y="1618105"/>
                </a:lnTo>
                <a:lnTo>
                  <a:pt x="1128726" y="1572470"/>
                </a:lnTo>
                <a:lnTo>
                  <a:pt x="1143295" y="1526251"/>
                </a:lnTo>
                <a:lnTo>
                  <a:pt x="1155968" y="1479508"/>
                </a:lnTo>
                <a:lnTo>
                  <a:pt x="1166731" y="1432301"/>
                </a:lnTo>
                <a:lnTo>
                  <a:pt x="1175569" y="1384690"/>
                </a:lnTo>
                <a:lnTo>
                  <a:pt x="1182467" y="1336733"/>
                </a:lnTo>
                <a:lnTo>
                  <a:pt x="1187413" y="1288490"/>
                </a:lnTo>
                <a:lnTo>
                  <a:pt x="1190391" y="1240022"/>
                </a:lnTo>
                <a:lnTo>
                  <a:pt x="1191386" y="1191387"/>
                </a:lnTo>
                <a:lnTo>
                  <a:pt x="1190440" y="1143469"/>
                </a:lnTo>
                <a:lnTo>
                  <a:pt x="1187626" y="1096033"/>
                </a:lnTo>
                <a:lnTo>
                  <a:pt x="1182979" y="1049112"/>
                </a:lnTo>
                <a:lnTo>
                  <a:pt x="1176535" y="1002742"/>
                </a:lnTo>
                <a:lnTo>
                  <a:pt x="1168330" y="956960"/>
                </a:lnTo>
                <a:lnTo>
                  <a:pt x="1158398" y="911800"/>
                </a:lnTo>
                <a:lnTo>
                  <a:pt x="1146776" y="867298"/>
                </a:lnTo>
                <a:lnTo>
                  <a:pt x="1133500" y="823490"/>
                </a:lnTo>
                <a:lnTo>
                  <a:pt x="1118604" y="780412"/>
                </a:lnTo>
                <a:lnTo>
                  <a:pt x="1102125" y="738099"/>
                </a:lnTo>
                <a:lnTo>
                  <a:pt x="1084098" y="696586"/>
                </a:lnTo>
                <a:lnTo>
                  <a:pt x="1064558" y="655909"/>
                </a:lnTo>
                <a:lnTo>
                  <a:pt x="1043542" y="616104"/>
                </a:lnTo>
                <a:lnTo>
                  <a:pt x="1021084" y="577207"/>
                </a:lnTo>
                <a:lnTo>
                  <a:pt x="997221" y="539252"/>
                </a:lnTo>
                <a:lnTo>
                  <a:pt x="971987" y="502276"/>
                </a:lnTo>
                <a:lnTo>
                  <a:pt x="945420" y="466314"/>
                </a:lnTo>
                <a:lnTo>
                  <a:pt x="917553" y="431402"/>
                </a:lnTo>
                <a:lnTo>
                  <a:pt x="888424" y="397575"/>
                </a:lnTo>
                <a:lnTo>
                  <a:pt x="858066" y="364869"/>
                </a:lnTo>
                <a:lnTo>
                  <a:pt x="826517" y="333320"/>
                </a:lnTo>
                <a:lnTo>
                  <a:pt x="793811" y="302962"/>
                </a:lnTo>
                <a:lnTo>
                  <a:pt x="759984" y="273833"/>
                </a:lnTo>
                <a:lnTo>
                  <a:pt x="725072" y="245966"/>
                </a:lnTo>
                <a:lnTo>
                  <a:pt x="689110" y="219399"/>
                </a:lnTo>
                <a:lnTo>
                  <a:pt x="652134" y="194165"/>
                </a:lnTo>
                <a:lnTo>
                  <a:pt x="614179" y="170302"/>
                </a:lnTo>
                <a:lnTo>
                  <a:pt x="575282" y="147844"/>
                </a:lnTo>
                <a:lnTo>
                  <a:pt x="535477" y="126828"/>
                </a:lnTo>
                <a:lnTo>
                  <a:pt x="494800" y="107288"/>
                </a:lnTo>
                <a:lnTo>
                  <a:pt x="453287" y="89261"/>
                </a:lnTo>
                <a:lnTo>
                  <a:pt x="410974" y="72782"/>
                </a:lnTo>
                <a:lnTo>
                  <a:pt x="367896" y="57886"/>
                </a:lnTo>
                <a:lnTo>
                  <a:pt x="324088" y="44610"/>
                </a:lnTo>
                <a:lnTo>
                  <a:pt x="279586" y="32988"/>
                </a:lnTo>
                <a:lnTo>
                  <a:pt x="234426" y="23056"/>
                </a:lnTo>
                <a:lnTo>
                  <a:pt x="188644" y="14851"/>
                </a:lnTo>
                <a:lnTo>
                  <a:pt x="142274" y="8407"/>
                </a:lnTo>
                <a:lnTo>
                  <a:pt x="95353" y="3760"/>
                </a:lnTo>
                <a:lnTo>
                  <a:pt x="47917" y="946"/>
                </a:lnTo>
                <a:lnTo>
                  <a:pt x="0" y="0"/>
                </a:lnTo>
                <a:close/>
              </a:path>
            </a:pathLst>
          </a:custGeom>
          <a:solidFill>
            <a:srgbClr val="FFC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29572" y="2715386"/>
            <a:ext cx="1191895" cy="1707514"/>
          </a:xfrm>
          <a:custGeom>
            <a:avLst/>
            <a:gdLst/>
            <a:ahLst/>
            <a:cxnLst/>
            <a:rect l="l" t="t" r="r" b="b"/>
            <a:pathLst>
              <a:path w="1191895" h="1707514">
                <a:moveTo>
                  <a:pt x="0" y="0"/>
                </a:moveTo>
                <a:lnTo>
                  <a:pt x="47917" y="946"/>
                </a:lnTo>
                <a:lnTo>
                  <a:pt x="95353" y="3760"/>
                </a:lnTo>
                <a:lnTo>
                  <a:pt x="142274" y="8407"/>
                </a:lnTo>
                <a:lnTo>
                  <a:pt x="188644" y="14851"/>
                </a:lnTo>
                <a:lnTo>
                  <a:pt x="234426" y="23056"/>
                </a:lnTo>
                <a:lnTo>
                  <a:pt x="279586" y="32988"/>
                </a:lnTo>
                <a:lnTo>
                  <a:pt x="324088" y="44610"/>
                </a:lnTo>
                <a:lnTo>
                  <a:pt x="367896" y="57886"/>
                </a:lnTo>
                <a:lnTo>
                  <a:pt x="410974" y="72782"/>
                </a:lnTo>
                <a:lnTo>
                  <a:pt x="453287" y="89261"/>
                </a:lnTo>
                <a:lnTo>
                  <a:pt x="494800" y="107288"/>
                </a:lnTo>
                <a:lnTo>
                  <a:pt x="535477" y="126828"/>
                </a:lnTo>
                <a:lnTo>
                  <a:pt x="575282" y="147844"/>
                </a:lnTo>
                <a:lnTo>
                  <a:pt x="614179" y="170302"/>
                </a:lnTo>
                <a:lnTo>
                  <a:pt x="652134" y="194165"/>
                </a:lnTo>
                <a:lnTo>
                  <a:pt x="689110" y="219399"/>
                </a:lnTo>
                <a:lnTo>
                  <a:pt x="725072" y="245966"/>
                </a:lnTo>
                <a:lnTo>
                  <a:pt x="759984" y="273833"/>
                </a:lnTo>
                <a:lnTo>
                  <a:pt x="793811" y="302962"/>
                </a:lnTo>
                <a:lnTo>
                  <a:pt x="826517" y="333320"/>
                </a:lnTo>
                <a:lnTo>
                  <a:pt x="858066" y="364869"/>
                </a:lnTo>
                <a:lnTo>
                  <a:pt x="888424" y="397575"/>
                </a:lnTo>
                <a:lnTo>
                  <a:pt x="917553" y="431402"/>
                </a:lnTo>
                <a:lnTo>
                  <a:pt x="945420" y="466314"/>
                </a:lnTo>
                <a:lnTo>
                  <a:pt x="971987" y="502276"/>
                </a:lnTo>
                <a:lnTo>
                  <a:pt x="997221" y="539252"/>
                </a:lnTo>
                <a:lnTo>
                  <a:pt x="1021084" y="577207"/>
                </a:lnTo>
                <a:lnTo>
                  <a:pt x="1043542" y="616104"/>
                </a:lnTo>
                <a:lnTo>
                  <a:pt x="1064558" y="655909"/>
                </a:lnTo>
                <a:lnTo>
                  <a:pt x="1084098" y="696586"/>
                </a:lnTo>
                <a:lnTo>
                  <a:pt x="1102125" y="738099"/>
                </a:lnTo>
                <a:lnTo>
                  <a:pt x="1118604" y="780412"/>
                </a:lnTo>
                <a:lnTo>
                  <a:pt x="1133500" y="823490"/>
                </a:lnTo>
                <a:lnTo>
                  <a:pt x="1146776" y="867298"/>
                </a:lnTo>
                <a:lnTo>
                  <a:pt x="1158398" y="911800"/>
                </a:lnTo>
                <a:lnTo>
                  <a:pt x="1168330" y="956960"/>
                </a:lnTo>
                <a:lnTo>
                  <a:pt x="1176535" y="1002742"/>
                </a:lnTo>
                <a:lnTo>
                  <a:pt x="1182979" y="1049112"/>
                </a:lnTo>
                <a:lnTo>
                  <a:pt x="1187626" y="1096033"/>
                </a:lnTo>
                <a:lnTo>
                  <a:pt x="1190440" y="1143469"/>
                </a:lnTo>
                <a:lnTo>
                  <a:pt x="1191386" y="1191387"/>
                </a:lnTo>
                <a:lnTo>
                  <a:pt x="1190391" y="1240022"/>
                </a:lnTo>
                <a:lnTo>
                  <a:pt x="1187413" y="1288490"/>
                </a:lnTo>
                <a:lnTo>
                  <a:pt x="1182467" y="1336733"/>
                </a:lnTo>
                <a:lnTo>
                  <a:pt x="1175569" y="1384690"/>
                </a:lnTo>
                <a:lnTo>
                  <a:pt x="1166731" y="1432301"/>
                </a:lnTo>
                <a:lnTo>
                  <a:pt x="1155968" y="1479508"/>
                </a:lnTo>
                <a:lnTo>
                  <a:pt x="1143295" y="1526251"/>
                </a:lnTo>
                <a:lnTo>
                  <a:pt x="1128726" y="1572470"/>
                </a:lnTo>
                <a:lnTo>
                  <a:pt x="1112275" y="1618105"/>
                </a:lnTo>
                <a:lnTo>
                  <a:pt x="1093956" y="1663098"/>
                </a:lnTo>
                <a:lnTo>
                  <a:pt x="1073784" y="1707388"/>
                </a:lnTo>
                <a:lnTo>
                  <a:pt x="0" y="1191387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40980" y="3906773"/>
            <a:ext cx="2262505" cy="1191895"/>
          </a:xfrm>
          <a:custGeom>
            <a:avLst/>
            <a:gdLst/>
            <a:ahLst/>
            <a:cxnLst/>
            <a:rect l="l" t="t" r="r" b="b"/>
            <a:pathLst>
              <a:path w="2262504" h="1191895">
                <a:moveTo>
                  <a:pt x="1188593" y="0"/>
                </a:moveTo>
                <a:lnTo>
                  <a:pt x="0" y="80009"/>
                </a:lnTo>
                <a:lnTo>
                  <a:pt x="4333" y="129198"/>
                </a:lnTo>
                <a:lnTo>
                  <a:pt x="10657" y="177906"/>
                </a:lnTo>
                <a:lnTo>
                  <a:pt x="18938" y="226082"/>
                </a:lnTo>
                <a:lnTo>
                  <a:pt x="29144" y="273679"/>
                </a:lnTo>
                <a:lnTo>
                  <a:pt x="41239" y="320645"/>
                </a:lnTo>
                <a:lnTo>
                  <a:pt x="55192" y="366933"/>
                </a:lnTo>
                <a:lnTo>
                  <a:pt x="70969" y="412491"/>
                </a:lnTo>
                <a:lnTo>
                  <a:pt x="88535" y="457272"/>
                </a:lnTo>
                <a:lnTo>
                  <a:pt x="107857" y="501224"/>
                </a:lnTo>
                <a:lnTo>
                  <a:pt x="128902" y="544299"/>
                </a:lnTo>
                <a:lnTo>
                  <a:pt x="151637" y="586447"/>
                </a:lnTo>
                <a:lnTo>
                  <a:pt x="176028" y="627619"/>
                </a:lnTo>
                <a:lnTo>
                  <a:pt x="202041" y="667765"/>
                </a:lnTo>
                <a:lnTo>
                  <a:pt x="229642" y="706836"/>
                </a:lnTo>
                <a:lnTo>
                  <a:pt x="258799" y="744782"/>
                </a:lnTo>
                <a:lnTo>
                  <a:pt x="289478" y="781554"/>
                </a:lnTo>
                <a:lnTo>
                  <a:pt x="321645" y="817101"/>
                </a:lnTo>
                <a:lnTo>
                  <a:pt x="355267" y="851375"/>
                </a:lnTo>
                <a:lnTo>
                  <a:pt x="390310" y="884327"/>
                </a:lnTo>
                <a:lnTo>
                  <a:pt x="426741" y="915905"/>
                </a:lnTo>
                <a:lnTo>
                  <a:pt x="464526" y="946062"/>
                </a:lnTo>
                <a:lnTo>
                  <a:pt x="503632" y="974748"/>
                </a:lnTo>
                <a:lnTo>
                  <a:pt x="544025" y="1001912"/>
                </a:lnTo>
                <a:lnTo>
                  <a:pt x="585671" y="1027506"/>
                </a:lnTo>
                <a:lnTo>
                  <a:pt x="628538" y="1051480"/>
                </a:lnTo>
                <a:lnTo>
                  <a:pt x="672592" y="1073784"/>
                </a:lnTo>
                <a:lnTo>
                  <a:pt x="716192" y="1093686"/>
                </a:lnTo>
                <a:lnTo>
                  <a:pt x="760169" y="1111695"/>
                </a:lnTo>
                <a:lnTo>
                  <a:pt x="804474" y="1127828"/>
                </a:lnTo>
                <a:lnTo>
                  <a:pt x="849059" y="1142103"/>
                </a:lnTo>
                <a:lnTo>
                  <a:pt x="893879" y="1154535"/>
                </a:lnTo>
                <a:lnTo>
                  <a:pt x="938884" y="1165142"/>
                </a:lnTo>
                <a:lnTo>
                  <a:pt x="984028" y="1173941"/>
                </a:lnTo>
                <a:lnTo>
                  <a:pt x="1029263" y="1180947"/>
                </a:lnTo>
                <a:lnTo>
                  <a:pt x="1074542" y="1186178"/>
                </a:lnTo>
                <a:lnTo>
                  <a:pt x="1119816" y="1189650"/>
                </a:lnTo>
                <a:lnTo>
                  <a:pt x="1165040" y="1191380"/>
                </a:lnTo>
                <a:lnTo>
                  <a:pt x="1210164" y="1191385"/>
                </a:lnTo>
                <a:lnTo>
                  <a:pt x="1255142" y="1189682"/>
                </a:lnTo>
                <a:lnTo>
                  <a:pt x="1299927" y="1186286"/>
                </a:lnTo>
                <a:lnTo>
                  <a:pt x="1344470" y="1181215"/>
                </a:lnTo>
                <a:lnTo>
                  <a:pt x="1388724" y="1174485"/>
                </a:lnTo>
                <a:lnTo>
                  <a:pt x="1432642" y="1166114"/>
                </a:lnTo>
                <a:lnTo>
                  <a:pt x="1476177" y="1156117"/>
                </a:lnTo>
                <a:lnTo>
                  <a:pt x="1519280" y="1144512"/>
                </a:lnTo>
                <a:lnTo>
                  <a:pt x="1561905" y="1131314"/>
                </a:lnTo>
                <a:lnTo>
                  <a:pt x="1604003" y="1116542"/>
                </a:lnTo>
                <a:lnTo>
                  <a:pt x="1645528" y="1100211"/>
                </a:lnTo>
                <a:lnTo>
                  <a:pt x="1686432" y="1082339"/>
                </a:lnTo>
                <a:lnTo>
                  <a:pt x="1726667" y="1062941"/>
                </a:lnTo>
                <a:lnTo>
                  <a:pt x="1766187" y="1042035"/>
                </a:lnTo>
                <a:lnTo>
                  <a:pt x="1804943" y="1019637"/>
                </a:lnTo>
                <a:lnTo>
                  <a:pt x="1842887" y="995764"/>
                </a:lnTo>
                <a:lnTo>
                  <a:pt x="1879974" y="970432"/>
                </a:lnTo>
                <a:lnTo>
                  <a:pt x="1916154" y="943659"/>
                </a:lnTo>
                <a:lnTo>
                  <a:pt x="1951381" y="915461"/>
                </a:lnTo>
                <a:lnTo>
                  <a:pt x="1985608" y="885854"/>
                </a:lnTo>
                <a:lnTo>
                  <a:pt x="2018785" y="854856"/>
                </a:lnTo>
                <a:lnTo>
                  <a:pt x="2050867" y="822483"/>
                </a:lnTo>
                <a:lnTo>
                  <a:pt x="2081806" y="788751"/>
                </a:lnTo>
                <a:lnTo>
                  <a:pt x="2111554" y="753678"/>
                </a:lnTo>
                <a:lnTo>
                  <a:pt x="2140064" y="717280"/>
                </a:lnTo>
                <a:lnTo>
                  <a:pt x="2167288" y="679574"/>
                </a:lnTo>
                <a:lnTo>
                  <a:pt x="2193179" y="640576"/>
                </a:lnTo>
                <a:lnTo>
                  <a:pt x="2217689" y="600304"/>
                </a:lnTo>
                <a:lnTo>
                  <a:pt x="2240771" y="558773"/>
                </a:lnTo>
                <a:lnTo>
                  <a:pt x="2262378" y="516000"/>
                </a:lnTo>
                <a:lnTo>
                  <a:pt x="1188593" y="0"/>
                </a:lnTo>
                <a:close/>
              </a:path>
            </a:pathLst>
          </a:custGeom>
          <a:solidFill>
            <a:srgbClr val="AB22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40980" y="3906773"/>
            <a:ext cx="2262505" cy="1191895"/>
          </a:xfrm>
          <a:custGeom>
            <a:avLst/>
            <a:gdLst/>
            <a:ahLst/>
            <a:cxnLst/>
            <a:rect l="l" t="t" r="r" b="b"/>
            <a:pathLst>
              <a:path w="2262504" h="1191895">
                <a:moveTo>
                  <a:pt x="2262378" y="516000"/>
                </a:moveTo>
                <a:lnTo>
                  <a:pt x="2240771" y="558773"/>
                </a:lnTo>
                <a:lnTo>
                  <a:pt x="2217689" y="600304"/>
                </a:lnTo>
                <a:lnTo>
                  <a:pt x="2193179" y="640576"/>
                </a:lnTo>
                <a:lnTo>
                  <a:pt x="2167288" y="679574"/>
                </a:lnTo>
                <a:lnTo>
                  <a:pt x="2140064" y="717280"/>
                </a:lnTo>
                <a:lnTo>
                  <a:pt x="2111554" y="753678"/>
                </a:lnTo>
                <a:lnTo>
                  <a:pt x="2081806" y="788751"/>
                </a:lnTo>
                <a:lnTo>
                  <a:pt x="2050867" y="822483"/>
                </a:lnTo>
                <a:lnTo>
                  <a:pt x="2018785" y="854856"/>
                </a:lnTo>
                <a:lnTo>
                  <a:pt x="1985608" y="885854"/>
                </a:lnTo>
                <a:lnTo>
                  <a:pt x="1951381" y="915461"/>
                </a:lnTo>
                <a:lnTo>
                  <a:pt x="1916154" y="943659"/>
                </a:lnTo>
                <a:lnTo>
                  <a:pt x="1879974" y="970432"/>
                </a:lnTo>
                <a:lnTo>
                  <a:pt x="1842887" y="995764"/>
                </a:lnTo>
                <a:lnTo>
                  <a:pt x="1804943" y="1019637"/>
                </a:lnTo>
                <a:lnTo>
                  <a:pt x="1766187" y="1042035"/>
                </a:lnTo>
                <a:lnTo>
                  <a:pt x="1726667" y="1062941"/>
                </a:lnTo>
                <a:lnTo>
                  <a:pt x="1686432" y="1082339"/>
                </a:lnTo>
                <a:lnTo>
                  <a:pt x="1645528" y="1100211"/>
                </a:lnTo>
                <a:lnTo>
                  <a:pt x="1604003" y="1116542"/>
                </a:lnTo>
                <a:lnTo>
                  <a:pt x="1561905" y="1131314"/>
                </a:lnTo>
                <a:lnTo>
                  <a:pt x="1519280" y="1144512"/>
                </a:lnTo>
                <a:lnTo>
                  <a:pt x="1476177" y="1156117"/>
                </a:lnTo>
                <a:lnTo>
                  <a:pt x="1432642" y="1166114"/>
                </a:lnTo>
                <a:lnTo>
                  <a:pt x="1388724" y="1174485"/>
                </a:lnTo>
                <a:lnTo>
                  <a:pt x="1344470" y="1181215"/>
                </a:lnTo>
                <a:lnTo>
                  <a:pt x="1299927" y="1186286"/>
                </a:lnTo>
                <a:lnTo>
                  <a:pt x="1255142" y="1189682"/>
                </a:lnTo>
                <a:lnTo>
                  <a:pt x="1210164" y="1191385"/>
                </a:lnTo>
                <a:lnTo>
                  <a:pt x="1165040" y="1191380"/>
                </a:lnTo>
                <a:lnTo>
                  <a:pt x="1119816" y="1189650"/>
                </a:lnTo>
                <a:lnTo>
                  <a:pt x="1074542" y="1186178"/>
                </a:lnTo>
                <a:lnTo>
                  <a:pt x="1029263" y="1180947"/>
                </a:lnTo>
                <a:lnTo>
                  <a:pt x="984028" y="1173941"/>
                </a:lnTo>
                <a:lnTo>
                  <a:pt x="938884" y="1165142"/>
                </a:lnTo>
                <a:lnTo>
                  <a:pt x="893879" y="1154535"/>
                </a:lnTo>
                <a:lnTo>
                  <a:pt x="849059" y="1142103"/>
                </a:lnTo>
                <a:lnTo>
                  <a:pt x="804474" y="1127828"/>
                </a:lnTo>
                <a:lnTo>
                  <a:pt x="760169" y="1111695"/>
                </a:lnTo>
                <a:lnTo>
                  <a:pt x="716192" y="1093686"/>
                </a:lnTo>
                <a:lnTo>
                  <a:pt x="672592" y="1073784"/>
                </a:lnTo>
                <a:lnTo>
                  <a:pt x="628538" y="1051480"/>
                </a:lnTo>
                <a:lnTo>
                  <a:pt x="585671" y="1027506"/>
                </a:lnTo>
                <a:lnTo>
                  <a:pt x="544025" y="1001912"/>
                </a:lnTo>
                <a:lnTo>
                  <a:pt x="503632" y="974748"/>
                </a:lnTo>
                <a:lnTo>
                  <a:pt x="464526" y="946062"/>
                </a:lnTo>
                <a:lnTo>
                  <a:pt x="426741" y="915905"/>
                </a:lnTo>
                <a:lnTo>
                  <a:pt x="390310" y="884327"/>
                </a:lnTo>
                <a:lnTo>
                  <a:pt x="355267" y="851375"/>
                </a:lnTo>
                <a:lnTo>
                  <a:pt x="321645" y="817101"/>
                </a:lnTo>
                <a:lnTo>
                  <a:pt x="289478" y="781554"/>
                </a:lnTo>
                <a:lnTo>
                  <a:pt x="258799" y="744782"/>
                </a:lnTo>
                <a:lnTo>
                  <a:pt x="229642" y="706836"/>
                </a:lnTo>
                <a:lnTo>
                  <a:pt x="202041" y="667765"/>
                </a:lnTo>
                <a:lnTo>
                  <a:pt x="176028" y="627619"/>
                </a:lnTo>
                <a:lnTo>
                  <a:pt x="151637" y="586447"/>
                </a:lnTo>
                <a:lnTo>
                  <a:pt x="128902" y="544299"/>
                </a:lnTo>
                <a:lnTo>
                  <a:pt x="107857" y="501224"/>
                </a:lnTo>
                <a:lnTo>
                  <a:pt x="88535" y="457272"/>
                </a:lnTo>
                <a:lnTo>
                  <a:pt x="70969" y="412491"/>
                </a:lnTo>
                <a:lnTo>
                  <a:pt x="55192" y="366933"/>
                </a:lnTo>
                <a:lnTo>
                  <a:pt x="41239" y="320645"/>
                </a:lnTo>
                <a:lnTo>
                  <a:pt x="29144" y="273679"/>
                </a:lnTo>
                <a:lnTo>
                  <a:pt x="18938" y="226082"/>
                </a:lnTo>
                <a:lnTo>
                  <a:pt x="10657" y="177906"/>
                </a:lnTo>
                <a:lnTo>
                  <a:pt x="4333" y="129198"/>
                </a:lnTo>
                <a:lnTo>
                  <a:pt x="0" y="80009"/>
                </a:lnTo>
                <a:lnTo>
                  <a:pt x="1188593" y="0"/>
                </a:lnTo>
                <a:lnTo>
                  <a:pt x="2262378" y="516000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38389" y="2895980"/>
            <a:ext cx="1191260" cy="1090930"/>
          </a:xfrm>
          <a:custGeom>
            <a:avLst/>
            <a:gdLst/>
            <a:ahLst/>
            <a:cxnLst/>
            <a:rect l="l" t="t" r="r" b="b"/>
            <a:pathLst>
              <a:path w="1191259" h="1090929">
                <a:moveTo>
                  <a:pt x="560628" y="0"/>
                </a:moveTo>
                <a:lnTo>
                  <a:pt x="519840" y="26624"/>
                </a:lnTo>
                <a:lnTo>
                  <a:pt x="480381" y="54732"/>
                </a:lnTo>
                <a:lnTo>
                  <a:pt x="442278" y="84273"/>
                </a:lnTo>
                <a:lnTo>
                  <a:pt x="405557" y="115195"/>
                </a:lnTo>
                <a:lnTo>
                  <a:pt x="370245" y="147449"/>
                </a:lnTo>
                <a:lnTo>
                  <a:pt x="336366" y="180982"/>
                </a:lnTo>
                <a:lnTo>
                  <a:pt x="303948" y="215745"/>
                </a:lnTo>
                <a:lnTo>
                  <a:pt x="273017" y="251686"/>
                </a:lnTo>
                <a:lnTo>
                  <a:pt x="243598" y="288755"/>
                </a:lnTo>
                <a:lnTo>
                  <a:pt x="215719" y="326901"/>
                </a:lnTo>
                <a:lnTo>
                  <a:pt x="189405" y="366072"/>
                </a:lnTo>
                <a:lnTo>
                  <a:pt x="164681" y="406218"/>
                </a:lnTo>
                <a:lnTo>
                  <a:pt x="141576" y="447288"/>
                </a:lnTo>
                <a:lnTo>
                  <a:pt x="120114" y="489231"/>
                </a:lnTo>
                <a:lnTo>
                  <a:pt x="100322" y="531996"/>
                </a:lnTo>
                <a:lnTo>
                  <a:pt x="82226" y="575533"/>
                </a:lnTo>
                <a:lnTo>
                  <a:pt x="65852" y="619790"/>
                </a:lnTo>
                <a:lnTo>
                  <a:pt x="51226" y="664718"/>
                </a:lnTo>
                <a:lnTo>
                  <a:pt x="38375" y="710263"/>
                </a:lnTo>
                <a:lnTo>
                  <a:pt x="27325" y="756377"/>
                </a:lnTo>
                <a:lnTo>
                  <a:pt x="18101" y="803008"/>
                </a:lnTo>
                <a:lnTo>
                  <a:pt x="10731" y="850105"/>
                </a:lnTo>
                <a:lnTo>
                  <a:pt x="5240" y="897617"/>
                </a:lnTo>
                <a:lnTo>
                  <a:pt x="1654" y="945494"/>
                </a:lnTo>
                <a:lnTo>
                  <a:pt x="0" y="993684"/>
                </a:lnTo>
                <a:lnTo>
                  <a:pt x="303" y="1042138"/>
                </a:lnTo>
                <a:lnTo>
                  <a:pt x="2590" y="1090803"/>
                </a:lnTo>
                <a:lnTo>
                  <a:pt x="1191183" y="1010793"/>
                </a:lnTo>
                <a:lnTo>
                  <a:pt x="560628" y="0"/>
                </a:lnTo>
                <a:close/>
              </a:path>
            </a:pathLst>
          </a:custGeom>
          <a:solidFill>
            <a:srgbClr val="6CC0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38389" y="2895980"/>
            <a:ext cx="1191260" cy="1090930"/>
          </a:xfrm>
          <a:custGeom>
            <a:avLst/>
            <a:gdLst/>
            <a:ahLst/>
            <a:cxnLst/>
            <a:rect l="l" t="t" r="r" b="b"/>
            <a:pathLst>
              <a:path w="1191259" h="1090929">
                <a:moveTo>
                  <a:pt x="2590" y="1090803"/>
                </a:moveTo>
                <a:lnTo>
                  <a:pt x="303" y="1042138"/>
                </a:lnTo>
                <a:lnTo>
                  <a:pt x="0" y="993684"/>
                </a:lnTo>
                <a:lnTo>
                  <a:pt x="1654" y="945494"/>
                </a:lnTo>
                <a:lnTo>
                  <a:pt x="5240" y="897617"/>
                </a:lnTo>
                <a:lnTo>
                  <a:pt x="10731" y="850105"/>
                </a:lnTo>
                <a:lnTo>
                  <a:pt x="18101" y="803008"/>
                </a:lnTo>
                <a:lnTo>
                  <a:pt x="27325" y="756377"/>
                </a:lnTo>
                <a:lnTo>
                  <a:pt x="38375" y="710263"/>
                </a:lnTo>
                <a:lnTo>
                  <a:pt x="51226" y="664718"/>
                </a:lnTo>
                <a:lnTo>
                  <a:pt x="65852" y="619790"/>
                </a:lnTo>
                <a:lnTo>
                  <a:pt x="82226" y="575533"/>
                </a:lnTo>
                <a:lnTo>
                  <a:pt x="100322" y="531996"/>
                </a:lnTo>
                <a:lnTo>
                  <a:pt x="120114" y="489231"/>
                </a:lnTo>
                <a:lnTo>
                  <a:pt x="141576" y="447288"/>
                </a:lnTo>
                <a:lnTo>
                  <a:pt x="164681" y="406218"/>
                </a:lnTo>
                <a:lnTo>
                  <a:pt x="189405" y="366072"/>
                </a:lnTo>
                <a:lnTo>
                  <a:pt x="215719" y="326901"/>
                </a:lnTo>
                <a:lnTo>
                  <a:pt x="243598" y="288755"/>
                </a:lnTo>
                <a:lnTo>
                  <a:pt x="273017" y="251686"/>
                </a:lnTo>
                <a:lnTo>
                  <a:pt x="303948" y="215745"/>
                </a:lnTo>
                <a:lnTo>
                  <a:pt x="336366" y="180982"/>
                </a:lnTo>
                <a:lnTo>
                  <a:pt x="370245" y="147449"/>
                </a:lnTo>
                <a:lnTo>
                  <a:pt x="405557" y="115195"/>
                </a:lnTo>
                <a:lnTo>
                  <a:pt x="442278" y="84273"/>
                </a:lnTo>
                <a:lnTo>
                  <a:pt x="480381" y="54732"/>
                </a:lnTo>
                <a:lnTo>
                  <a:pt x="519840" y="26624"/>
                </a:lnTo>
                <a:lnTo>
                  <a:pt x="560628" y="0"/>
                </a:lnTo>
                <a:lnTo>
                  <a:pt x="1191183" y="1010793"/>
                </a:lnTo>
                <a:lnTo>
                  <a:pt x="2590" y="1090803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99018" y="2715386"/>
            <a:ext cx="630555" cy="1191895"/>
          </a:xfrm>
          <a:custGeom>
            <a:avLst/>
            <a:gdLst/>
            <a:ahLst/>
            <a:cxnLst/>
            <a:rect l="l" t="t" r="r" b="b"/>
            <a:pathLst>
              <a:path w="630554" h="1191895">
                <a:moveTo>
                  <a:pt x="630554" y="0"/>
                </a:moveTo>
                <a:lnTo>
                  <a:pt x="579208" y="1108"/>
                </a:lnTo>
                <a:lnTo>
                  <a:pt x="528083" y="4419"/>
                </a:lnTo>
                <a:lnTo>
                  <a:pt x="477248" y="9913"/>
                </a:lnTo>
                <a:lnTo>
                  <a:pt x="426773" y="17572"/>
                </a:lnTo>
                <a:lnTo>
                  <a:pt x="376726" y="27374"/>
                </a:lnTo>
                <a:lnTo>
                  <a:pt x="327176" y="39300"/>
                </a:lnTo>
                <a:lnTo>
                  <a:pt x="278191" y="53330"/>
                </a:lnTo>
                <a:lnTo>
                  <a:pt x="229840" y="69445"/>
                </a:lnTo>
                <a:lnTo>
                  <a:pt x="182192" y="87624"/>
                </a:lnTo>
                <a:lnTo>
                  <a:pt x="135315" y="107848"/>
                </a:lnTo>
                <a:lnTo>
                  <a:pt x="89278" y="130098"/>
                </a:lnTo>
                <a:lnTo>
                  <a:pt x="44150" y="154353"/>
                </a:lnTo>
                <a:lnTo>
                  <a:pt x="0" y="180593"/>
                </a:lnTo>
                <a:lnTo>
                  <a:pt x="630554" y="1191387"/>
                </a:lnTo>
                <a:lnTo>
                  <a:pt x="630554" y="0"/>
                </a:lnTo>
                <a:close/>
              </a:path>
            </a:pathLst>
          </a:custGeom>
          <a:solidFill>
            <a:srgbClr val="6CAB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99018" y="2715386"/>
            <a:ext cx="630555" cy="1191895"/>
          </a:xfrm>
          <a:custGeom>
            <a:avLst/>
            <a:gdLst/>
            <a:ahLst/>
            <a:cxnLst/>
            <a:rect l="l" t="t" r="r" b="b"/>
            <a:pathLst>
              <a:path w="630554" h="1191895">
                <a:moveTo>
                  <a:pt x="0" y="180593"/>
                </a:moveTo>
                <a:lnTo>
                  <a:pt x="44150" y="154353"/>
                </a:lnTo>
                <a:lnTo>
                  <a:pt x="89278" y="130098"/>
                </a:lnTo>
                <a:lnTo>
                  <a:pt x="135315" y="107848"/>
                </a:lnTo>
                <a:lnTo>
                  <a:pt x="182192" y="87624"/>
                </a:lnTo>
                <a:lnTo>
                  <a:pt x="229840" y="69445"/>
                </a:lnTo>
                <a:lnTo>
                  <a:pt x="278191" y="53330"/>
                </a:lnTo>
                <a:lnTo>
                  <a:pt x="327176" y="39300"/>
                </a:lnTo>
                <a:lnTo>
                  <a:pt x="376726" y="27374"/>
                </a:lnTo>
                <a:lnTo>
                  <a:pt x="426773" y="17572"/>
                </a:lnTo>
                <a:lnTo>
                  <a:pt x="477248" y="9913"/>
                </a:lnTo>
                <a:lnTo>
                  <a:pt x="528083" y="4419"/>
                </a:lnTo>
                <a:lnTo>
                  <a:pt x="579208" y="1108"/>
                </a:lnTo>
                <a:lnTo>
                  <a:pt x="630554" y="0"/>
                </a:lnTo>
                <a:lnTo>
                  <a:pt x="630554" y="1191387"/>
                </a:lnTo>
                <a:lnTo>
                  <a:pt x="0" y="180593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038588" y="2947416"/>
            <a:ext cx="155575" cy="325120"/>
          </a:xfrm>
          <a:custGeom>
            <a:avLst/>
            <a:gdLst/>
            <a:ahLst/>
            <a:cxnLst/>
            <a:rect l="l" t="t" r="r" b="b"/>
            <a:pathLst>
              <a:path w="155575" h="325120">
                <a:moveTo>
                  <a:pt x="0" y="324612"/>
                </a:moveTo>
                <a:lnTo>
                  <a:pt x="97535" y="0"/>
                </a:lnTo>
                <a:lnTo>
                  <a:pt x="155447" y="0"/>
                </a:lnTo>
              </a:path>
            </a:pathLst>
          </a:custGeom>
          <a:ln w="9525">
            <a:solidFill>
              <a:srgbClr val="0118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91143" y="5076444"/>
            <a:ext cx="413384" cy="346075"/>
          </a:xfrm>
          <a:custGeom>
            <a:avLst/>
            <a:gdLst/>
            <a:ahLst/>
            <a:cxnLst/>
            <a:rect l="l" t="t" r="r" b="b"/>
            <a:pathLst>
              <a:path w="413384" h="346075">
                <a:moveTo>
                  <a:pt x="413003" y="0"/>
                </a:moveTo>
                <a:lnTo>
                  <a:pt x="56387" y="345947"/>
                </a:lnTo>
                <a:lnTo>
                  <a:pt x="0" y="345947"/>
                </a:lnTo>
              </a:path>
            </a:pathLst>
          </a:custGeom>
          <a:ln w="9525">
            <a:solidFill>
              <a:srgbClr val="0118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74507" y="3197351"/>
            <a:ext cx="94615" cy="166370"/>
          </a:xfrm>
          <a:custGeom>
            <a:avLst/>
            <a:gdLst/>
            <a:ahLst/>
            <a:cxnLst/>
            <a:rect l="l" t="t" r="r" b="b"/>
            <a:pathLst>
              <a:path w="94615" h="166370">
                <a:moveTo>
                  <a:pt x="94488" y="166115"/>
                </a:moveTo>
                <a:lnTo>
                  <a:pt x="56388" y="0"/>
                </a:lnTo>
                <a:lnTo>
                  <a:pt x="0" y="0"/>
                </a:lnTo>
              </a:path>
            </a:pathLst>
          </a:custGeom>
          <a:ln w="9525">
            <a:solidFill>
              <a:srgbClr val="0118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02040" y="2604516"/>
            <a:ext cx="304800" cy="157480"/>
          </a:xfrm>
          <a:custGeom>
            <a:avLst/>
            <a:gdLst/>
            <a:ahLst/>
            <a:cxnLst/>
            <a:rect l="l" t="t" r="r" b="b"/>
            <a:pathLst>
              <a:path w="304800" h="157480">
                <a:moveTo>
                  <a:pt x="0" y="156972"/>
                </a:moveTo>
                <a:lnTo>
                  <a:pt x="248411" y="0"/>
                </a:lnTo>
                <a:lnTo>
                  <a:pt x="304800" y="0"/>
                </a:lnTo>
              </a:path>
            </a:pathLst>
          </a:custGeom>
          <a:ln w="9525">
            <a:solidFill>
              <a:srgbClr val="0118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0199623" y="2782951"/>
            <a:ext cx="10185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1184D"/>
                </a:solidFill>
                <a:latin typeface="Verdana"/>
                <a:cs typeface="Verdana"/>
              </a:rPr>
              <a:t>3,478</a:t>
            </a:r>
            <a:r>
              <a:rPr sz="1200" spc="-80" dirty="0">
                <a:solidFill>
                  <a:srgbClr val="01184D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1184D"/>
                </a:solidFill>
                <a:latin typeface="Verdana"/>
                <a:cs typeface="Verdana"/>
              </a:rPr>
              <a:t>(32%)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476870" y="4945760"/>
            <a:ext cx="1018540" cy="394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1184D"/>
                </a:solidFill>
                <a:latin typeface="Verdana"/>
                <a:cs typeface="Verdana"/>
              </a:rPr>
              <a:t>Kinship</a:t>
            </a:r>
            <a:endParaRPr sz="12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1200" dirty="0">
                <a:solidFill>
                  <a:srgbClr val="01184D"/>
                </a:solidFill>
                <a:latin typeface="Verdana"/>
                <a:cs typeface="Verdana"/>
              </a:rPr>
              <a:t>4,525</a:t>
            </a:r>
            <a:r>
              <a:rPr sz="1200" spc="-100" dirty="0">
                <a:solidFill>
                  <a:srgbClr val="01184D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1184D"/>
                </a:solidFill>
                <a:latin typeface="Verdana"/>
                <a:cs typeface="Verdana"/>
              </a:rPr>
              <a:t>(42%)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54697" y="2663190"/>
            <a:ext cx="1008380" cy="3943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67640" marR="5080" indent="-155575">
              <a:lnSpc>
                <a:spcPct val="101699"/>
              </a:lnSpc>
              <a:spcBef>
                <a:spcPts val="75"/>
              </a:spcBef>
            </a:pPr>
            <a:r>
              <a:rPr sz="1200" spc="-5" dirty="0">
                <a:solidFill>
                  <a:srgbClr val="01184D"/>
                </a:solidFill>
                <a:latin typeface="Verdana"/>
                <a:cs typeface="Verdana"/>
              </a:rPr>
              <a:t>N</a:t>
            </a:r>
            <a:r>
              <a:rPr sz="1200" dirty="0">
                <a:solidFill>
                  <a:srgbClr val="01184D"/>
                </a:solidFill>
                <a:latin typeface="Verdana"/>
                <a:cs typeface="Verdana"/>
              </a:rPr>
              <a:t>o</a:t>
            </a:r>
            <a:r>
              <a:rPr sz="1200" spc="-5" dirty="0">
                <a:solidFill>
                  <a:srgbClr val="01184D"/>
                </a:solidFill>
                <a:latin typeface="Verdana"/>
                <a:cs typeface="Verdana"/>
              </a:rPr>
              <a:t>n-</a:t>
            </a:r>
            <a:r>
              <a:rPr sz="1200" dirty="0">
                <a:solidFill>
                  <a:srgbClr val="01184D"/>
                </a:solidFill>
                <a:latin typeface="Verdana"/>
                <a:cs typeface="Verdana"/>
              </a:rPr>
              <a:t>Re</a:t>
            </a:r>
            <a:r>
              <a:rPr sz="1200" spc="-5" dirty="0">
                <a:solidFill>
                  <a:srgbClr val="01184D"/>
                </a:solidFill>
                <a:latin typeface="Verdana"/>
                <a:cs typeface="Verdana"/>
              </a:rPr>
              <a:t>l</a:t>
            </a:r>
            <a:r>
              <a:rPr sz="1200" spc="-10" dirty="0">
                <a:solidFill>
                  <a:srgbClr val="01184D"/>
                </a:solidFill>
                <a:latin typeface="Verdana"/>
                <a:cs typeface="Verdana"/>
              </a:rPr>
              <a:t>a</a:t>
            </a:r>
            <a:r>
              <a:rPr sz="1200" spc="-5" dirty="0">
                <a:solidFill>
                  <a:srgbClr val="01184D"/>
                </a:solidFill>
                <a:latin typeface="Verdana"/>
                <a:cs typeface="Verdana"/>
              </a:rPr>
              <a:t>ti</a:t>
            </a:r>
            <a:r>
              <a:rPr sz="1200" spc="-10" dirty="0">
                <a:solidFill>
                  <a:srgbClr val="01184D"/>
                </a:solidFill>
                <a:latin typeface="Verdana"/>
                <a:cs typeface="Verdana"/>
              </a:rPr>
              <a:t>v</a:t>
            </a:r>
            <a:r>
              <a:rPr sz="1200" dirty="0">
                <a:solidFill>
                  <a:srgbClr val="01184D"/>
                </a:solidFill>
                <a:latin typeface="Verdana"/>
                <a:cs typeface="Verdana"/>
              </a:rPr>
              <a:t>e  </a:t>
            </a:r>
            <a:r>
              <a:rPr sz="1200" spc="-5" dirty="0">
                <a:solidFill>
                  <a:srgbClr val="01184D"/>
                </a:solidFill>
                <a:latin typeface="Verdana"/>
                <a:cs typeface="Verdana"/>
              </a:rPr>
              <a:t>Adoption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51650" y="3033521"/>
            <a:ext cx="10185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1184D"/>
                </a:solidFill>
                <a:latin typeface="Verdana"/>
                <a:cs typeface="Verdana"/>
              </a:rPr>
              <a:t>1,861</a:t>
            </a:r>
            <a:r>
              <a:rPr sz="1200" spc="-85" dirty="0">
                <a:solidFill>
                  <a:srgbClr val="01184D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1184D"/>
                </a:solidFill>
                <a:latin typeface="Verdana"/>
                <a:cs typeface="Verdana"/>
              </a:rPr>
              <a:t>(17%)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459471" y="1503426"/>
            <a:ext cx="3860165" cy="130238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951230" marR="1076325" indent="-939165">
              <a:lnSpc>
                <a:spcPct val="101400"/>
              </a:lnSpc>
              <a:spcBef>
                <a:spcPts val="80"/>
              </a:spcBef>
            </a:pPr>
            <a:r>
              <a:rPr sz="1400" spc="-5" dirty="0">
                <a:solidFill>
                  <a:srgbClr val="01184D"/>
                </a:solidFill>
                <a:latin typeface="Verdana"/>
                <a:cs typeface="Verdana"/>
              </a:rPr>
              <a:t>Exits </a:t>
            </a:r>
            <a:r>
              <a:rPr sz="1400" dirty="0">
                <a:solidFill>
                  <a:srgbClr val="01184D"/>
                </a:solidFill>
                <a:latin typeface="Verdana"/>
                <a:cs typeface="Verdana"/>
              </a:rPr>
              <a:t>from DFPS Legal</a:t>
            </a:r>
            <a:r>
              <a:rPr sz="1400" spc="-90" dirty="0">
                <a:solidFill>
                  <a:srgbClr val="01184D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01184D"/>
                </a:solidFill>
                <a:latin typeface="Verdana"/>
                <a:cs typeface="Verdana"/>
              </a:rPr>
              <a:t>Custody  (FY 2024)</a:t>
            </a:r>
            <a:endParaRPr sz="1400">
              <a:latin typeface="Verdana"/>
              <a:cs typeface="Verdana"/>
            </a:endParaRPr>
          </a:p>
          <a:p>
            <a:pPr marL="1520190" marR="1495425" algn="ctr">
              <a:lnSpc>
                <a:spcPct val="101699"/>
              </a:lnSpc>
              <a:spcBef>
                <a:spcPts val="1045"/>
              </a:spcBef>
            </a:pPr>
            <a:r>
              <a:rPr sz="1200" spc="-5" dirty="0">
                <a:solidFill>
                  <a:srgbClr val="01184D"/>
                </a:solidFill>
                <a:latin typeface="Verdana"/>
                <a:cs typeface="Verdana"/>
              </a:rPr>
              <a:t>Aged Out</a:t>
            </a:r>
            <a:r>
              <a:rPr sz="1200" spc="-95" dirty="0">
                <a:solidFill>
                  <a:srgbClr val="01184D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1184D"/>
                </a:solidFill>
                <a:latin typeface="Verdana"/>
                <a:cs typeface="Verdana"/>
              </a:rPr>
              <a:t>/  </a:t>
            </a:r>
            <a:r>
              <a:rPr sz="1200" spc="-5" dirty="0">
                <a:solidFill>
                  <a:srgbClr val="01184D"/>
                </a:solidFill>
                <a:latin typeface="Verdana"/>
                <a:cs typeface="Verdana"/>
              </a:rPr>
              <a:t>Other</a:t>
            </a:r>
            <a:endParaRPr sz="1200">
              <a:latin typeface="Verdana"/>
              <a:cs typeface="Verdana"/>
            </a:endParaRPr>
          </a:p>
          <a:p>
            <a:pPr marL="17780" algn="ctr">
              <a:lnSpc>
                <a:spcPts val="1335"/>
              </a:lnSpc>
              <a:spcBef>
                <a:spcPts val="15"/>
              </a:spcBef>
            </a:pPr>
            <a:r>
              <a:rPr sz="1200" dirty="0">
                <a:solidFill>
                  <a:srgbClr val="01184D"/>
                </a:solidFill>
                <a:latin typeface="Verdana"/>
                <a:cs typeface="Verdana"/>
              </a:rPr>
              <a:t>961</a:t>
            </a:r>
            <a:r>
              <a:rPr sz="1200" spc="-30" dirty="0">
                <a:solidFill>
                  <a:srgbClr val="01184D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1184D"/>
                </a:solidFill>
                <a:latin typeface="Verdana"/>
                <a:cs typeface="Verdana"/>
              </a:rPr>
              <a:t>(9%)</a:t>
            </a:r>
            <a:endParaRPr sz="1200">
              <a:latin typeface="Verdana"/>
              <a:cs typeface="Verdana"/>
            </a:endParaRPr>
          </a:p>
          <a:p>
            <a:pPr marL="2636520" algn="ctr">
              <a:lnSpc>
                <a:spcPts val="1335"/>
              </a:lnSpc>
            </a:pPr>
            <a:r>
              <a:rPr sz="1200" spc="-5" dirty="0">
                <a:solidFill>
                  <a:srgbClr val="01184D"/>
                </a:solidFill>
                <a:latin typeface="Verdana"/>
                <a:cs typeface="Verdana"/>
              </a:rPr>
              <a:t>Returned</a:t>
            </a:r>
            <a:r>
              <a:rPr sz="1200" spc="-75" dirty="0">
                <a:solidFill>
                  <a:srgbClr val="01184D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01184D"/>
                </a:solidFill>
                <a:latin typeface="Verdana"/>
                <a:cs typeface="Verdana"/>
              </a:rPr>
              <a:t>Home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792985" y="5895847"/>
            <a:ext cx="3932554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i="1" spc="-5" dirty="0">
                <a:latin typeface="Calibri"/>
                <a:cs typeface="Calibri"/>
              </a:rPr>
              <a:t>Data Source: Data Warehouse CPS_pp_20, Warehouse Data As of: 11/07/24  Report Run Date:</a:t>
            </a:r>
            <a:r>
              <a:rPr sz="1000" i="1" spc="-30" dirty="0">
                <a:latin typeface="Calibri"/>
                <a:cs typeface="Calibri"/>
              </a:rPr>
              <a:t> </a:t>
            </a:r>
            <a:r>
              <a:rPr sz="1000" i="1" spc="-5" dirty="0">
                <a:latin typeface="Calibri"/>
                <a:cs typeface="Calibri"/>
              </a:rPr>
              <a:t>1/10/25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481452" y="1924557"/>
            <a:ext cx="3422015" cy="3439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01184D"/>
                </a:solidFill>
                <a:latin typeface="Verdana"/>
                <a:cs typeface="Verdana"/>
              </a:rPr>
              <a:t>Most children </a:t>
            </a:r>
            <a:r>
              <a:rPr sz="2800" spc="-5" dirty="0">
                <a:solidFill>
                  <a:srgbClr val="01184D"/>
                </a:solidFill>
                <a:latin typeface="Verdana"/>
                <a:cs typeface="Verdana"/>
              </a:rPr>
              <a:t>are  </a:t>
            </a:r>
            <a:r>
              <a:rPr sz="2800" spc="-10" dirty="0">
                <a:solidFill>
                  <a:srgbClr val="01184D"/>
                </a:solidFill>
                <a:latin typeface="Verdana"/>
                <a:cs typeface="Verdana"/>
              </a:rPr>
              <a:t>reunified with their  </a:t>
            </a:r>
            <a:r>
              <a:rPr sz="2800" spc="-5" dirty="0">
                <a:solidFill>
                  <a:srgbClr val="01184D"/>
                </a:solidFill>
                <a:latin typeface="Verdana"/>
                <a:cs typeface="Verdana"/>
              </a:rPr>
              <a:t>parents or remain  </a:t>
            </a:r>
            <a:r>
              <a:rPr sz="2800" spc="-10" dirty="0">
                <a:solidFill>
                  <a:srgbClr val="01184D"/>
                </a:solidFill>
                <a:latin typeface="Verdana"/>
                <a:cs typeface="Verdana"/>
              </a:rPr>
              <a:t>permanently with  </a:t>
            </a:r>
            <a:r>
              <a:rPr sz="2800" spc="-5" dirty="0">
                <a:solidFill>
                  <a:srgbClr val="01184D"/>
                </a:solidFill>
                <a:latin typeface="Verdana"/>
                <a:cs typeface="Verdana"/>
              </a:rPr>
              <a:t>kin. </a:t>
            </a:r>
            <a:r>
              <a:rPr sz="2800" spc="-10" dirty="0">
                <a:solidFill>
                  <a:srgbClr val="01184D"/>
                </a:solidFill>
                <a:latin typeface="Verdana"/>
                <a:cs typeface="Verdana"/>
              </a:rPr>
              <a:t>Others </a:t>
            </a:r>
            <a:r>
              <a:rPr sz="2800" spc="-5" dirty="0">
                <a:solidFill>
                  <a:srgbClr val="01184D"/>
                </a:solidFill>
                <a:latin typeface="Verdana"/>
                <a:cs typeface="Verdana"/>
              </a:rPr>
              <a:t>are  </a:t>
            </a:r>
            <a:r>
              <a:rPr sz="2800" spc="-10" dirty="0">
                <a:solidFill>
                  <a:srgbClr val="01184D"/>
                </a:solidFill>
                <a:latin typeface="Verdana"/>
                <a:cs typeface="Verdana"/>
              </a:rPr>
              <a:t>adopted through  </a:t>
            </a:r>
            <a:r>
              <a:rPr sz="2800" spc="-5" dirty="0">
                <a:solidFill>
                  <a:srgbClr val="01184D"/>
                </a:solidFill>
                <a:latin typeface="Verdana"/>
                <a:cs typeface="Verdana"/>
              </a:rPr>
              <a:t>the foster care  </a:t>
            </a:r>
            <a:r>
              <a:rPr sz="2800" spc="-10" dirty="0">
                <a:solidFill>
                  <a:srgbClr val="01184D"/>
                </a:solidFill>
                <a:latin typeface="Verdana"/>
                <a:cs typeface="Verdana"/>
              </a:rPr>
              <a:t>system.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" dirty="0"/>
              <a:t>Post </a:t>
            </a:r>
            <a:r>
              <a:rPr spc="-5" dirty="0"/>
              <a:t>Adoption </a:t>
            </a:r>
            <a:r>
              <a:rPr dirty="0"/>
              <a:t>Services </a:t>
            </a:r>
            <a:r>
              <a:rPr spc="-15" dirty="0"/>
              <a:t>Provided </a:t>
            </a:r>
            <a:r>
              <a:rPr spc="-10" dirty="0"/>
              <a:t>by</a:t>
            </a:r>
            <a:r>
              <a:rPr spc="40" dirty="0"/>
              <a:t> </a:t>
            </a:r>
            <a:r>
              <a:rPr spc="-10" dirty="0"/>
              <a:t>DFPS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92610" y="6381699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6499B"/>
                </a:solidFill>
                <a:latin typeface="Calibri"/>
                <a:cs typeface="Calibri"/>
              </a:rPr>
              <a:t>16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89886" y="872038"/>
            <a:ext cx="10029190" cy="5072380"/>
          </a:xfrm>
          <a:prstGeom prst="rect">
            <a:avLst/>
          </a:prstGeom>
        </p:spPr>
        <p:txBody>
          <a:bodyPr vert="horz" wrap="square" lIns="0" tIns="1517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95"/>
              </a:spcBef>
            </a:pPr>
            <a:r>
              <a:rPr sz="2800" b="1" spc="-10" dirty="0">
                <a:solidFill>
                  <a:srgbClr val="B47D00"/>
                </a:solidFill>
                <a:latin typeface="Calibri"/>
                <a:cs typeface="Calibri"/>
              </a:rPr>
              <a:t>Assists with </a:t>
            </a:r>
            <a:r>
              <a:rPr sz="2800" b="1" spc="-5" dirty="0">
                <a:solidFill>
                  <a:srgbClr val="B47D00"/>
                </a:solidFill>
                <a:latin typeface="Calibri"/>
                <a:cs typeface="Calibri"/>
              </a:rPr>
              <a:t>coping, </a:t>
            </a:r>
            <a:r>
              <a:rPr sz="2800" b="1" spc="-10" dirty="0">
                <a:solidFill>
                  <a:srgbClr val="B47D00"/>
                </a:solidFill>
                <a:latin typeface="Calibri"/>
                <a:cs typeface="Calibri"/>
              </a:rPr>
              <a:t>adjusting </a:t>
            </a:r>
            <a:r>
              <a:rPr sz="2800" b="1" spc="-5" dirty="0">
                <a:solidFill>
                  <a:srgbClr val="B47D00"/>
                </a:solidFill>
                <a:latin typeface="Calibri"/>
                <a:cs typeface="Calibri"/>
              </a:rPr>
              <a:t>and </a:t>
            </a:r>
            <a:r>
              <a:rPr sz="2800" b="1" spc="-15" dirty="0">
                <a:solidFill>
                  <a:srgbClr val="B47D00"/>
                </a:solidFill>
                <a:latin typeface="Calibri"/>
                <a:cs typeface="Calibri"/>
              </a:rPr>
              <a:t>preventing </a:t>
            </a:r>
            <a:r>
              <a:rPr sz="2800" b="1" spc="-5" dirty="0">
                <a:solidFill>
                  <a:srgbClr val="B47D00"/>
                </a:solidFill>
                <a:latin typeface="Calibri"/>
                <a:cs typeface="Calibri"/>
              </a:rPr>
              <a:t>adoption </a:t>
            </a:r>
            <a:r>
              <a:rPr sz="2800" b="1" spc="-10" dirty="0">
                <a:solidFill>
                  <a:srgbClr val="B47D00"/>
                </a:solidFill>
                <a:latin typeface="Calibri"/>
                <a:cs typeface="Calibri"/>
              </a:rPr>
              <a:t>break</a:t>
            </a:r>
            <a:r>
              <a:rPr sz="2800" b="1" spc="220" dirty="0">
                <a:solidFill>
                  <a:srgbClr val="B47D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B47D00"/>
                </a:solidFill>
                <a:latin typeface="Calibri"/>
                <a:cs typeface="Calibri"/>
              </a:rPr>
              <a:t>down.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1800" b="1" spc="-5" dirty="0">
                <a:solidFill>
                  <a:srgbClr val="012067"/>
                </a:solidFill>
                <a:latin typeface="Calibri"/>
                <a:cs typeface="Calibri"/>
              </a:rPr>
              <a:t>Case Management </a:t>
            </a:r>
            <a:r>
              <a:rPr sz="1800" b="1" dirty="0">
                <a:solidFill>
                  <a:srgbClr val="012067"/>
                </a:solidFill>
                <a:latin typeface="Calibri"/>
                <a:cs typeface="Calibri"/>
              </a:rPr>
              <a:t>and Service</a:t>
            </a:r>
            <a:r>
              <a:rPr sz="1800" b="1" spc="-65" dirty="0">
                <a:solidFill>
                  <a:srgbClr val="012067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12067"/>
                </a:solidFill>
                <a:latin typeface="Calibri"/>
                <a:cs typeface="Calibri"/>
              </a:rPr>
              <a:t>Planning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5" dirty="0">
                <a:solidFill>
                  <a:srgbClr val="012067"/>
                </a:solidFill>
                <a:latin typeface="Calibri"/>
                <a:cs typeface="Calibri"/>
              </a:rPr>
              <a:t>Providers </a:t>
            </a:r>
            <a:r>
              <a:rPr sz="1800" dirty="0">
                <a:solidFill>
                  <a:srgbClr val="012067"/>
                </a:solidFill>
                <a:latin typeface="Calibri"/>
                <a:cs typeface="Calibri"/>
              </a:rPr>
              <a:t>meet </a:t>
            </a:r>
            <a:r>
              <a:rPr sz="1800" spc="-5" dirty="0">
                <a:solidFill>
                  <a:srgbClr val="012067"/>
                </a:solidFill>
                <a:latin typeface="Calibri"/>
                <a:cs typeface="Calibri"/>
              </a:rPr>
              <a:t>with families, </a:t>
            </a:r>
            <a:r>
              <a:rPr sz="1800" dirty="0">
                <a:solidFill>
                  <a:srgbClr val="012067"/>
                </a:solidFill>
                <a:latin typeface="Calibri"/>
                <a:cs typeface="Calibri"/>
              </a:rPr>
              <a:t>asses their needs and </a:t>
            </a:r>
            <a:r>
              <a:rPr sz="1800" spc="-5" dirty="0">
                <a:solidFill>
                  <a:srgbClr val="012067"/>
                </a:solidFill>
                <a:latin typeface="Calibri"/>
                <a:cs typeface="Calibri"/>
              </a:rPr>
              <a:t>develop </a:t>
            </a:r>
            <a:r>
              <a:rPr sz="1800" dirty="0">
                <a:solidFill>
                  <a:srgbClr val="012067"/>
                </a:solidFill>
                <a:latin typeface="Calibri"/>
                <a:cs typeface="Calibri"/>
              </a:rPr>
              <a:t>an </a:t>
            </a:r>
            <a:r>
              <a:rPr sz="1800" spc="-5" dirty="0">
                <a:solidFill>
                  <a:srgbClr val="012067"/>
                </a:solidFill>
                <a:latin typeface="Calibri"/>
                <a:cs typeface="Calibri"/>
              </a:rPr>
              <a:t>individualized services plan;</a:t>
            </a:r>
            <a:r>
              <a:rPr sz="1800" spc="135" dirty="0">
                <a:solidFill>
                  <a:srgbClr val="01206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12067"/>
                </a:solidFill>
                <a:latin typeface="Calibri"/>
                <a:cs typeface="Calibri"/>
              </a:rPr>
              <a:t>case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012067"/>
                </a:solidFill>
                <a:latin typeface="Calibri"/>
                <a:cs typeface="Calibri"/>
              </a:rPr>
              <a:t>managers maintain regular </a:t>
            </a:r>
            <a:r>
              <a:rPr sz="1800" spc="-15" dirty="0">
                <a:solidFill>
                  <a:srgbClr val="012067"/>
                </a:solidFill>
                <a:latin typeface="Calibri"/>
                <a:cs typeface="Calibri"/>
              </a:rPr>
              <a:t>contact </a:t>
            </a:r>
            <a:r>
              <a:rPr sz="1800" spc="-5" dirty="0">
                <a:solidFill>
                  <a:srgbClr val="012067"/>
                </a:solidFill>
                <a:latin typeface="Calibri"/>
                <a:cs typeface="Calibri"/>
              </a:rPr>
              <a:t>with </a:t>
            </a:r>
            <a:r>
              <a:rPr sz="1800" dirty="0">
                <a:solidFill>
                  <a:srgbClr val="012067"/>
                </a:solidFill>
                <a:latin typeface="Calibri"/>
                <a:cs typeface="Calibri"/>
              </a:rPr>
              <a:t>the </a:t>
            </a:r>
            <a:r>
              <a:rPr sz="1800" spc="-30" dirty="0">
                <a:solidFill>
                  <a:srgbClr val="012067"/>
                </a:solidFill>
                <a:latin typeface="Calibri"/>
                <a:cs typeface="Calibri"/>
              </a:rPr>
              <a:t>family, </a:t>
            </a:r>
            <a:r>
              <a:rPr sz="1800" dirty="0">
                <a:solidFill>
                  <a:srgbClr val="012067"/>
                </a:solidFill>
                <a:latin typeface="Calibri"/>
                <a:cs typeface="Calibri"/>
              </a:rPr>
              <a:t>assess </a:t>
            </a:r>
            <a:r>
              <a:rPr sz="1800" spc="-10" dirty="0">
                <a:solidFill>
                  <a:srgbClr val="012067"/>
                </a:solidFill>
                <a:latin typeface="Calibri"/>
                <a:cs typeface="Calibri"/>
              </a:rPr>
              <a:t>progress </a:t>
            </a:r>
            <a:r>
              <a:rPr sz="1800" dirty="0">
                <a:solidFill>
                  <a:srgbClr val="012067"/>
                </a:solidFill>
                <a:latin typeface="Calibri"/>
                <a:cs typeface="Calibri"/>
              </a:rPr>
              <a:t>and </a:t>
            </a:r>
            <a:r>
              <a:rPr sz="1800" spc="-5" dirty="0">
                <a:solidFill>
                  <a:srgbClr val="012067"/>
                </a:solidFill>
                <a:latin typeface="Calibri"/>
                <a:cs typeface="Calibri"/>
              </a:rPr>
              <a:t>assist in accessing</a:t>
            </a:r>
            <a:r>
              <a:rPr sz="1800" spc="165" dirty="0">
                <a:solidFill>
                  <a:srgbClr val="01206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12067"/>
                </a:solidFill>
                <a:latin typeface="Calibri"/>
                <a:cs typeface="Calibri"/>
              </a:rPr>
              <a:t>services.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-15" dirty="0">
                <a:solidFill>
                  <a:srgbClr val="012067"/>
                </a:solidFill>
                <a:latin typeface="Calibri"/>
                <a:cs typeface="Calibri"/>
              </a:rPr>
              <a:t>Parent </a:t>
            </a:r>
            <a:r>
              <a:rPr sz="1800" b="1" spc="-20" dirty="0">
                <a:solidFill>
                  <a:srgbClr val="012067"/>
                </a:solidFill>
                <a:latin typeface="Calibri"/>
                <a:cs typeface="Calibri"/>
              </a:rPr>
              <a:t>Training </a:t>
            </a:r>
            <a:r>
              <a:rPr sz="1800" b="1" dirty="0">
                <a:solidFill>
                  <a:srgbClr val="012067"/>
                </a:solidFill>
                <a:latin typeface="Calibri"/>
                <a:cs typeface="Calibri"/>
              </a:rPr>
              <a:t>and Support</a:t>
            </a:r>
            <a:r>
              <a:rPr sz="1800" b="1" spc="-50" dirty="0">
                <a:solidFill>
                  <a:srgbClr val="012067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12067"/>
                </a:solidFill>
                <a:latin typeface="Calibri"/>
                <a:cs typeface="Calibri"/>
              </a:rPr>
              <a:t>Groups</a:t>
            </a:r>
            <a:endParaRPr sz="1800">
              <a:latin typeface="Calibri"/>
              <a:cs typeface="Calibri"/>
            </a:endParaRPr>
          </a:p>
          <a:p>
            <a:pPr marL="12700" marR="292735">
              <a:lnSpc>
                <a:spcPct val="100000"/>
              </a:lnSpc>
            </a:pPr>
            <a:r>
              <a:rPr sz="1800" spc="-15" dirty="0">
                <a:solidFill>
                  <a:srgbClr val="012067"/>
                </a:solidFill>
                <a:latin typeface="Calibri"/>
                <a:cs typeface="Calibri"/>
              </a:rPr>
              <a:t>Providers offer </a:t>
            </a:r>
            <a:r>
              <a:rPr sz="1800" dirty="0">
                <a:solidFill>
                  <a:srgbClr val="012067"/>
                </a:solidFill>
                <a:latin typeface="Calibri"/>
                <a:cs typeface="Calibri"/>
              </a:rPr>
              <a:t>a </a:t>
            </a:r>
            <a:r>
              <a:rPr sz="1800" spc="-10" dirty="0">
                <a:solidFill>
                  <a:srgbClr val="012067"/>
                </a:solidFill>
                <a:latin typeface="Calibri"/>
                <a:cs typeface="Calibri"/>
              </a:rPr>
              <a:t>variety </a:t>
            </a:r>
            <a:r>
              <a:rPr sz="1800" spc="-5" dirty="0">
                <a:solidFill>
                  <a:srgbClr val="012067"/>
                </a:solidFill>
                <a:latin typeface="Calibri"/>
                <a:cs typeface="Calibri"/>
              </a:rPr>
              <a:t>of on-line </a:t>
            </a:r>
            <a:r>
              <a:rPr sz="1800" dirty="0">
                <a:solidFill>
                  <a:srgbClr val="012067"/>
                </a:solidFill>
                <a:latin typeface="Calibri"/>
                <a:cs typeface="Calibri"/>
              </a:rPr>
              <a:t>and </a:t>
            </a:r>
            <a:r>
              <a:rPr sz="1800" spc="-5" dirty="0">
                <a:solidFill>
                  <a:srgbClr val="012067"/>
                </a:solidFill>
                <a:latin typeface="Calibri"/>
                <a:cs typeface="Calibri"/>
              </a:rPr>
              <a:t>in </a:t>
            </a:r>
            <a:r>
              <a:rPr sz="1800" spc="-10" dirty="0">
                <a:solidFill>
                  <a:srgbClr val="012067"/>
                </a:solidFill>
                <a:latin typeface="Calibri"/>
                <a:cs typeface="Calibri"/>
              </a:rPr>
              <a:t>person </a:t>
            </a:r>
            <a:r>
              <a:rPr sz="1800" spc="-5" dirty="0">
                <a:solidFill>
                  <a:srgbClr val="012067"/>
                </a:solidFill>
                <a:latin typeface="Calibri"/>
                <a:cs typeface="Calibri"/>
              </a:rPr>
              <a:t>meetings with other adoptive </a:t>
            </a:r>
            <a:r>
              <a:rPr sz="1800" spc="-10" dirty="0">
                <a:solidFill>
                  <a:srgbClr val="012067"/>
                </a:solidFill>
                <a:latin typeface="Calibri"/>
                <a:cs typeface="Calibri"/>
              </a:rPr>
              <a:t>parents </a:t>
            </a:r>
            <a:r>
              <a:rPr sz="1800" dirty="0">
                <a:solidFill>
                  <a:srgbClr val="012067"/>
                </a:solidFill>
                <a:latin typeface="Calibri"/>
                <a:cs typeface="Calibri"/>
              </a:rPr>
              <a:t>as </a:t>
            </a:r>
            <a:r>
              <a:rPr sz="1800" spc="-5" dirty="0">
                <a:solidFill>
                  <a:srgbClr val="012067"/>
                </a:solidFill>
                <a:latin typeface="Calibri"/>
                <a:cs typeface="Calibri"/>
              </a:rPr>
              <a:t>well </a:t>
            </a:r>
            <a:r>
              <a:rPr sz="1800" dirty="0">
                <a:solidFill>
                  <a:srgbClr val="012067"/>
                </a:solidFill>
                <a:latin typeface="Calibri"/>
                <a:cs typeface="Calibri"/>
              </a:rPr>
              <a:t>as </a:t>
            </a:r>
            <a:r>
              <a:rPr sz="1800" spc="-5" dirty="0">
                <a:solidFill>
                  <a:srgbClr val="012067"/>
                </a:solidFill>
                <a:latin typeface="Calibri"/>
                <a:cs typeface="Calibri"/>
              </a:rPr>
              <a:t>experts  specializing in </a:t>
            </a:r>
            <a:r>
              <a:rPr sz="1800" spc="-10" dirty="0">
                <a:solidFill>
                  <a:srgbClr val="012067"/>
                </a:solidFill>
                <a:latin typeface="Calibri"/>
                <a:cs typeface="Calibri"/>
              </a:rPr>
              <a:t>trauma, parenting teens </a:t>
            </a:r>
            <a:r>
              <a:rPr sz="1800" dirty="0">
                <a:solidFill>
                  <a:srgbClr val="012067"/>
                </a:solidFill>
                <a:latin typeface="Calibri"/>
                <a:cs typeface="Calibri"/>
              </a:rPr>
              <a:t>and </a:t>
            </a:r>
            <a:r>
              <a:rPr sz="1800" spc="-5" dirty="0">
                <a:solidFill>
                  <a:srgbClr val="012067"/>
                </a:solidFill>
                <a:latin typeface="Calibri"/>
                <a:cs typeface="Calibri"/>
              </a:rPr>
              <a:t>addressing specific </a:t>
            </a:r>
            <a:r>
              <a:rPr sz="1800" spc="-10" dirty="0">
                <a:solidFill>
                  <a:srgbClr val="012067"/>
                </a:solidFill>
                <a:latin typeface="Calibri"/>
                <a:cs typeface="Calibri"/>
              </a:rPr>
              <a:t>behavioral </a:t>
            </a:r>
            <a:r>
              <a:rPr sz="1800" dirty="0">
                <a:solidFill>
                  <a:srgbClr val="012067"/>
                </a:solidFill>
                <a:latin typeface="Calibri"/>
                <a:cs typeface="Calibri"/>
              </a:rPr>
              <a:t>and </a:t>
            </a:r>
            <a:r>
              <a:rPr sz="1800" spc="-10" dirty="0">
                <a:solidFill>
                  <a:srgbClr val="012067"/>
                </a:solidFill>
                <a:latin typeface="Calibri"/>
                <a:cs typeface="Calibri"/>
              </a:rPr>
              <a:t>mental </a:t>
            </a:r>
            <a:r>
              <a:rPr sz="1800" spc="-5" dirty="0">
                <a:solidFill>
                  <a:srgbClr val="012067"/>
                </a:solidFill>
                <a:latin typeface="Calibri"/>
                <a:cs typeface="Calibri"/>
              </a:rPr>
              <a:t>health</a:t>
            </a:r>
            <a:r>
              <a:rPr sz="1800" spc="195" dirty="0">
                <a:solidFill>
                  <a:srgbClr val="01206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12067"/>
                </a:solidFill>
                <a:latin typeface="Calibri"/>
                <a:cs typeface="Calibri"/>
              </a:rPr>
              <a:t>issues.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ts val="2150"/>
              </a:lnSpc>
              <a:spcBef>
                <a:spcPts val="5"/>
              </a:spcBef>
            </a:pPr>
            <a:r>
              <a:rPr sz="1800" b="1" spc="-10" dirty="0">
                <a:solidFill>
                  <a:srgbClr val="012067"/>
                </a:solidFill>
                <a:latin typeface="Calibri"/>
                <a:cs typeface="Calibri"/>
              </a:rPr>
              <a:t>Respite </a:t>
            </a:r>
            <a:r>
              <a:rPr sz="1800" b="1" spc="-15" dirty="0">
                <a:solidFill>
                  <a:srgbClr val="012067"/>
                </a:solidFill>
                <a:latin typeface="Calibri"/>
                <a:cs typeface="Calibri"/>
              </a:rPr>
              <a:t>Care </a:t>
            </a:r>
            <a:r>
              <a:rPr sz="1800" b="1" dirty="0">
                <a:solidFill>
                  <a:srgbClr val="012067"/>
                </a:solidFill>
                <a:latin typeface="Calibri"/>
                <a:cs typeface="Calibri"/>
              </a:rPr>
              <a:t>and </a:t>
            </a:r>
            <a:r>
              <a:rPr sz="1800" b="1" spc="-5" dirty="0">
                <a:solidFill>
                  <a:srgbClr val="012067"/>
                </a:solidFill>
                <a:latin typeface="Calibri"/>
                <a:cs typeface="Calibri"/>
              </a:rPr>
              <a:t>Crisis</a:t>
            </a:r>
            <a:r>
              <a:rPr sz="1800" b="1" spc="-35" dirty="0">
                <a:solidFill>
                  <a:srgbClr val="012067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12067"/>
                </a:solidFill>
                <a:latin typeface="Calibri"/>
                <a:cs typeface="Calibri"/>
              </a:rPr>
              <a:t>Intervention</a:t>
            </a:r>
            <a:endParaRPr sz="1800">
              <a:latin typeface="Calibri"/>
              <a:cs typeface="Calibri"/>
            </a:endParaRPr>
          </a:p>
          <a:p>
            <a:pPr marL="12700" marR="619760">
              <a:lnSpc>
                <a:spcPts val="2160"/>
              </a:lnSpc>
              <a:spcBef>
                <a:spcPts val="60"/>
              </a:spcBef>
            </a:pPr>
            <a:r>
              <a:rPr sz="1800" spc="-15" dirty="0">
                <a:solidFill>
                  <a:srgbClr val="012067"/>
                </a:solidFill>
                <a:latin typeface="Calibri"/>
                <a:cs typeface="Calibri"/>
              </a:rPr>
              <a:t>Providers </a:t>
            </a:r>
            <a:r>
              <a:rPr sz="1800" spc="-10" dirty="0">
                <a:solidFill>
                  <a:srgbClr val="012067"/>
                </a:solidFill>
                <a:latin typeface="Calibri"/>
                <a:cs typeface="Calibri"/>
              </a:rPr>
              <a:t>can </a:t>
            </a:r>
            <a:r>
              <a:rPr sz="1800" spc="-5" dirty="0">
                <a:solidFill>
                  <a:srgbClr val="012067"/>
                </a:solidFill>
                <a:latin typeface="Calibri"/>
                <a:cs typeface="Calibri"/>
              </a:rPr>
              <a:t>use </a:t>
            </a:r>
            <a:r>
              <a:rPr sz="1800" dirty="0">
                <a:solidFill>
                  <a:srgbClr val="012067"/>
                </a:solidFill>
                <a:latin typeface="Calibri"/>
                <a:cs typeface="Calibri"/>
              </a:rPr>
              <a:t>up </a:t>
            </a:r>
            <a:r>
              <a:rPr sz="1800" spc="-10" dirty="0">
                <a:solidFill>
                  <a:srgbClr val="012067"/>
                </a:solidFill>
                <a:latin typeface="Calibri"/>
                <a:cs typeface="Calibri"/>
              </a:rPr>
              <a:t>to </a:t>
            </a:r>
            <a:r>
              <a:rPr sz="1800" dirty="0">
                <a:solidFill>
                  <a:srgbClr val="012067"/>
                </a:solidFill>
                <a:latin typeface="Calibri"/>
                <a:cs typeface="Calibri"/>
              </a:rPr>
              <a:t>10% </a:t>
            </a:r>
            <a:r>
              <a:rPr sz="1800" spc="-5" dirty="0">
                <a:solidFill>
                  <a:srgbClr val="012067"/>
                </a:solidFill>
                <a:latin typeface="Calibri"/>
                <a:cs typeface="Calibri"/>
              </a:rPr>
              <a:t>of </a:t>
            </a:r>
            <a:r>
              <a:rPr sz="1800" dirty="0">
                <a:solidFill>
                  <a:srgbClr val="012067"/>
                </a:solidFill>
                <a:latin typeface="Calibri"/>
                <a:cs typeface="Calibri"/>
              </a:rPr>
              <a:t>their </a:t>
            </a:r>
            <a:r>
              <a:rPr sz="1800" spc="-5" dirty="0">
                <a:solidFill>
                  <a:srgbClr val="012067"/>
                </a:solidFill>
                <a:latin typeface="Calibri"/>
                <a:cs typeface="Calibri"/>
              </a:rPr>
              <a:t>budget </a:t>
            </a:r>
            <a:r>
              <a:rPr sz="1800" spc="-15" dirty="0">
                <a:solidFill>
                  <a:srgbClr val="012067"/>
                </a:solidFill>
                <a:latin typeface="Calibri"/>
                <a:cs typeface="Calibri"/>
              </a:rPr>
              <a:t>for respite </a:t>
            </a:r>
            <a:r>
              <a:rPr sz="1800" spc="-5" dirty="0">
                <a:solidFill>
                  <a:srgbClr val="012067"/>
                </a:solidFill>
                <a:latin typeface="Calibri"/>
                <a:cs typeface="Calibri"/>
              </a:rPr>
              <a:t>services </a:t>
            </a:r>
            <a:r>
              <a:rPr sz="1800" dirty="0">
                <a:solidFill>
                  <a:srgbClr val="012067"/>
                </a:solidFill>
                <a:latin typeface="Calibri"/>
                <a:cs typeface="Calibri"/>
              </a:rPr>
              <a:t>so </a:t>
            </a:r>
            <a:r>
              <a:rPr sz="1800" spc="-10" dirty="0">
                <a:solidFill>
                  <a:srgbClr val="012067"/>
                </a:solidFill>
                <a:latin typeface="Calibri"/>
                <a:cs typeface="Calibri"/>
              </a:rPr>
              <a:t>families can </a:t>
            </a:r>
            <a:r>
              <a:rPr sz="1800" spc="-5" dirty="0">
                <a:solidFill>
                  <a:srgbClr val="012067"/>
                </a:solidFill>
                <a:latin typeface="Calibri"/>
                <a:cs typeface="Calibri"/>
              </a:rPr>
              <a:t>select </a:t>
            </a:r>
            <a:r>
              <a:rPr sz="1800" dirty="0">
                <a:solidFill>
                  <a:srgbClr val="012067"/>
                </a:solidFill>
                <a:latin typeface="Calibri"/>
                <a:cs typeface="Calibri"/>
              </a:rPr>
              <a:t>a </a:t>
            </a:r>
            <a:r>
              <a:rPr sz="1800" spc="-5" dirty="0">
                <a:solidFill>
                  <a:srgbClr val="012067"/>
                </a:solidFill>
                <a:latin typeface="Calibri"/>
                <a:cs typeface="Calibri"/>
              </a:rPr>
              <a:t>friend, </a:t>
            </a:r>
            <a:r>
              <a:rPr sz="1800" spc="-10" dirty="0">
                <a:solidFill>
                  <a:srgbClr val="012067"/>
                </a:solidFill>
                <a:latin typeface="Calibri"/>
                <a:cs typeface="Calibri"/>
              </a:rPr>
              <a:t>family  </a:t>
            </a:r>
            <a:r>
              <a:rPr sz="1800" dirty="0">
                <a:solidFill>
                  <a:srgbClr val="012067"/>
                </a:solidFill>
                <a:latin typeface="Calibri"/>
                <a:cs typeface="Calibri"/>
              </a:rPr>
              <a:t>member </a:t>
            </a:r>
            <a:r>
              <a:rPr sz="1800" spc="-5" dirty="0">
                <a:solidFill>
                  <a:srgbClr val="012067"/>
                </a:solidFill>
                <a:latin typeface="Calibri"/>
                <a:cs typeface="Calibri"/>
              </a:rPr>
              <a:t>or </a:t>
            </a:r>
            <a:r>
              <a:rPr sz="1800" dirty="0">
                <a:solidFill>
                  <a:srgbClr val="012067"/>
                </a:solidFill>
                <a:latin typeface="Calibri"/>
                <a:cs typeface="Calibri"/>
              </a:rPr>
              <a:t>another </a:t>
            </a:r>
            <a:r>
              <a:rPr sz="1800" spc="-5" dirty="0">
                <a:solidFill>
                  <a:srgbClr val="012067"/>
                </a:solidFill>
                <a:latin typeface="Calibri"/>
                <a:cs typeface="Calibri"/>
              </a:rPr>
              <a:t>adoptive </a:t>
            </a:r>
            <a:r>
              <a:rPr sz="1800" spc="-10" dirty="0">
                <a:solidFill>
                  <a:srgbClr val="012067"/>
                </a:solidFill>
                <a:latin typeface="Calibri"/>
                <a:cs typeface="Calibri"/>
              </a:rPr>
              <a:t>parent to provide respite, </a:t>
            </a:r>
            <a:r>
              <a:rPr sz="1800" dirty="0">
                <a:solidFill>
                  <a:srgbClr val="012067"/>
                </a:solidFill>
                <a:latin typeface="Calibri"/>
                <a:cs typeface="Calibri"/>
              </a:rPr>
              <a:t>and </a:t>
            </a:r>
            <a:r>
              <a:rPr sz="1800" spc="-10" dirty="0">
                <a:solidFill>
                  <a:srgbClr val="012067"/>
                </a:solidFill>
                <a:latin typeface="Calibri"/>
                <a:cs typeface="Calibri"/>
              </a:rPr>
              <a:t>are available around </a:t>
            </a:r>
            <a:r>
              <a:rPr sz="1800" dirty="0">
                <a:solidFill>
                  <a:srgbClr val="012067"/>
                </a:solidFill>
                <a:latin typeface="Calibri"/>
                <a:cs typeface="Calibri"/>
              </a:rPr>
              <a:t>the </a:t>
            </a:r>
            <a:r>
              <a:rPr sz="1800" spc="-5" dirty="0">
                <a:solidFill>
                  <a:srgbClr val="012067"/>
                </a:solidFill>
                <a:latin typeface="Calibri"/>
                <a:cs typeface="Calibri"/>
              </a:rPr>
              <a:t>clock </a:t>
            </a:r>
            <a:r>
              <a:rPr sz="1800" spc="-10" dirty="0">
                <a:solidFill>
                  <a:srgbClr val="012067"/>
                </a:solidFill>
                <a:latin typeface="Calibri"/>
                <a:cs typeface="Calibri"/>
              </a:rPr>
              <a:t>to </a:t>
            </a:r>
            <a:r>
              <a:rPr sz="1800" spc="-5" dirty="0">
                <a:solidFill>
                  <a:srgbClr val="012067"/>
                </a:solidFill>
                <a:latin typeface="Calibri"/>
                <a:cs typeface="Calibri"/>
              </a:rPr>
              <a:t>assist</a:t>
            </a:r>
            <a:r>
              <a:rPr sz="1800" spc="225" dirty="0">
                <a:solidFill>
                  <a:srgbClr val="01206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12067"/>
                </a:solidFill>
                <a:latin typeface="Calibri"/>
                <a:cs typeface="Calibri"/>
              </a:rPr>
              <a:t>in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10"/>
              </a:lnSpc>
            </a:pPr>
            <a:r>
              <a:rPr sz="1800" spc="-10" dirty="0">
                <a:solidFill>
                  <a:srgbClr val="012067"/>
                </a:solidFill>
                <a:latin typeface="Calibri"/>
                <a:cs typeface="Calibri"/>
              </a:rPr>
              <a:t>locating </a:t>
            </a:r>
            <a:r>
              <a:rPr sz="1800" dirty="0">
                <a:solidFill>
                  <a:srgbClr val="012067"/>
                </a:solidFill>
                <a:latin typeface="Calibri"/>
                <a:cs typeface="Calibri"/>
              </a:rPr>
              <a:t>and </a:t>
            </a:r>
            <a:r>
              <a:rPr sz="1800" spc="-5" dirty="0">
                <a:solidFill>
                  <a:srgbClr val="012067"/>
                </a:solidFill>
                <a:latin typeface="Calibri"/>
                <a:cs typeface="Calibri"/>
              </a:rPr>
              <a:t>accessing emergency</a:t>
            </a:r>
            <a:r>
              <a:rPr sz="1800" spc="40" dirty="0">
                <a:solidFill>
                  <a:srgbClr val="01206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12067"/>
                </a:solidFill>
                <a:latin typeface="Calibri"/>
                <a:cs typeface="Calibri"/>
              </a:rPr>
              <a:t>services.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solidFill>
                  <a:srgbClr val="012067"/>
                </a:solidFill>
                <a:latin typeface="Calibri"/>
                <a:cs typeface="Calibri"/>
              </a:rPr>
              <a:t>Residential Placement</a:t>
            </a:r>
            <a:r>
              <a:rPr sz="1800" b="1" spc="-155" dirty="0">
                <a:solidFill>
                  <a:srgbClr val="012067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12067"/>
                </a:solidFill>
                <a:latin typeface="Calibri"/>
                <a:cs typeface="Calibri"/>
              </a:rPr>
              <a:t>Services</a:t>
            </a:r>
            <a:endParaRPr sz="1800">
              <a:latin typeface="Calibri"/>
              <a:cs typeface="Calibri"/>
            </a:endParaRPr>
          </a:p>
          <a:p>
            <a:pPr marL="12700" marR="295910">
              <a:lnSpc>
                <a:spcPct val="100000"/>
              </a:lnSpc>
            </a:pPr>
            <a:r>
              <a:rPr sz="1800" spc="-10" dirty="0">
                <a:solidFill>
                  <a:srgbClr val="012067"/>
                </a:solidFill>
                <a:latin typeface="Calibri"/>
                <a:cs typeface="Calibri"/>
              </a:rPr>
              <a:t>Assist </a:t>
            </a:r>
            <a:r>
              <a:rPr sz="1800" spc="-5" dirty="0">
                <a:solidFill>
                  <a:srgbClr val="012067"/>
                </a:solidFill>
                <a:latin typeface="Calibri"/>
                <a:cs typeface="Calibri"/>
              </a:rPr>
              <a:t>adoptive parents </a:t>
            </a:r>
            <a:r>
              <a:rPr sz="1800" dirty="0">
                <a:solidFill>
                  <a:srgbClr val="012067"/>
                </a:solidFill>
                <a:latin typeface="Calibri"/>
                <a:cs typeface="Calibri"/>
              </a:rPr>
              <a:t>in </a:t>
            </a:r>
            <a:r>
              <a:rPr sz="1800" spc="-10" dirty="0">
                <a:solidFill>
                  <a:srgbClr val="012067"/>
                </a:solidFill>
                <a:latin typeface="Calibri"/>
                <a:cs typeface="Calibri"/>
              </a:rPr>
              <a:t>completing searching </a:t>
            </a:r>
            <a:r>
              <a:rPr sz="1800" spc="-15" dirty="0">
                <a:solidFill>
                  <a:srgbClr val="012067"/>
                </a:solidFill>
                <a:latin typeface="Calibri"/>
                <a:cs typeface="Calibri"/>
              </a:rPr>
              <a:t>for </a:t>
            </a:r>
            <a:r>
              <a:rPr sz="1800" spc="-5" dirty="0">
                <a:solidFill>
                  <a:srgbClr val="012067"/>
                </a:solidFill>
                <a:latin typeface="Calibri"/>
                <a:cs typeface="Calibri"/>
              </a:rPr>
              <a:t>placement, </a:t>
            </a:r>
            <a:r>
              <a:rPr sz="1800" spc="-10" dirty="0">
                <a:solidFill>
                  <a:srgbClr val="012067"/>
                </a:solidFill>
                <a:latin typeface="Calibri"/>
                <a:cs typeface="Calibri"/>
              </a:rPr>
              <a:t>completed </a:t>
            </a:r>
            <a:r>
              <a:rPr sz="1800" dirty="0">
                <a:solidFill>
                  <a:srgbClr val="012067"/>
                </a:solidFill>
                <a:latin typeface="Calibri"/>
                <a:cs typeface="Calibri"/>
              </a:rPr>
              <a:t>the </a:t>
            </a:r>
            <a:r>
              <a:rPr sz="1800" spc="-10" dirty="0">
                <a:solidFill>
                  <a:srgbClr val="012067"/>
                </a:solidFill>
                <a:latin typeface="Calibri"/>
                <a:cs typeface="Calibri"/>
              </a:rPr>
              <a:t>application </a:t>
            </a:r>
            <a:r>
              <a:rPr sz="1800" spc="-15" dirty="0">
                <a:solidFill>
                  <a:srgbClr val="012067"/>
                </a:solidFill>
                <a:latin typeface="Calibri"/>
                <a:cs typeface="Calibri"/>
              </a:rPr>
              <a:t>for </a:t>
            </a:r>
            <a:r>
              <a:rPr sz="1800" spc="-5" dirty="0">
                <a:solidFill>
                  <a:srgbClr val="012067"/>
                </a:solidFill>
                <a:latin typeface="Calibri"/>
                <a:cs typeface="Calibri"/>
              </a:rPr>
              <a:t>placement,  </a:t>
            </a:r>
            <a:r>
              <a:rPr sz="1800" dirty="0">
                <a:solidFill>
                  <a:srgbClr val="012067"/>
                </a:solidFill>
                <a:latin typeface="Calibri"/>
                <a:cs typeface="Calibri"/>
              </a:rPr>
              <a:t>and </a:t>
            </a:r>
            <a:r>
              <a:rPr sz="1800" spc="-10" dirty="0">
                <a:solidFill>
                  <a:srgbClr val="012067"/>
                </a:solidFill>
                <a:latin typeface="Calibri"/>
                <a:cs typeface="Calibri"/>
              </a:rPr>
              <a:t>providing </a:t>
            </a:r>
            <a:r>
              <a:rPr sz="1800" spc="-5" dirty="0">
                <a:solidFill>
                  <a:srgbClr val="012067"/>
                </a:solidFill>
                <a:latin typeface="Calibri"/>
                <a:cs typeface="Calibri"/>
              </a:rPr>
              <a:t>financial</a:t>
            </a:r>
            <a:r>
              <a:rPr sz="1800" spc="50" dirty="0">
                <a:solidFill>
                  <a:srgbClr val="01206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12067"/>
                </a:solidFill>
                <a:latin typeface="Calibri"/>
                <a:cs typeface="Calibri"/>
              </a:rPr>
              <a:t>support.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39873" y="1386077"/>
            <a:ext cx="9825355" cy="1905"/>
          </a:xfrm>
          <a:custGeom>
            <a:avLst/>
            <a:gdLst/>
            <a:ahLst/>
            <a:cxnLst/>
            <a:rect l="l" t="t" r="r" b="b"/>
            <a:pathLst>
              <a:path w="9825355" h="1905">
                <a:moveTo>
                  <a:pt x="0" y="0"/>
                </a:moveTo>
                <a:lnTo>
                  <a:pt x="9825355" y="1397"/>
                </a:lnTo>
              </a:path>
            </a:pathLst>
          </a:custGeom>
          <a:ln w="38099">
            <a:solidFill>
              <a:srgbClr val="FFC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18486" y="446023"/>
            <a:ext cx="52711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Adult </a:t>
            </a:r>
            <a:r>
              <a:rPr spc="-20" dirty="0"/>
              <a:t>Protective </a:t>
            </a:r>
            <a:r>
              <a:rPr spc="-5" dirty="0"/>
              <a:t>Services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923915" y="6294526"/>
            <a:ext cx="516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5" dirty="0">
                <a:solidFill>
                  <a:srgbClr val="012067"/>
                </a:solidFill>
                <a:latin typeface="Calibri"/>
                <a:cs typeface="Calibri"/>
              </a:rPr>
              <a:t>Page</a:t>
            </a:r>
            <a:r>
              <a:rPr sz="1200" b="1" spc="-60" dirty="0">
                <a:solidFill>
                  <a:srgbClr val="012067"/>
                </a:solidFill>
                <a:latin typeface="Calibri"/>
                <a:cs typeface="Calibri"/>
              </a:rPr>
              <a:t> </a:t>
            </a:r>
            <a:r>
              <a:rPr sz="1200" b="1" spc="5" dirty="0">
                <a:solidFill>
                  <a:srgbClr val="012067"/>
                </a:solidFill>
                <a:latin typeface="Calibri"/>
                <a:cs typeface="Calibri"/>
              </a:rPr>
              <a:t>17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97126" y="1594484"/>
            <a:ext cx="9668510" cy="4078604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179070">
              <a:lnSpc>
                <a:spcPts val="2590"/>
              </a:lnSpc>
              <a:spcBef>
                <a:spcPts val="425"/>
              </a:spcBef>
            </a:pP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APS 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investigates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allegations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of abuse,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neglect,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and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financial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exploitation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and 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provides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protective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services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to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people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who meet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any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of the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following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criteria:</a:t>
            </a:r>
            <a:endParaRPr sz="2400">
              <a:latin typeface="Calibri"/>
              <a:cs typeface="Calibri"/>
            </a:endParaRPr>
          </a:p>
          <a:p>
            <a:pPr marL="474345" indent="-229235">
              <a:lnSpc>
                <a:spcPct val="100000"/>
              </a:lnSpc>
              <a:spcBef>
                <a:spcPts val="1480"/>
              </a:spcBef>
              <a:buFont typeface="Arial"/>
              <a:buChar char="•"/>
              <a:tabLst>
                <a:tab pos="474980" algn="l"/>
              </a:tabLst>
            </a:pP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Age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65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or</a:t>
            </a:r>
            <a:r>
              <a:rPr sz="24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older</a:t>
            </a:r>
            <a:endParaRPr sz="2400">
              <a:latin typeface="Calibri"/>
              <a:cs typeface="Calibri"/>
            </a:endParaRPr>
          </a:p>
          <a:p>
            <a:pPr marL="474345" marR="5080" indent="-228600">
              <a:lnSpc>
                <a:spcPts val="2590"/>
              </a:lnSpc>
              <a:spcBef>
                <a:spcPts val="2440"/>
              </a:spcBef>
              <a:buFont typeface="Arial"/>
              <a:buChar char="•"/>
              <a:tabLst>
                <a:tab pos="474980" algn="l"/>
              </a:tabLst>
            </a:pP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Age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18-64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with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a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mental,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physical,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intellectual,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or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developmental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disability 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that substantially impairs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a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person's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ability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to live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independently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or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provide  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for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their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own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self-care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or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protection</a:t>
            </a:r>
            <a:endParaRPr sz="2400">
              <a:latin typeface="Calibri"/>
              <a:cs typeface="Calibri"/>
            </a:endParaRPr>
          </a:p>
          <a:p>
            <a:pPr marL="12700" marR="243840">
              <a:lnSpc>
                <a:spcPts val="2590"/>
              </a:lnSpc>
              <a:spcBef>
                <a:spcPts val="1315"/>
              </a:spcBef>
            </a:pPr>
            <a:r>
              <a:rPr sz="2400" spc="-10" dirty="0">
                <a:solidFill>
                  <a:srgbClr val="01184D"/>
                </a:solidFill>
                <a:latin typeface="Calibri"/>
                <a:cs typeface="Calibri"/>
              </a:rPr>
              <a:t>APS </a:t>
            </a:r>
            <a:r>
              <a:rPr sz="2400" spc="-25" dirty="0">
                <a:solidFill>
                  <a:srgbClr val="01184D"/>
                </a:solidFill>
                <a:latin typeface="Calibri"/>
                <a:cs typeface="Calibri"/>
              </a:rPr>
              <a:t>investigations focus </a:t>
            </a:r>
            <a:r>
              <a:rPr sz="2400" spc="-10" dirty="0">
                <a:solidFill>
                  <a:srgbClr val="01184D"/>
                </a:solidFill>
                <a:latin typeface="Calibri"/>
                <a:cs typeface="Calibri"/>
              </a:rPr>
              <a:t>on </a:t>
            </a:r>
            <a:r>
              <a:rPr sz="2400" spc="-15" dirty="0">
                <a:solidFill>
                  <a:srgbClr val="01184D"/>
                </a:solidFill>
                <a:latin typeface="Calibri"/>
                <a:cs typeface="Calibri"/>
              </a:rPr>
              <a:t>individuals living </a:t>
            </a:r>
            <a:r>
              <a:rPr sz="2400" spc="-10" dirty="0">
                <a:solidFill>
                  <a:srgbClr val="01184D"/>
                </a:solidFill>
                <a:latin typeface="Calibri"/>
                <a:cs typeface="Calibri"/>
              </a:rPr>
              <a:t>in </a:t>
            </a:r>
            <a:r>
              <a:rPr sz="2400" dirty="0">
                <a:solidFill>
                  <a:srgbClr val="01184D"/>
                </a:solidFill>
                <a:latin typeface="Calibri"/>
                <a:cs typeface="Calibri"/>
              </a:rPr>
              <a:t>a </a:t>
            </a:r>
            <a:r>
              <a:rPr sz="2400" spc="-15" dirty="0">
                <a:solidFill>
                  <a:srgbClr val="01184D"/>
                </a:solidFill>
                <a:latin typeface="Calibri"/>
                <a:cs typeface="Calibri"/>
              </a:rPr>
              <a:t>home </a:t>
            </a:r>
            <a:r>
              <a:rPr sz="2400" spc="-20" dirty="0">
                <a:solidFill>
                  <a:srgbClr val="01184D"/>
                </a:solidFill>
                <a:latin typeface="Calibri"/>
                <a:cs typeface="Calibri"/>
              </a:rPr>
              <a:t>setting. </a:t>
            </a:r>
            <a:r>
              <a:rPr sz="2400" spc="-25" dirty="0">
                <a:solidFill>
                  <a:srgbClr val="01184D"/>
                </a:solidFill>
                <a:latin typeface="Calibri"/>
                <a:cs typeface="Calibri"/>
              </a:rPr>
              <a:t>Investigations  </a:t>
            </a:r>
            <a:r>
              <a:rPr sz="2400" spc="-15" dirty="0">
                <a:solidFill>
                  <a:srgbClr val="01184D"/>
                </a:solidFill>
                <a:latin typeface="Calibri"/>
                <a:cs typeface="Calibri"/>
              </a:rPr>
              <a:t>include self-neglect </a:t>
            </a:r>
            <a:r>
              <a:rPr sz="2400" spc="-10" dirty="0">
                <a:solidFill>
                  <a:srgbClr val="01184D"/>
                </a:solidFill>
                <a:latin typeface="Calibri"/>
                <a:cs typeface="Calibri"/>
              </a:rPr>
              <a:t>or </a:t>
            </a:r>
            <a:r>
              <a:rPr sz="2400" spc="-15" dirty="0">
                <a:solidFill>
                  <a:srgbClr val="01184D"/>
                </a:solidFill>
                <a:latin typeface="Calibri"/>
                <a:cs typeface="Calibri"/>
              </a:rPr>
              <a:t>abuse </a:t>
            </a:r>
            <a:r>
              <a:rPr sz="2400" spc="-10" dirty="0">
                <a:solidFill>
                  <a:srgbClr val="01184D"/>
                </a:solidFill>
                <a:latin typeface="Calibri"/>
                <a:cs typeface="Calibri"/>
              </a:rPr>
              <a:t>and </a:t>
            </a:r>
            <a:r>
              <a:rPr sz="2400" spc="-15" dirty="0">
                <a:solidFill>
                  <a:srgbClr val="01184D"/>
                </a:solidFill>
                <a:latin typeface="Calibri"/>
                <a:cs typeface="Calibri"/>
              </a:rPr>
              <a:t>neglect by </a:t>
            </a:r>
            <a:r>
              <a:rPr sz="2400" spc="-20" dirty="0">
                <a:solidFill>
                  <a:srgbClr val="01184D"/>
                </a:solidFill>
                <a:latin typeface="Calibri"/>
                <a:cs typeface="Calibri"/>
              </a:rPr>
              <a:t>family </a:t>
            </a:r>
            <a:r>
              <a:rPr sz="2400" spc="-15" dirty="0">
                <a:solidFill>
                  <a:srgbClr val="01184D"/>
                </a:solidFill>
                <a:latin typeface="Calibri"/>
                <a:cs typeface="Calibri"/>
              </a:rPr>
              <a:t>members </a:t>
            </a:r>
            <a:r>
              <a:rPr sz="2400" spc="-10" dirty="0">
                <a:solidFill>
                  <a:srgbClr val="01184D"/>
                </a:solidFill>
                <a:latin typeface="Calibri"/>
                <a:cs typeface="Calibri"/>
              </a:rPr>
              <a:t>or</a:t>
            </a:r>
            <a:r>
              <a:rPr sz="2400" spc="-25" dirty="0">
                <a:solidFill>
                  <a:srgbClr val="01184D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rgbClr val="01184D"/>
                </a:solidFill>
                <a:latin typeface="Calibri"/>
                <a:cs typeface="Calibri"/>
              </a:rPr>
              <a:t>caretakers.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solidFill>
                  <a:srgbClr val="01184D"/>
                </a:solidFill>
                <a:latin typeface="Calibri"/>
                <a:cs typeface="Calibri"/>
              </a:rPr>
              <a:t>Assistance </a:t>
            </a:r>
            <a:r>
              <a:rPr sz="2400" dirty="0">
                <a:solidFill>
                  <a:srgbClr val="01184D"/>
                </a:solidFill>
                <a:latin typeface="Calibri"/>
                <a:cs typeface="Calibri"/>
              </a:rPr>
              <a:t>and services </a:t>
            </a:r>
            <a:r>
              <a:rPr sz="2400" spc="-10" dirty="0">
                <a:solidFill>
                  <a:srgbClr val="01184D"/>
                </a:solidFill>
                <a:latin typeface="Calibri"/>
                <a:cs typeface="Calibri"/>
              </a:rPr>
              <a:t>provided by </a:t>
            </a:r>
            <a:r>
              <a:rPr sz="2400" dirty="0">
                <a:solidFill>
                  <a:srgbClr val="01184D"/>
                </a:solidFill>
                <a:latin typeface="Calibri"/>
                <a:cs typeface="Calibri"/>
              </a:rPr>
              <a:t>APS </a:t>
            </a:r>
            <a:r>
              <a:rPr sz="2400" spc="-15" dirty="0">
                <a:solidFill>
                  <a:srgbClr val="01184D"/>
                </a:solidFill>
                <a:latin typeface="Calibri"/>
                <a:cs typeface="Calibri"/>
              </a:rPr>
              <a:t>are </a:t>
            </a:r>
            <a:r>
              <a:rPr sz="2400" spc="-10" dirty="0">
                <a:solidFill>
                  <a:srgbClr val="01184D"/>
                </a:solidFill>
                <a:latin typeface="Calibri"/>
                <a:cs typeface="Calibri"/>
              </a:rPr>
              <a:t>completely</a:t>
            </a:r>
            <a:r>
              <a:rPr sz="2400" spc="-15" dirty="0">
                <a:solidFill>
                  <a:srgbClr val="01184D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1184D"/>
                </a:solidFill>
                <a:latin typeface="Calibri"/>
                <a:cs typeface="Calibri"/>
              </a:rPr>
              <a:t>voluntary.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02611" y="303402"/>
            <a:ext cx="50323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1F5F"/>
                </a:solidFill>
              </a:rPr>
              <a:t>APS: </a:t>
            </a:r>
            <a:r>
              <a:rPr sz="3200" spc="-5" dirty="0">
                <a:solidFill>
                  <a:srgbClr val="001F5F"/>
                </a:solidFill>
              </a:rPr>
              <a:t>Cases </a:t>
            </a:r>
            <a:r>
              <a:rPr sz="3200" dirty="0">
                <a:solidFill>
                  <a:srgbClr val="001F5F"/>
                </a:solidFill>
              </a:rPr>
              <a:t>and </a:t>
            </a:r>
            <a:r>
              <a:rPr sz="3200" spc="-10" dirty="0">
                <a:solidFill>
                  <a:srgbClr val="001F5F"/>
                </a:solidFill>
              </a:rPr>
              <a:t>Clients</a:t>
            </a:r>
            <a:r>
              <a:rPr sz="3200" spc="-65" dirty="0">
                <a:solidFill>
                  <a:srgbClr val="001F5F"/>
                </a:solidFill>
              </a:rPr>
              <a:t> </a:t>
            </a:r>
            <a:r>
              <a:rPr sz="3200" spc="-5" dirty="0">
                <a:solidFill>
                  <a:srgbClr val="001F5F"/>
                </a:solidFill>
              </a:rPr>
              <a:t>Served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1539473" y="6267094"/>
            <a:ext cx="3149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1F5F"/>
                </a:solidFill>
                <a:latin typeface="Verdana"/>
                <a:cs typeface="Verdana"/>
              </a:rPr>
              <a:t>18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00871" y="4498847"/>
            <a:ext cx="230504" cy="0"/>
          </a:xfrm>
          <a:custGeom>
            <a:avLst/>
            <a:gdLst/>
            <a:ahLst/>
            <a:cxnLst/>
            <a:rect l="l" t="t" r="r" b="b"/>
            <a:pathLst>
              <a:path w="230504">
                <a:moveTo>
                  <a:pt x="0" y="0"/>
                </a:moveTo>
                <a:lnTo>
                  <a:pt x="230124" y="0"/>
                </a:lnTo>
              </a:path>
            </a:pathLst>
          </a:custGeom>
          <a:ln w="9525">
            <a:solidFill>
              <a:srgbClr val="C3D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31835" y="4498847"/>
            <a:ext cx="459105" cy="0"/>
          </a:xfrm>
          <a:custGeom>
            <a:avLst/>
            <a:gdLst/>
            <a:ahLst/>
            <a:cxnLst/>
            <a:rect l="l" t="t" r="r" b="b"/>
            <a:pathLst>
              <a:path w="459104">
                <a:moveTo>
                  <a:pt x="0" y="0"/>
                </a:moveTo>
                <a:lnTo>
                  <a:pt x="458724" y="0"/>
                </a:lnTo>
              </a:path>
            </a:pathLst>
          </a:custGeom>
          <a:ln w="9525">
            <a:solidFill>
              <a:srgbClr val="C3D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61276" y="4498847"/>
            <a:ext cx="460375" cy="0"/>
          </a:xfrm>
          <a:custGeom>
            <a:avLst/>
            <a:gdLst/>
            <a:ahLst/>
            <a:cxnLst/>
            <a:rect l="l" t="t" r="r" b="b"/>
            <a:pathLst>
              <a:path w="460375">
                <a:moveTo>
                  <a:pt x="0" y="0"/>
                </a:moveTo>
                <a:lnTo>
                  <a:pt x="460248" y="0"/>
                </a:lnTo>
              </a:path>
            </a:pathLst>
          </a:custGeom>
          <a:ln w="9525">
            <a:solidFill>
              <a:srgbClr val="C3D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92240" y="4498847"/>
            <a:ext cx="460375" cy="0"/>
          </a:xfrm>
          <a:custGeom>
            <a:avLst/>
            <a:gdLst/>
            <a:ahLst/>
            <a:cxnLst/>
            <a:rect l="l" t="t" r="r" b="b"/>
            <a:pathLst>
              <a:path w="460375">
                <a:moveTo>
                  <a:pt x="0" y="0"/>
                </a:moveTo>
                <a:lnTo>
                  <a:pt x="460248" y="0"/>
                </a:lnTo>
              </a:path>
            </a:pathLst>
          </a:custGeom>
          <a:ln w="9525">
            <a:solidFill>
              <a:srgbClr val="C3D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23203" y="4498847"/>
            <a:ext cx="459105" cy="0"/>
          </a:xfrm>
          <a:custGeom>
            <a:avLst/>
            <a:gdLst/>
            <a:ahLst/>
            <a:cxnLst/>
            <a:rect l="l" t="t" r="r" b="b"/>
            <a:pathLst>
              <a:path w="459104">
                <a:moveTo>
                  <a:pt x="0" y="0"/>
                </a:moveTo>
                <a:lnTo>
                  <a:pt x="458724" y="0"/>
                </a:lnTo>
              </a:path>
            </a:pathLst>
          </a:custGeom>
          <a:ln w="9525">
            <a:solidFill>
              <a:srgbClr val="C3D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52644" y="4498847"/>
            <a:ext cx="460375" cy="0"/>
          </a:xfrm>
          <a:custGeom>
            <a:avLst/>
            <a:gdLst/>
            <a:ahLst/>
            <a:cxnLst/>
            <a:rect l="l" t="t" r="r" b="b"/>
            <a:pathLst>
              <a:path w="460375">
                <a:moveTo>
                  <a:pt x="0" y="0"/>
                </a:moveTo>
                <a:lnTo>
                  <a:pt x="460247" y="0"/>
                </a:lnTo>
              </a:path>
            </a:pathLst>
          </a:custGeom>
          <a:ln w="9525">
            <a:solidFill>
              <a:srgbClr val="C3D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83608" y="4498847"/>
            <a:ext cx="459105" cy="0"/>
          </a:xfrm>
          <a:custGeom>
            <a:avLst/>
            <a:gdLst/>
            <a:ahLst/>
            <a:cxnLst/>
            <a:rect l="l" t="t" r="r" b="b"/>
            <a:pathLst>
              <a:path w="459104">
                <a:moveTo>
                  <a:pt x="0" y="0"/>
                </a:moveTo>
                <a:lnTo>
                  <a:pt x="458724" y="0"/>
                </a:lnTo>
              </a:path>
            </a:pathLst>
          </a:custGeom>
          <a:ln w="9525">
            <a:solidFill>
              <a:srgbClr val="C3D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43171" y="4498847"/>
            <a:ext cx="230504" cy="0"/>
          </a:xfrm>
          <a:custGeom>
            <a:avLst/>
            <a:gdLst/>
            <a:ahLst/>
            <a:cxnLst/>
            <a:rect l="l" t="t" r="r" b="b"/>
            <a:pathLst>
              <a:path w="230504">
                <a:moveTo>
                  <a:pt x="0" y="0"/>
                </a:moveTo>
                <a:lnTo>
                  <a:pt x="230124" y="0"/>
                </a:lnTo>
              </a:path>
            </a:pathLst>
          </a:custGeom>
          <a:ln w="9525">
            <a:solidFill>
              <a:srgbClr val="C3D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31835" y="4162044"/>
            <a:ext cx="899160" cy="0"/>
          </a:xfrm>
          <a:custGeom>
            <a:avLst/>
            <a:gdLst/>
            <a:ahLst/>
            <a:cxnLst/>
            <a:rect l="l" t="t" r="r" b="b"/>
            <a:pathLst>
              <a:path w="899159">
                <a:moveTo>
                  <a:pt x="0" y="0"/>
                </a:moveTo>
                <a:lnTo>
                  <a:pt x="899160" y="0"/>
                </a:lnTo>
              </a:path>
            </a:pathLst>
          </a:custGeom>
          <a:ln w="9525">
            <a:solidFill>
              <a:srgbClr val="C3D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52644" y="4162044"/>
            <a:ext cx="2468880" cy="0"/>
          </a:xfrm>
          <a:custGeom>
            <a:avLst/>
            <a:gdLst/>
            <a:ahLst/>
            <a:cxnLst/>
            <a:rect l="l" t="t" r="r" b="b"/>
            <a:pathLst>
              <a:path w="2468879">
                <a:moveTo>
                  <a:pt x="0" y="0"/>
                </a:moveTo>
                <a:lnTo>
                  <a:pt x="2468879" y="0"/>
                </a:lnTo>
              </a:path>
            </a:pathLst>
          </a:custGeom>
          <a:ln w="9525">
            <a:solidFill>
              <a:srgbClr val="C3D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43171" y="4162044"/>
            <a:ext cx="899160" cy="0"/>
          </a:xfrm>
          <a:custGeom>
            <a:avLst/>
            <a:gdLst/>
            <a:ahLst/>
            <a:cxnLst/>
            <a:rect l="l" t="t" r="r" b="b"/>
            <a:pathLst>
              <a:path w="899160">
                <a:moveTo>
                  <a:pt x="0" y="0"/>
                </a:moveTo>
                <a:lnTo>
                  <a:pt x="899160" y="0"/>
                </a:lnTo>
              </a:path>
            </a:pathLst>
          </a:custGeom>
          <a:ln w="9525">
            <a:solidFill>
              <a:srgbClr val="C3D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52644" y="3823715"/>
            <a:ext cx="3578860" cy="0"/>
          </a:xfrm>
          <a:custGeom>
            <a:avLst/>
            <a:gdLst/>
            <a:ahLst/>
            <a:cxnLst/>
            <a:rect l="l" t="t" r="r" b="b"/>
            <a:pathLst>
              <a:path w="3578859">
                <a:moveTo>
                  <a:pt x="0" y="0"/>
                </a:moveTo>
                <a:lnTo>
                  <a:pt x="3578352" y="0"/>
                </a:lnTo>
              </a:path>
            </a:pathLst>
          </a:custGeom>
          <a:ln w="9525">
            <a:solidFill>
              <a:srgbClr val="C3D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43171" y="3823715"/>
            <a:ext cx="899160" cy="0"/>
          </a:xfrm>
          <a:custGeom>
            <a:avLst/>
            <a:gdLst/>
            <a:ahLst/>
            <a:cxnLst/>
            <a:rect l="l" t="t" r="r" b="b"/>
            <a:pathLst>
              <a:path w="899160">
                <a:moveTo>
                  <a:pt x="0" y="0"/>
                </a:moveTo>
                <a:lnTo>
                  <a:pt x="899160" y="0"/>
                </a:lnTo>
              </a:path>
            </a:pathLst>
          </a:custGeom>
          <a:ln w="9525">
            <a:solidFill>
              <a:srgbClr val="C3D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52644" y="3486911"/>
            <a:ext cx="3578860" cy="0"/>
          </a:xfrm>
          <a:custGeom>
            <a:avLst/>
            <a:gdLst/>
            <a:ahLst/>
            <a:cxnLst/>
            <a:rect l="l" t="t" r="r" b="b"/>
            <a:pathLst>
              <a:path w="3578859">
                <a:moveTo>
                  <a:pt x="0" y="0"/>
                </a:moveTo>
                <a:lnTo>
                  <a:pt x="3578352" y="0"/>
                </a:lnTo>
              </a:path>
            </a:pathLst>
          </a:custGeom>
          <a:ln w="9525">
            <a:solidFill>
              <a:srgbClr val="C3D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43171" y="3486911"/>
            <a:ext cx="899160" cy="0"/>
          </a:xfrm>
          <a:custGeom>
            <a:avLst/>
            <a:gdLst/>
            <a:ahLst/>
            <a:cxnLst/>
            <a:rect l="l" t="t" r="r" b="b"/>
            <a:pathLst>
              <a:path w="899160">
                <a:moveTo>
                  <a:pt x="0" y="0"/>
                </a:moveTo>
                <a:lnTo>
                  <a:pt x="899160" y="0"/>
                </a:lnTo>
              </a:path>
            </a:pathLst>
          </a:custGeom>
          <a:ln w="9525">
            <a:solidFill>
              <a:srgbClr val="C3D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52644" y="3150107"/>
            <a:ext cx="3578860" cy="0"/>
          </a:xfrm>
          <a:custGeom>
            <a:avLst/>
            <a:gdLst/>
            <a:ahLst/>
            <a:cxnLst/>
            <a:rect l="l" t="t" r="r" b="b"/>
            <a:pathLst>
              <a:path w="3578859">
                <a:moveTo>
                  <a:pt x="0" y="0"/>
                </a:moveTo>
                <a:lnTo>
                  <a:pt x="3578352" y="0"/>
                </a:lnTo>
              </a:path>
            </a:pathLst>
          </a:custGeom>
          <a:ln w="9525">
            <a:solidFill>
              <a:srgbClr val="C3D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43171" y="3150107"/>
            <a:ext cx="899160" cy="0"/>
          </a:xfrm>
          <a:custGeom>
            <a:avLst/>
            <a:gdLst/>
            <a:ahLst/>
            <a:cxnLst/>
            <a:rect l="l" t="t" r="r" b="b"/>
            <a:pathLst>
              <a:path w="899160">
                <a:moveTo>
                  <a:pt x="0" y="0"/>
                </a:moveTo>
                <a:lnTo>
                  <a:pt x="899160" y="0"/>
                </a:lnTo>
              </a:path>
            </a:pathLst>
          </a:custGeom>
          <a:ln w="9525">
            <a:solidFill>
              <a:srgbClr val="C3D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43171" y="2811779"/>
            <a:ext cx="4688205" cy="0"/>
          </a:xfrm>
          <a:custGeom>
            <a:avLst/>
            <a:gdLst/>
            <a:ahLst/>
            <a:cxnLst/>
            <a:rect l="l" t="t" r="r" b="b"/>
            <a:pathLst>
              <a:path w="4688205">
                <a:moveTo>
                  <a:pt x="0" y="0"/>
                </a:moveTo>
                <a:lnTo>
                  <a:pt x="4687824" y="0"/>
                </a:lnTo>
              </a:path>
            </a:pathLst>
          </a:custGeom>
          <a:ln w="9525">
            <a:solidFill>
              <a:srgbClr val="C3D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73296" y="4166615"/>
            <a:ext cx="210820" cy="670560"/>
          </a:xfrm>
          <a:custGeom>
            <a:avLst/>
            <a:gdLst/>
            <a:ahLst/>
            <a:cxnLst/>
            <a:rect l="l" t="t" r="r" b="b"/>
            <a:pathLst>
              <a:path w="210820" h="670560">
                <a:moveTo>
                  <a:pt x="210312" y="0"/>
                </a:moveTo>
                <a:lnTo>
                  <a:pt x="0" y="0"/>
                </a:lnTo>
                <a:lnTo>
                  <a:pt x="0" y="670559"/>
                </a:lnTo>
                <a:lnTo>
                  <a:pt x="210312" y="670559"/>
                </a:lnTo>
                <a:lnTo>
                  <a:pt x="210312" y="0"/>
                </a:lnTo>
                <a:close/>
              </a:path>
            </a:pathLst>
          </a:custGeom>
          <a:solidFill>
            <a:srgbClr val="FFC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42332" y="2926079"/>
            <a:ext cx="210820" cy="1911350"/>
          </a:xfrm>
          <a:custGeom>
            <a:avLst/>
            <a:gdLst/>
            <a:ahLst/>
            <a:cxnLst/>
            <a:rect l="l" t="t" r="r" b="b"/>
            <a:pathLst>
              <a:path w="210820" h="1911350">
                <a:moveTo>
                  <a:pt x="210312" y="0"/>
                </a:moveTo>
                <a:lnTo>
                  <a:pt x="0" y="0"/>
                </a:lnTo>
                <a:lnTo>
                  <a:pt x="0" y="1911096"/>
                </a:lnTo>
                <a:lnTo>
                  <a:pt x="210312" y="1911096"/>
                </a:lnTo>
                <a:lnTo>
                  <a:pt x="210312" y="0"/>
                </a:lnTo>
                <a:close/>
              </a:path>
            </a:pathLst>
          </a:custGeom>
          <a:solidFill>
            <a:srgbClr val="FFC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12891" y="4492752"/>
            <a:ext cx="210820" cy="344805"/>
          </a:xfrm>
          <a:custGeom>
            <a:avLst/>
            <a:gdLst/>
            <a:ahLst/>
            <a:cxnLst/>
            <a:rect l="l" t="t" r="r" b="b"/>
            <a:pathLst>
              <a:path w="210820" h="344804">
                <a:moveTo>
                  <a:pt x="210312" y="0"/>
                </a:moveTo>
                <a:lnTo>
                  <a:pt x="0" y="0"/>
                </a:lnTo>
                <a:lnTo>
                  <a:pt x="0" y="344424"/>
                </a:lnTo>
                <a:lnTo>
                  <a:pt x="210312" y="344424"/>
                </a:lnTo>
                <a:lnTo>
                  <a:pt x="210312" y="0"/>
                </a:lnTo>
                <a:close/>
              </a:path>
            </a:pathLst>
          </a:custGeom>
          <a:solidFill>
            <a:srgbClr val="FFC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81928" y="4331208"/>
            <a:ext cx="210820" cy="506095"/>
          </a:xfrm>
          <a:custGeom>
            <a:avLst/>
            <a:gdLst/>
            <a:ahLst/>
            <a:cxnLst/>
            <a:rect l="l" t="t" r="r" b="b"/>
            <a:pathLst>
              <a:path w="210820" h="506095">
                <a:moveTo>
                  <a:pt x="210312" y="0"/>
                </a:moveTo>
                <a:lnTo>
                  <a:pt x="0" y="0"/>
                </a:lnTo>
                <a:lnTo>
                  <a:pt x="0" y="505968"/>
                </a:lnTo>
                <a:lnTo>
                  <a:pt x="210312" y="505968"/>
                </a:lnTo>
                <a:lnTo>
                  <a:pt x="210312" y="0"/>
                </a:lnTo>
                <a:close/>
              </a:path>
            </a:pathLst>
          </a:custGeom>
          <a:solidFill>
            <a:srgbClr val="FFC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52488" y="4439411"/>
            <a:ext cx="208915" cy="398145"/>
          </a:xfrm>
          <a:custGeom>
            <a:avLst/>
            <a:gdLst/>
            <a:ahLst/>
            <a:cxnLst/>
            <a:rect l="l" t="t" r="r" b="b"/>
            <a:pathLst>
              <a:path w="208915" h="398145">
                <a:moveTo>
                  <a:pt x="208787" y="0"/>
                </a:moveTo>
                <a:lnTo>
                  <a:pt x="0" y="0"/>
                </a:lnTo>
                <a:lnTo>
                  <a:pt x="0" y="397763"/>
                </a:lnTo>
                <a:lnTo>
                  <a:pt x="208787" y="397763"/>
                </a:lnTo>
                <a:lnTo>
                  <a:pt x="208787" y="0"/>
                </a:lnTo>
                <a:close/>
              </a:path>
            </a:pathLst>
          </a:custGeom>
          <a:solidFill>
            <a:srgbClr val="FFC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21523" y="3823715"/>
            <a:ext cx="210820" cy="1013460"/>
          </a:xfrm>
          <a:custGeom>
            <a:avLst/>
            <a:gdLst/>
            <a:ahLst/>
            <a:cxnLst/>
            <a:rect l="l" t="t" r="r" b="b"/>
            <a:pathLst>
              <a:path w="210820" h="1013460">
                <a:moveTo>
                  <a:pt x="210311" y="0"/>
                </a:moveTo>
                <a:lnTo>
                  <a:pt x="0" y="0"/>
                </a:lnTo>
                <a:lnTo>
                  <a:pt x="0" y="1013459"/>
                </a:lnTo>
                <a:lnTo>
                  <a:pt x="210311" y="1013459"/>
                </a:lnTo>
                <a:lnTo>
                  <a:pt x="210311" y="0"/>
                </a:lnTo>
                <a:close/>
              </a:path>
            </a:pathLst>
          </a:custGeom>
          <a:solidFill>
            <a:srgbClr val="FFC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90559" y="4282440"/>
            <a:ext cx="210820" cy="554990"/>
          </a:xfrm>
          <a:custGeom>
            <a:avLst/>
            <a:gdLst/>
            <a:ahLst/>
            <a:cxnLst/>
            <a:rect l="l" t="t" r="r" b="b"/>
            <a:pathLst>
              <a:path w="210820" h="554989">
                <a:moveTo>
                  <a:pt x="210312" y="0"/>
                </a:moveTo>
                <a:lnTo>
                  <a:pt x="0" y="0"/>
                </a:lnTo>
                <a:lnTo>
                  <a:pt x="0" y="554736"/>
                </a:lnTo>
                <a:lnTo>
                  <a:pt x="210312" y="554736"/>
                </a:lnTo>
                <a:lnTo>
                  <a:pt x="210312" y="0"/>
                </a:lnTo>
                <a:close/>
              </a:path>
            </a:pathLst>
          </a:custGeom>
          <a:solidFill>
            <a:srgbClr val="FFC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43171" y="4837176"/>
            <a:ext cx="4688205" cy="0"/>
          </a:xfrm>
          <a:custGeom>
            <a:avLst/>
            <a:gdLst/>
            <a:ahLst/>
            <a:cxnLst/>
            <a:rect l="l" t="t" r="r" b="b"/>
            <a:pathLst>
              <a:path w="4688205">
                <a:moveTo>
                  <a:pt x="0" y="0"/>
                </a:moveTo>
                <a:lnTo>
                  <a:pt x="4687824" y="0"/>
                </a:lnTo>
              </a:path>
            </a:pathLst>
          </a:custGeom>
          <a:ln w="9525">
            <a:solidFill>
              <a:srgbClr val="C3D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77690" y="3124961"/>
            <a:ext cx="4018915" cy="1568450"/>
          </a:xfrm>
          <a:custGeom>
            <a:avLst/>
            <a:gdLst/>
            <a:ahLst/>
            <a:cxnLst/>
            <a:rect l="l" t="t" r="r" b="b"/>
            <a:pathLst>
              <a:path w="4018915" h="1568450">
                <a:moveTo>
                  <a:pt x="0" y="0"/>
                </a:moveTo>
                <a:lnTo>
                  <a:pt x="670560" y="740663"/>
                </a:lnTo>
                <a:lnTo>
                  <a:pt x="1339596" y="975360"/>
                </a:lnTo>
                <a:lnTo>
                  <a:pt x="2010156" y="1107948"/>
                </a:lnTo>
                <a:lnTo>
                  <a:pt x="2679191" y="1098804"/>
                </a:lnTo>
                <a:lnTo>
                  <a:pt x="3348228" y="1568195"/>
                </a:lnTo>
                <a:lnTo>
                  <a:pt x="4018788" y="1147571"/>
                </a:lnTo>
              </a:path>
            </a:pathLst>
          </a:custGeom>
          <a:ln w="28575">
            <a:solidFill>
              <a:srgbClr val="2575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8827389" y="4749165"/>
            <a:ext cx="3575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012067"/>
                </a:solidFill>
                <a:latin typeface="Verdana"/>
                <a:cs typeface="Verdana"/>
              </a:rPr>
              <a:t>$</a:t>
            </a:r>
            <a:r>
              <a:rPr sz="900" spc="-10" dirty="0">
                <a:solidFill>
                  <a:srgbClr val="012067"/>
                </a:solidFill>
                <a:latin typeface="Verdana"/>
                <a:cs typeface="Verdana"/>
              </a:rPr>
              <a:t>0</a:t>
            </a:r>
            <a:r>
              <a:rPr sz="900" spc="5" dirty="0">
                <a:solidFill>
                  <a:srgbClr val="012067"/>
                </a:solidFill>
                <a:latin typeface="Verdana"/>
                <a:cs typeface="Verdana"/>
              </a:rPr>
              <a:t>.</a:t>
            </a:r>
            <a:r>
              <a:rPr sz="900" spc="-10" dirty="0">
                <a:solidFill>
                  <a:srgbClr val="012067"/>
                </a:solidFill>
                <a:latin typeface="Verdana"/>
                <a:cs typeface="Verdana"/>
              </a:rPr>
              <a:t>0</a:t>
            </a:r>
            <a:r>
              <a:rPr sz="900" dirty="0">
                <a:solidFill>
                  <a:srgbClr val="012067"/>
                </a:solidFill>
                <a:latin typeface="Verdana"/>
                <a:cs typeface="Verdana"/>
              </a:rPr>
              <a:t>0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827389" y="4344416"/>
            <a:ext cx="7620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012067"/>
                </a:solidFill>
                <a:latin typeface="Verdana"/>
                <a:cs typeface="Verdana"/>
              </a:rPr>
              <a:t>$500,000.00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827389" y="3939285"/>
            <a:ext cx="8763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012067"/>
                </a:solidFill>
                <a:latin typeface="Verdana"/>
                <a:cs typeface="Verdana"/>
              </a:rPr>
              <a:t>$1,000,000.00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827389" y="3534536"/>
            <a:ext cx="8763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012067"/>
                </a:solidFill>
                <a:latin typeface="Verdana"/>
                <a:cs typeface="Verdana"/>
              </a:rPr>
              <a:t>$1,500,000.00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827389" y="3129534"/>
            <a:ext cx="8763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012067"/>
                </a:solidFill>
                <a:latin typeface="Verdana"/>
                <a:cs typeface="Verdana"/>
              </a:rPr>
              <a:t>$2,000,000.00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850640" y="4749165"/>
            <a:ext cx="984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012067"/>
                </a:solidFill>
                <a:latin typeface="Verdana"/>
                <a:cs typeface="Verdana"/>
              </a:rPr>
              <a:t>0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705225" y="4411726"/>
            <a:ext cx="24320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012067"/>
                </a:solidFill>
                <a:latin typeface="Verdana"/>
                <a:cs typeface="Verdana"/>
              </a:rPr>
              <a:t>5</a:t>
            </a:r>
            <a:r>
              <a:rPr sz="900" spc="-10" dirty="0">
                <a:solidFill>
                  <a:srgbClr val="012067"/>
                </a:solidFill>
                <a:latin typeface="Verdana"/>
                <a:cs typeface="Verdana"/>
              </a:rPr>
              <a:t>0</a:t>
            </a:r>
            <a:r>
              <a:rPr sz="900" dirty="0">
                <a:solidFill>
                  <a:srgbClr val="012067"/>
                </a:solidFill>
                <a:latin typeface="Verdana"/>
                <a:cs typeface="Verdana"/>
              </a:rPr>
              <a:t>0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632708" y="4074414"/>
            <a:ext cx="3162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012067"/>
                </a:solidFill>
                <a:latin typeface="Verdana"/>
                <a:cs typeface="Verdana"/>
              </a:rPr>
              <a:t>1</a:t>
            </a:r>
            <a:r>
              <a:rPr sz="900" spc="-10" dirty="0">
                <a:solidFill>
                  <a:srgbClr val="012067"/>
                </a:solidFill>
                <a:latin typeface="Verdana"/>
                <a:cs typeface="Verdana"/>
              </a:rPr>
              <a:t>0</a:t>
            </a:r>
            <a:r>
              <a:rPr sz="900" dirty="0">
                <a:solidFill>
                  <a:srgbClr val="012067"/>
                </a:solidFill>
                <a:latin typeface="Verdana"/>
                <a:cs typeface="Verdana"/>
              </a:rPr>
              <a:t>00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632708" y="3736975"/>
            <a:ext cx="3162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012067"/>
                </a:solidFill>
                <a:latin typeface="Verdana"/>
                <a:cs typeface="Verdana"/>
              </a:rPr>
              <a:t>1</a:t>
            </a:r>
            <a:r>
              <a:rPr sz="900" spc="-10" dirty="0">
                <a:solidFill>
                  <a:srgbClr val="012067"/>
                </a:solidFill>
                <a:latin typeface="Verdana"/>
                <a:cs typeface="Verdana"/>
              </a:rPr>
              <a:t>5</a:t>
            </a:r>
            <a:r>
              <a:rPr sz="900" dirty="0">
                <a:solidFill>
                  <a:srgbClr val="012067"/>
                </a:solidFill>
                <a:latin typeface="Verdana"/>
                <a:cs typeface="Verdana"/>
              </a:rPr>
              <a:t>00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632708" y="3399535"/>
            <a:ext cx="3162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012067"/>
                </a:solidFill>
                <a:latin typeface="Verdana"/>
                <a:cs typeface="Verdana"/>
              </a:rPr>
              <a:t>2</a:t>
            </a:r>
            <a:r>
              <a:rPr sz="900" spc="-10" dirty="0">
                <a:solidFill>
                  <a:srgbClr val="012067"/>
                </a:solidFill>
                <a:latin typeface="Verdana"/>
                <a:cs typeface="Verdana"/>
              </a:rPr>
              <a:t>0</a:t>
            </a:r>
            <a:r>
              <a:rPr sz="900" dirty="0">
                <a:solidFill>
                  <a:srgbClr val="012067"/>
                </a:solidFill>
                <a:latin typeface="Verdana"/>
                <a:cs typeface="Verdana"/>
              </a:rPr>
              <a:t>00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632708" y="3062096"/>
            <a:ext cx="3162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012067"/>
                </a:solidFill>
                <a:latin typeface="Verdana"/>
                <a:cs typeface="Verdana"/>
              </a:rPr>
              <a:t>2</a:t>
            </a:r>
            <a:r>
              <a:rPr sz="900" spc="-10" dirty="0">
                <a:solidFill>
                  <a:srgbClr val="012067"/>
                </a:solidFill>
                <a:latin typeface="Verdana"/>
                <a:cs typeface="Verdana"/>
              </a:rPr>
              <a:t>5</a:t>
            </a:r>
            <a:r>
              <a:rPr sz="900" dirty="0">
                <a:solidFill>
                  <a:srgbClr val="012067"/>
                </a:solidFill>
                <a:latin typeface="Verdana"/>
                <a:cs typeface="Verdana"/>
              </a:rPr>
              <a:t>00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42" name="object 4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91965" y="4957826"/>
            <a:ext cx="607441" cy="5952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25923" y="4957317"/>
            <a:ext cx="2355596" cy="1233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36028" y="4958079"/>
            <a:ext cx="412750" cy="400050"/>
          </a:xfrm>
          <a:custGeom>
            <a:avLst/>
            <a:gdLst/>
            <a:ahLst/>
            <a:cxnLst/>
            <a:rect l="l" t="t" r="r" b="b"/>
            <a:pathLst>
              <a:path w="412750" h="400050">
                <a:moveTo>
                  <a:pt x="41148" y="308610"/>
                </a:moveTo>
                <a:lnTo>
                  <a:pt x="35305" y="311150"/>
                </a:lnTo>
                <a:lnTo>
                  <a:pt x="30099" y="312420"/>
                </a:lnTo>
                <a:lnTo>
                  <a:pt x="25907" y="316230"/>
                </a:lnTo>
                <a:lnTo>
                  <a:pt x="21590" y="318770"/>
                </a:lnTo>
                <a:lnTo>
                  <a:pt x="17779" y="321310"/>
                </a:lnTo>
                <a:lnTo>
                  <a:pt x="14350" y="325120"/>
                </a:lnTo>
                <a:lnTo>
                  <a:pt x="8090" y="331470"/>
                </a:lnTo>
                <a:lnTo>
                  <a:pt x="3603" y="339090"/>
                </a:lnTo>
                <a:lnTo>
                  <a:pt x="902" y="347980"/>
                </a:lnTo>
                <a:lnTo>
                  <a:pt x="0" y="355600"/>
                </a:lnTo>
                <a:lnTo>
                  <a:pt x="807" y="363220"/>
                </a:lnTo>
                <a:lnTo>
                  <a:pt x="24256" y="394970"/>
                </a:lnTo>
                <a:lnTo>
                  <a:pt x="34925" y="400050"/>
                </a:lnTo>
                <a:lnTo>
                  <a:pt x="50673" y="400050"/>
                </a:lnTo>
                <a:lnTo>
                  <a:pt x="55752" y="398780"/>
                </a:lnTo>
                <a:lnTo>
                  <a:pt x="65913" y="393700"/>
                </a:lnTo>
                <a:lnTo>
                  <a:pt x="70739" y="389890"/>
                </a:lnTo>
                <a:lnTo>
                  <a:pt x="45593" y="389890"/>
                </a:lnTo>
                <a:lnTo>
                  <a:pt x="39471" y="388620"/>
                </a:lnTo>
                <a:lnTo>
                  <a:pt x="11342" y="360680"/>
                </a:lnTo>
                <a:lnTo>
                  <a:pt x="10032" y="346710"/>
                </a:lnTo>
                <a:lnTo>
                  <a:pt x="13207" y="339090"/>
                </a:lnTo>
                <a:lnTo>
                  <a:pt x="19685" y="332740"/>
                </a:lnTo>
                <a:lnTo>
                  <a:pt x="25526" y="327660"/>
                </a:lnTo>
                <a:lnTo>
                  <a:pt x="28321" y="325120"/>
                </a:lnTo>
                <a:lnTo>
                  <a:pt x="31242" y="323850"/>
                </a:lnTo>
                <a:lnTo>
                  <a:pt x="36575" y="321310"/>
                </a:lnTo>
                <a:lnTo>
                  <a:pt x="38735" y="321310"/>
                </a:lnTo>
                <a:lnTo>
                  <a:pt x="41148" y="320040"/>
                </a:lnTo>
                <a:lnTo>
                  <a:pt x="48260" y="318770"/>
                </a:lnTo>
                <a:lnTo>
                  <a:pt x="49783" y="318770"/>
                </a:lnTo>
                <a:lnTo>
                  <a:pt x="50419" y="317500"/>
                </a:lnTo>
                <a:lnTo>
                  <a:pt x="41148" y="308610"/>
                </a:lnTo>
                <a:close/>
              </a:path>
              <a:path w="412750" h="400050">
                <a:moveTo>
                  <a:pt x="80798" y="347980"/>
                </a:moveTo>
                <a:lnTo>
                  <a:pt x="65404" y="347980"/>
                </a:lnTo>
                <a:lnTo>
                  <a:pt x="79755" y="361950"/>
                </a:lnTo>
                <a:lnTo>
                  <a:pt x="78613" y="365760"/>
                </a:lnTo>
                <a:lnTo>
                  <a:pt x="77089" y="368300"/>
                </a:lnTo>
                <a:lnTo>
                  <a:pt x="73025" y="373380"/>
                </a:lnTo>
                <a:lnTo>
                  <a:pt x="70739" y="377190"/>
                </a:lnTo>
                <a:lnTo>
                  <a:pt x="68325" y="379730"/>
                </a:lnTo>
                <a:lnTo>
                  <a:pt x="61341" y="386080"/>
                </a:lnTo>
                <a:lnTo>
                  <a:pt x="53848" y="389890"/>
                </a:lnTo>
                <a:lnTo>
                  <a:pt x="70739" y="389890"/>
                </a:lnTo>
                <a:lnTo>
                  <a:pt x="75311" y="386080"/>
                </a:lnTo>
                <a:lnTo>
                  <a:pt x="78867" y="382270"/>
                </a:lnTo>
                <a:lnTo>
                  <a:pt x="82042" y="378460"/>
                </a:lnTo>
                <a:lnTo>
                  <a:pt x="84708" y="373380"/>
                </a:lnTo>
                <a:lnTo>
                  <a:pt x="87502" y="368300"/>
                </a:lnTo>
                <a:lnTo>
                  <a:pt x="89662" y="363220"/>
                </a:lnTo>
                <a:lnTo>
                  <a:pt x="91440" y="358140"/>
                </a:lnTo>
                <a:lnTo>
                  <a:pt x="80798" y="347980"/>
                </a:lnTo>
                <a:close/>
              </a:path>
              <a:path w="412750" h="400050">
                <a:moveTo>
                  <a:pt x="66167" y="334010"/>
                </a:moveTo>
                <a:lnTo>
                  <a:pt x="42799" y="356870"/>
                </a:lnTo>
                <a:lnTo>
                  <a:pt x="49656" y="363220"/>
                </a:lnTo>
                <a:lnTo>
                  <a:pt x="65404" y="347980"/>
                </a:lnTo>
                <a:lnTo>
                  <a:pt x="80798" y="347980"/>
                </a:lnTo>
                <a:lnTo>
                  <a:pt x="66167" y="334010"/>
                </a:lnTo>
                <a:close/>
              </a:path>
              <a:path w="412750" h="400050">
                <a:moveTo>
                  <a:pt x="72008" y="298450"/>
                </a:moveTo>
                <a:lnTo>
                  <a:pt x="64643" y="306070"/>
                </a:lnTo>
                <a:lnTo>
                  <a:pt x="108712" y="350520"/>
                </a:lnTo>
                <a:lnTo>
                  <a:pt x="116077" y="342900"/>
                </a:lnTo>
                <a:lnTo>
                  <a:pt x="84836" y="311150"/>
                </a:lnTo>
                <a:lnTo>
                  <a:pt x="85217" y="307340"/>
                </a:lnTo>
                <a:lnTo>
                  <a:pt x="85851" y="304800"/>
                </a:lnTo>
                <a:lnTo>
                  <a:pt x="78486" y="304800"/>
                </a:lnTo>
                <a:lnTo>
                  <a:pt x="72008" y="298450"/>
                </a:lnTo>
                <a:close/>
              </a:path>
              <a:path w="412750" h="400050">
                <a:moveTo>
                  <a:pt x="128270" y="243840"/>
                </a:moveTo>
                <a:lnTo>
                  <a:pt x="121285" y="247650"/>
                </a:lnTo>
                <a:lnTo>
                  <a:pt x="115062" y="252730"/>
                </a:lnTo>
                <a:lnTo>
                  <a:pt x="108839" y="259080"/>
                </a:lnTo>
                <a:lnTo>
                  <a:pt x="106045" y="266700"/>
                </a:lnTo>
                <a:lnTo>
                  <a:pt x="106552" y="274320"/>
                </a:lnTo>
                <a:lnTo>
                  <a:pt x="106933" y="281940"/>
                </a:lnTo>
                <a:lnTo>
                  <a:pt x="140589" y="308610"/>
                </a:lnTo>
                <a:lnTo>
                  <a:pt x="148336" y="308610"/>
                </a:lnTo>
                <a:lnTo>
                  <a:pt x="155448" y="306070"/>
                </a:lnTo>
                <a:lnTo>
                  <a:pt x="161671" y="299720"/>
                </a:lnTo>
                <a:lnTo>
                  <a:pt x="162890" y="298450"/>
                </a:lnTo>
                <a:lnTo>
                  <a:pt x="146685" y="298450"/>
                </a:lnTo>
                <a:lnTo>
                  <a:pt x="136525" y="297180"/>
                </a:lnTo>
                <a:lnTo>
                  <a:pt x="131191" y="294640"/>
                </a:lnTo>
                <a:lnTo>
                  <a:pt x="120015" y="283210"/>
                </a:lnTo>
                <a:lnTo>
                  <a:pt x="116840" y="278130"/>
                </a:lnTo>
                <a:lnTo>
                  <a:pt x="116331" y="273050"/>
                </a:lnTo>
                <a:lnTo>
                  <a:pt x="115697" y="267970"/>
                </a:lnTo>
                <a:lnTo>
                  <a:pt x="117475" y="262890"/>
                </a:lnTo>
                <a:lnTo>
                  <a:pt x="121539" y="259080"/>
                </a:lnTo>
                <a:lnTo>
                  <a:pt x="125475" y="255270"/>
                </a:lnTo>
                <a:lnTo>
                  <a:pt x="129921" y="254000"/>
                </a:lnTo>
                <a:lnTo>
                  <a:pt x="156337" y="254000"/>
                </a:lnTo>
                <a:lnTo>
                  <a:pt x="151511" y="248920"/>
                </a:lnTo>
                <a:lnTo>
                  <a:pt x="144018" y="245110"/>
                </a:lnTo>
                <a:lnTo>
                  <a:pt x="128270" y="243840"/>
                </a:lnTo>
                <a:close/>
              </a:path>
              <a:path w="412750" h="400050">
                <a:moveTo>
                  <a:pt x="92582" y="279400"/>
                </a:moveTo>
                <a:lnTo>
                  <a:pt x="91186" y="279400"/>
                </a:lnTo>
                <a:lnTo>
                  <a:pt x="90297" y="280670"/>
                </a:lnTo>
                <a:lnTo>
                  <a:pt x="89535" y="280670"/>
                </a:lnTo>
                <a:lnTo>
                  <a:pt x="88900" y="281940"/>
                </a:lnTo>
                <a:lnTo>
                  <a:pt x="84327" y="285750"/>
                </a:lnTo>
                <a:lnTo>
                  <a:pt x="82550" y="289560"/>
                </a:lnTo>
                <a:lnTo>
                  <a:pt x="80010" y="295910"/>
                </a:lnTo>
                <a:lnTo>
                  <a:pt x="79121" y="299720"/>
                </a:lnTo>
                <a:lnTo>
                  <a:pt x="78486" y="304800"/>
                </a:lnTo>
                <a:lnTo>
                  <a:pt x="85851" y="304800"/>
                </a:lnTo>
                <a:lnTo>
                  <a:pt x="88138" y="298450"/>
                </a:lnTo>
                <a:lnTo>
                  <a:pt x="89789" y="295910"/>
                </a:lnTo>
                <a:lnTo>
                  <a:pt x="92075" y="293370"/>
                </a:lnTo>
                <a:lnTo>
                  <a:pt x="93599" y="292100"/>
                </a:lnTo>
                <a:lnTo>
                  <a:pt x="94869" y="290830"/>
                </a:lnTo>
                <a:lnTo>
                  <a:pt x="97154" y="288290"/>
                </a:lnTo>
                <a:lnTo>
                  <a:pt x="98425" y="288290"/>
                </a:lnTo>
                <a:lnTo>
                  <a:pt x="99822" y="287020"/>
                </a:lnTo>
                <a:lnTo>
                  <a:pt x="100202" y="287020"/>
                </a:lnTo>
                <a:lnTo>
                  <a:pt x="92582" y="279400"/>
                </a:lnTo>
                <a:close/>
              </a:path>
              <a:path w="412750" h="400050">
                <a:moveTo>
                  <a:pt x="156337" y="254000"/>
                </a:moveTo>
                <a:lnTo>
                  <a:pt x="129921" y="254000"/>
                </a:lnTo>
                <a:lnTo>
                  <a:pt x="139953" y="255270"/>
                </a:lnTo>
                <a:lnTo>
                  <a:pt x="145288" y="257810"/>
                </a:lnTo>
                <a:lnTo>
                  <a:pt x="151002" y="264160"/>
                </a:lnTo>
                <a:lnTo>
                  <a:pt x="156591" y="269240"/>
                </a:lnTo>
                <a:lnTo>
                  <a:pt x="159766" y="274320"/>
                </a:lnTo>
                <a:lnTo>
                  <a:pt x="160274" y="279400"/>
                </a:lnTo>
                <a:lnTo>
                  <a:pt x="160908" y="284480"/>
                </a:lnTo>
                <a:lnTo>
                  <a:pt x="159130" y="289560"/>
                </a:lnTo>
                <a:lnTo>
                  <a:pt x="151256" y="297180"/>
                </a:lnTo>
                <a:lnTo>
                  <a:pt x="146685" y="298450"/>
                </a:lnTo>
                <a:lnTo>
                  <a:pt x="162890" y="298450"/>
                </a:lnTo>
                <a:lnTo>
                  <a:pt x="167767" y="293370"/>
                </a:lnTo>
                <a:lnTo>
                  <a:pt x="170688" y="287020"/>
                </a:lnTo>
                <a:lnTo>
                  <a:pt x="169672" y="270510"/>
                </a:lnTo>
                <a:lnTo>
                  <a:pt x="165862" y="262890"/>
                </a:lnTo>
                <a:lnTo>
                  <a:pt x="158750" y="256540"/>
                </a:lnTo>
                <a:lnTo>
                  <a:pt x="156337" y="254000"/>
                </a:lnTo>
                <a:close/>
              </a:path>
              <a:path w="412750" h="400050">
                <a:moveTo>
                  <a:pt x="183896" y="191770"/>
                </a:moveTo>
                <a:lnTo>
                  <a:pt x="177800" y="194310"/>
                </a:lnTo>
                <a:lnTo>
                  <a:pt x="174625" y="196850"/>
                </a:lnTo>
                <a:lnTo>
                  <a:pt x="171450" y="198120"/>
                </a:lnTo>
                <a:lnTo>
                  <a:pt x="168655" y="199390"/>
                </a:lnTo>
                <a:lnTo>
                  <a:pt x="159639" y="209550"/>
                </a:lnTo>
                <a:lnTo>
                  <a:pt x="156464" y="215900"/>
                </a:lnTo>
                <a:lnTo>
                  <a:pt x="156718" y="232410"/>
                </a:lnTo>
                <a:lnTo>
                  <a:pt x="179324" y="255270"/>
                </a:lnTo>
                <a:lnTo>
                  <a:pt x="183261" y="257810"/>
                </a:lnTo>
                <a:lnTo>
                  <a:pt x="187198" y="259080"/>
                </a:lnTo>
                <a:lnTo>
                  <a:pt x="194691" y="259080"/>
                </a:lnTo>
                <a:lnTo>
                  <a:pt x="202056" y="256540"/>
                </a:lnTo>
                <a:lnTo>
                  <a:pt x="205613" y="254000"/>
                </a:lnTo>
                <a:lnTo>
                  <a:pt x="209042" y="251460"/>
                </a:lnTo>
                <a:lnTo>
                  <a:pt x="212217" y="248920"/>
                </a:lnTo>
                <a:lnTo>
                  <a:pt x="196342" y="248920"/>
                </a:lnTo>
                <a:lnTo>
                  <a:pt x="185927" y="247650"/>
                </a:lnTo>
                <a:lnTo>
                  <a:pt x="166116" y="218440"/>
                </a:lnTo>
                <a:lnTo>
                  <a:pt x="168021" y="213360"/>
                </a:lnTo>
                <a:lnTo>
                  <a:pt x="174498" y="207010"/>
                </a:lnTo>
                <a:lnTo>
                  <a:pt x="177292" y="204470"/>
                </a:lnTo>
                <a:lnTo>
                  <a:pt x="180721" y="203200"/>
                </a:lnTo>
                <a:lnTo>
                  <a:pt x="184023" y="201930"/>
                </a:lnTo>
                <a:lnTo>
                  <a:pt x="187705" y="200660"/>
                </a:lnTo>
                <a:lnTo>
                  <a:pt x="192150" y="200660"/>
                </a:lnTo>
                <a:lnTo>
                  <a:pt x="183896" y="191770"/>
                </a:lnTo>
                <a:close/>
              </a:path>
              <a:path w="412750" h="400050">
                <a:moveTo>
                  <a:pt x="214375" y="222250"/>
                </a:moveTo>
                <a:lnTo>
                  <a:pt x="213995" y="223520"/>
                </a:lnTo>
                <a:lnTo>
                  <a:pt x="213614" y="224790"/>
                </a:lnTo>
                <a:lnTo>
                  <a:pt x="213360" y="227330"/>
                </a:lnTo>
                <a:lnTo>
                  <a:pt x="212598" y="229870"/>
                </a:lnTo>
                <a:lnTo>
                  <a:pt x="212090" y="231140"/>
                </a:lnTo>
                <a:lnTo>
                  <a:pt x="211454" y="233680"/>
                </a:lnTo>
                <a:lnTo>
                  <a:pt x="210566" y="234950"/>
                </a:lnTo>
                <a:lnTo>
                  <a:pt x="208279" y="238760"/>
                </a:lnTo>
                <a:lnTo>
                  <a:pt x="206882" y="241300"/>
                </a:lnTo>
                <a:lnTo>
                  <a:pt x="205486" y="242570"/>
                </a:lnTo>
                <a:lnTo>
                  <a:pt x="201168" y="246380"/>
                </a:lnTo>
                <a:lnTo>
                  <a:pt x="196342" y="248920"/>
                </a:lnTo>
                <a:lnTo>
                  <a:pt x="212217" y="248920"/>
                </a:lnTo>
                <a:lnTo>
                  <a:pt x="214629" y="246380"/>
                </a:lnTo>
                <a:lnTo>
                  <a:pt x="216662" y="243840"/>
                </a:lnTo>
                <a:lnTo>
                  <a:pt x="218313" y="240030"/>
                </a:lnTo>
                <a:lnTo>
                  <a:pt x="219837" y="237490"/>
                </a:lnTo>
                <a:lnTo>
                  <a:pt x="221233" y="234950"/>
                </a:lnTo>
                <a:lnTo>
                  <a:pt x="222503" y="231140"/>
                </a:lnTo>
                <a:lnTo>
                  <a:pt x="214375" y="222250"/>
                </a:lnTo>
                <a:close/>
              </a:path>
              <a:path w="412750" h="400050">
                <a:moveTo>
                  <a:pt x="220091" y="151130"/>
                </a:moveTo>
                <a:lnTo>
                  <a:pt x="213741" y="154940"/>
                </a:lnTo>
                <a:lnTo>
                  <a:pt x="207772" y="160020"/>
                </a:lnTo>
                <a:lnTo>
                  <a:pt x="201295" y="166370"/>
                </a:lnTo>
                <a:lnTo>
                  <a:pt x="198247" y="173990"/>
                </a:lnTo>
                <a:lnTo>
                  <a:pt x="198627" y="182880"/>
                </a:lnTo>
                <a:lnTo>
                  <a:pt x="226913" y="215900"/>
                </a:lnTo>
                <a:lnTo>
                  <a:pt x="238867" y="215900"/>
                </a:lnTo>
                <a:lnTo>
                  <a:pt x="244697" y="213360"/>
                </a:lnTo>
                <a:lnTo>
                  <a:pt x="250384" y="209550"/>
                </a:lnTo>
                <a:lnTo>
                  <a:pt x="254524" y="205740"/>
                </a:lnTo>
                <a:lnTo>
                  <a:pt x="228980" y="205740"/>
                </a:lnTo>
                <a:lnTo>
                  <a:pt x="223393" y="203200"/>
                </a:lnTo>
                <a:lnTo>
                  <a:pt x="220599" y="200660"/>
                </a:lnTo>
                <a:lnTo>
                  <a:pt x="217931" y="198120"/>
                </a:lnTo>
                <a:lnTo>
                  <a:pt x="223133" y="193040"/>
                </a:lnTo>
                <a:lnTo>
                  <a:pt x="212217" y="193040"/>
                </a:lnTo>
                <a:lnTo>
                  <a:pt x="209042" y="189230"/>
                </a:lnTo>
                <a:lnTo>
                  <a:pt x="207518" y="184150"/>
                </a:lnTo>
                <a:lnTo>
                  <a:pt x="207518" y="175260"/>
                </a:lnTo>
                <a:lnTo>
                  <a:pt x="209550" y="171450"/>
                </a:lnTo>
                <a:lnTo>
                  <a:pt x="217424" y="162560"/>
                </a:lnTo>
                <a:lnTo>
                  <a:pt x="221488" y="161290"/>
                </a:lnTo>
                <a:lnTo>
                  <a:pt x="246379" y="161290"/>
                </a:lnTo>
                <a:lnTo>
                  <a:pt x="239902" y="154940"/>
                </a:lnTo>
                <a:lnTo>
                  <a:pt x="233425" y="152400"/>
                </a:lnTo>
                <a:lnTo>
                  <a:pt x="220091" y="151130"/>
                </a:lnTo>
                <a:close/>
              </a:path>
              <a:path w="412750" h="400050">
                <a:moveTo>
                  <a:pt x="259969" y="177800"/>
                </a:moveTo>
                <a:lnTo>
                  <a:pt x="259588" y="177800"/>
                </a:lnTo>
                <a:lnTo>
                  <a:pt x="259461" y="180340"/>
                </a:lnTo>
                <a:lnTo>
                  <a:pt x="258445" y="184150"/>
                </a:lnTo>
                <a:lnTo>
                  <a:pt x="256667" y="187960"/>
                </a:lnTo>
                <a:lnTo>
                  <a:pt x="254762" y="191770"/>
                </a:lnTo>
                <a:lnTo>
                  <a:pt x="252349" y="195580"/>
                </a:lnTo>
                <a:lnTo>
                  <a:pt x="247142" y="200660"/>
                </a:lnTo>
                <a:lnTo>
                  <a:pt x="244728" y="203200"/>
                </a:lnTo>
                <a:lnTo>
                  <a:pt x="242189" y="203200"/>
                </a:lnTo>
                <a:lnTo>
                  <a:pt x="239775" y="204470"/>
                </a:lnTo>
                <a:lnTo>
                  <a:pt x="237108" y="205740"/>
                </a:lnTo>
                <a:lnTo>
                  <a:pt x="254524" y="205740"/>
                </a:lnTo>
                <a:lnTo>
                  <a:pt x="255904" y="204470"/>
                </a:lnTo>
                <a:lnTo>
                  <a:pt x="258825" y="201930"/>
                </a:lnTo>
                <a:lnTo>
                  <a:pt x="261239" y="199390"/>
                </a:lnTo>
                <a:lnTo>
                  <a:pt x="263144" y="195580"/>
                </a:lnTo>
                <a:lnTo>
                  <a:pt x="264922" y="191770"/>
                </a:lnTo>
                <a:lnTo>
                  <a:pt x="266700" y="189230"/>
                </a:lnTo>
                <a:lnTo>
                  <a:pt x="268097" y="185420"/>
                </a:lnTo>
                <a:lnTo>
                  <a:pt x="259969" y="177800"/>
                </a:lnTo>
                <a:close/>
              </a:path>
              <a:path w="412750" h="400050">
                <a:moveTo>
                  <a:pt x="246379" y="161290"/>
                </a:moveTo>
                <a:lnTo>
                  <a:pt x="229616" y="161290"/>
                </a:lnTo>
                <a:lnTo>
                  <a:pt x="233552" y="163830"/>
                </a:lnTo>
                <a:lnTo>
                  <a:pt x="237490" y="167640"/>
                </a:lnTo>
                <a:lnTo>
                  <a:pt x="212217" y="193040"/>
                </a:lnTo>
                <a:lnTo>
                  <a:pt x="223133" y="193040"/>
                </a:lnTo>
                <a:lnTo>
                  <a:pt x="250444" y="166370"/>
                </a:lnTo>
                <a:lnTo>
                  <a:pt x="246379" y="161290"/>
                </a:lnTo>
                <a:close/>
              </a:path>
              <a:path w="412750" h="400050">
                <a:moveTo>
                  <a:pt x="245491" y="125730"/>
                </a:moveTo>
                <a:lnTo>
                  <a:pt x="238125" y="132080"/>
                </a:lnTo>
                <a:lnTo>
                  <a:pt x="282194" y="176530"/>
                </a:lnTo>
                <a:lnTo>
                  <a:pt x="289560" y="168910"/>
                </a:lnTo>
                <a:lnTo>
                  <a:pt x="258318" y="138430"/>
                </a:lnTo>
                <a:lnTo>
                  <a:pt x="258699" y="134620"/>
                </a:lnTo>
                <a:lnTo>
                  <a:pt x="259207" y="132080"/>
                </a:lnTo>
                <a:lnTo>
                  <a:pt x="251968" y="132080"/>
                </a:lnTo>
                <a:lnTo>
                  <a:pt x="245491" y="125730"/>
                </a:lnTo>
                <a:close/>
              </a:path>
              <a:path w="412750" h="400050">
                <a:moveTo>
                  <a:pt x="280035" y="90170"/>
                </a:moveTo>
                <a:lnTo>
                  <a:pt x="272669" y="97790"/>
                </a:lnTo>
                <a:lnTo>
                  <a:pt x="316738" y="142240"/>
                </a:lnTo>
                <a:lnTo>
                  <a:pt x="324103" y="134620"/>
                </a:lnTo>
                <a:lnTo>
                  <a:pt x="280035" y="90170"/>
                </a:lnTo>
                <a:close/>
              </a:path>
              <a:path w="412750" h="400050">
                <a:moveTo>
                  <a:pt x="266065" y="105410"/>
                </a:moveTo>
                <a:lnTo>
                  <a:pt x="264668" y="106680"/>
                </a:lnTo>
                <a:lnTo>
                  <a:pt x="263778" y="107950"/>
                </a:lnTo>
                <a:lnTo>
                  <a:pt x="262381" y="107950"/>
                </a:lnTo>
                <a:lnTo>
                  <a:pt x="260223" y="110490"/>
                </a:lnTo>
                <a:lnTo>
                  <a:pt x="257810" y="113030"/>
                </a:lnTo>
                <a:lnTo>
                  <a:pt x="256031" y="115570"/>
                </a:lnTo>
                <a:lnTo>
                  <a:pt x="254762" y="119380"/>
                </a:lnTo>
                <a:lnTo>
                  <a:pt x="253492" y="121920"/>
                </a:lnTo>
                <a:lnTo>
                  <a:pt x="252602" y="127000"/>
                </a:lnTo>
                <a:lnTo>
                  <a:pt x="251968" y="132080"/>
                </a:lnTo>
                <a:lnTo>
                  <a:pt x="259207" y="132080"/>
                </a:lnTo>
                <a:lnTo>
                  <a:pt x="259461" y="130810"/>
                </a:lnTo>
                <a:lnTo>
                  <a:pt x="260476" y="128270"/>
                </a:lnTo>
                <a:lnTo>
                  <a:pt x="261620" y="124460"/>
                </a:lnTo>
                <a:lnTo>
                  <a:pt x="263398" y="121920"/>
                </a:lnTo>
                <a:lnTo>
                  <a:pt x="268350" y="116840"/>
                </a:lnTo>
                <a:lnTo>
                  <a:pt x="270637" y="115570"/>
                </a:lnTo>
                <a:lnTo>
                  <a:pt x="271906" y="114300"/>
                </a:lnTo>
                <a:lnTo>
                  <a:pt x="273303" y="113030"/>
                </a:lnTo>
                <a:lnTo>
                  <a:pt x="273685" y="113030"/>
                </a:lnTo>
                <a:lnTo>
                  <a:pt x="266065" y="105410"/>
                </a:lnTo>
                <a:close/>
              </a:path>
              <a:path w="412750" h="400050">
                <a:moveTo>
                  <a:pt x="337947" y="46990"/>
                </a:moveTo>
                <a:lnTo>
                  <a:pt x="324612" y="46990"/>
                </a:lnTo>
                <a:lnTo>
                  <a:pt x="318262" y="49530"/>
                </a:lnTo>
                <a:lnTo>
                  <a:pt x="312293" y="55880"/>
                </a:lnTo>
                <a:lnTo>
                  <a:pt x="305816" y="62230"/>
                </a:lnTo>
                <a:lnTo>
                  <a:pt x="302768" y="69850"/>
                </a:lnTo>
                <a:lnTo>
                  <a:pt x="303149" y="77470"/>
                </a:lnTo>
                <a:lnTo>
                  <a:pt x="304002" y="83820"/>
                </a:lnTo>
                <a:lnTo>
                  <a:pt x="337439" y="111760"/>
                </a:lnTo>
                <a:lnTo>
                  <a:pt x="349218" y="109220"/>
                </a:lnTo>
                <a:lnTo>
                  <a:pt x="354905" y="105410"/>
                </a:lnTo>
                <a:lnTo>
                  <a:pt x="359045" y="101600"/>
                </a:lnTo>
                <a:lnTo>
                  <a:pt x="333628" y="101600"/>
                </a:lnTo>
                <a:lnTo>
                  <a:pt x="330707" y="99060"/>
                </a:lnTo>
                <a:lnTo>
                  <a:pt x="327914" y="99060"/>
                </a:lnTo>
                <a:lnTo>
                  <a:pt x="325120" y="96520"/>
                </a:lnTo>
                <a:lnTo>
                  <a:pt x="322452" y="93980"/>
                </a:lnTo>
                <a:lnTo>
                  <a:pt x="328705" y="87630"/>
                </a:lnTo>
                <a:lnTo>
                  <a:pt x="316738" y="87630"/>
                </a:lnTo>
                <a:lnTo>
                  <a:pt x="313563" y="83820"/>
                </a:lnTo>
                <a:lnTo>
                  <a:pt x="312039" y="80010"/>
                </a:lnTo>
                <a:lnTo>
                  <a:pt x="312039" y="71120"/>
                </a:lnTo>
                <a:lnTo>
                  <a:pt x="314071" y="66040"/>
                </a:lnTo>
                <a:lnTo>
                  <a:pt x="321945" y="58420"/>
                </a:lnTo>
                <a:lnTo>
                  <a:pt x="326008" y="57150"/>
                </a:lnTo>
                <a:lnTo>
                  <a:pt x="350900" y="57150"/>
                </a:lnTo>
                <a:lnTo>
                  <a:pt x="344550" y="50800"/>
                </a:lnTo>
                <a:lnTo>
                  <a:pt x="337947" y="46990"/>
                </a:lnTo>
                <a:close/>
              </a:path>
              <a:path w="412750" h="400050">
                <a:moveTo>
                  <a:pt x="364490" y="72390"/>
                </a:moveTo>
                <a:lnTo>
                  <a:pt x="364108" y="73660"/>
                </a:lnTo>
                <a:lnTo>
                  <a:pt x="363981" y="76200"/>
                </a:lnTo>
                <a:lnTo>
                  <a:pt x="363093" y="78740"/>
                </a:lnTo>
                <a:lnTo>
                  <a:pt x="361188" y="82550"/>
                </a:lnTo>
                <a:lnTo>
                  <a:pt x="359410" y="87630"/>
                </a:lnTo>
                <a:lnTo>
                  <a:pt x="356870" y="91440"/>
                </a:lnTo>
                <a:lnTo>
                  <a:pt x="351663" y="96520"/>
                </a:lnTo>
                <a:lnTo>
                  <a:pt x="349250" y="97790"/>
                </a:lnTo>
                <a:lnTo>
                  <a:pt x="346710" y="99060"/>
                </a:lnTo>
                <a:lnTo>
                  <a:pt x="344297" y="100330"/>
                </a:lnTo>
                <a:lnTo>
                  <a:pt x="341629" y="101600"/>
                </a:lnTo>
                <a:lnTo>
                  <a:pt x="359045" y="101600"/>
                </a:lnTo>
                <a:lnTo>
                  <a:pt x="360425" y="100330"/>
                </a:lnTo>
                <a:lnTo>
                  <a:pt x="363347" y="97790"/>
                </a:lnTo>
                <a:lnTo>
                  <a:pt x="365760" y="93980"/>
                </a:lnTo>
                <a:lnTo>
                  <a:pt x="369570" y="87630"/>
                </a:lnTo>
                <a:lnTo>
                  <a:pt x="371221" y="83820"/>
                </a:lnTo>
                <a:lnTo>
                  <a:pt x="372618" y="81280"/>
                </a:lnTo>
                <a:lnTo>
                  <a:pt x="364490" y="72390"/>
                </a:lnTo>
                <a:close/>
              </a:path>
              <a:path w="412750" h="400050">
                <a:moveTo>
                  <a:pt x="265429" y="74930"/>
                </a:moveTo>
                <a:lnTo>
                  <a:pt x="257048" y="83820"/>
                </a:lnTo>
                <a:lnTo>
                  <a:pt x="264795" y="91440"/>
                </a:lnTo>
                <a:lnTo>
                  <a:pt x="273176" y="82550"/>
                </a:lnTo>
                <a:lnTo>
                  <a:pt x="265429" y="74930"/>
                </a:lnTo>
                <a:close/>
              </a:path>
              <a:path w="412750" h="400050">
                <a:moveTo>
                  <a:pt x="350900" y="57150"/>
                </a:moveTo>
                <a:lnTo>
                  <a:pt x="334137" y="57150"/>
                </a:lnTo>
                <a:lnTo>
                  <a:pt x="338074" y="58420"/>
                </a:lnTo>
                <a:lnTo>
                  <a:pt x="342011" y="63500"/>
                </a:lnTo>
                <a:lnTo>
                  <a:pt x="316738" y="87630"/>
                </a:lnTo>
                <a:lnTo>
                  <a:pt x="328705" y="87630"/>
                </a:lnTo>
                <a:lnTo>
                  <a:pt x="354965" y="60960"/>
                </a:lnTo>
                <a:lnTo>
                  <a:pt x="350900" y="57150"/>
                </a:lnTo>
                <a:close/>
              </a:path>
              <a:path w="412750" h="400050">
                <a:moveTo>
                  <a:pt x="411416" y="33020"/>
                </a:moveTo>
                <a:lnTo>
                  <a:pt x="398145" y="33020"/>
                </a:lnTo>
                <a:lnTo>
                  <a:pt x="399923" y="35560"/>
                </a:lnTo>
                <a:lnTo>
                  <a:pt x="402208" y="38100"/>
                </a:lnTo>
                <a:lnTo>
                  <a:pt x="402971" y="40640"/>
                </a:lnTo>
                <a:lnTo>
                  <a:pt x="402081" y="43180"/>
                </a:lnTo>
                <a:lnTo>
                  <a:pt x="401320" y="45720"/>
                </a:lnTo>
                <a:lnTo>
                  <a:pt x="399288" y="49530"/>
                </a:lnTo>
                <a:lnTo>
                  <a:pt x="393446" y="54610"/>
                </a:lnTo>
                <a:lnTo>
                  <a:pt x="390144" y="57150"/>
                </a:lnTo>
                <a:lnTo>
                  <a:pt x="386206" y="58420"/>
                </a:lnTo>
                <a:lnTo>
                  <a:pt x="382397" y="60960"/>
                </a:lnTo>
                <a:lnTo>
                  <a:pt x="378332" y="62230"/>
                </a:lnTo>
                <a:lnTo>
                  <a:pt x="374269" y="62230"/>
                </a:lnTo>
                <a:lnTo>
                  <a:pt x="373888" y="63500"/>
                </a:lnTo>
                <a:lnTo>
                  <a:pt x="382143" y="71120"/>
                </a:lnTo>
                <a:lnTo>
                  <a:pt x="384937" y="69850"/>
                </a:lnTo>
                <a:lnTo>
                  <a:pt x="388112" y="68580"/>
                </a:lnTo>
                <a:lnTo>
                  <a:pt x="412242" y="35560"/>
                </a:lnTo>
                <a:lnTo>
                  <a:pt x="411416" y="33020"/>
                </a:lnTo>
                <a:close/>
              </a:path>
              <a:path w="412750" h="400050">
                <a:moveTo>
                  <a:pt x="375666" y="0"/>
                </a:moveTo>
                <a:lnTo>
                  <a:pt x="372999" y="0"/>
                </a:lnTo>
                <a:lnTo>
                  <a:pt x="369950" y="1270"/>
                </a:lnTo>
                <a:lnTo>
                  <a:pt x="363347" y="6350"/>
                </a:lnTo>
                <a:lnTo>
                  <a:pt x="360299" y="7620"/>
                </a:lnTo>
                <a:lnTo>
                  <a:pt x="348488" y="27940"/>
                </a:lnTo>
                <a:lnTo>
                  <a:pt x="348106" y="30480"/>
                </a:lnTo>
                <a:lnTo>
                  <a:pt x="348488" y="33020"/>
                </a:lnTo>
                <a:lnTo>
                  <a:pt x="349376" y="35560"/>
                </a:lnTo>
                <a:lnTo>
                  <a:pt x="350139" y="38100"/>
                </a:lnTo>
                <a:lnTo>
                  <a:pt x="351536" y="40640"/>
                </a:lnTo>
                <a:lnTo>
                  <a:pt x="353314" y="41910"/>
                </a:lnTo>
                <a:lnTo>
                  <a:pt x="356235" y="44450"/>
                </a:lnTo>
                <a:lnTo>
                  <a:pt x="359410" y="46990"/>
                </a:lnTo>
                <a:lnTo>
                  <a:pt x="366649" y="46990"/>
                </a:lnTo>
                <a:lnTo>
                  <a:pt x="370967" y="45720"/>
                </a:lnTo>
                <a:lnTo>
                  <a:pt x="377571" y="41910"/>
                </a:lnTo>
                <a:lnTo>
                  <a:pt x="385191" y="36830"/>
                </a:lnTo>
                <a:lnTo>
                  <a:pt x="386461" y="36830"/>
                </a:lnTo>
                <a:lnTo>
                  <a:pt x="388175" y="35560"/>
                </a:lnTo>
                <a:lnTo>
                  <a:pt x="361696" y="35560"/>
                </a:lnTo>
                <a:lnTo>
                  <a:pt x="359918" y="33020"/>
                </a:lnTo>
                <a:lnTo>
                  <a:pt x="357886" y="31750"/>
                </a:lnTo>
                <a:lnTo>
                  <a:pt x="357250" y="29210"/>
                </a:lnTo>
                <a:lnTo>
                  <a:pt x="358140" y="26670"/>
                </a:lnTo>
                <a:lnTo>
                  <a:pt x="358901" y="22860"/>
                </a:lnTo>
                <a:lnTo>
                  <a:pt x="360679" y="20320"/>
                </a:lnTo>
                <a:lnTo>
                  <a:pt x="366014" y="15240"/>
                </a:lnTo>
                <a:lnTo>
                  <a:pt x="369189" y="12700"/>
                </a:lnTo>
                <a:lnTo>
                  <a:pt x="372745" y="11430"/>
                </a:lnTo>
                <a:lnTo>
                  <a:pt x="376427" y="8890"/>
                </a:lnTo>
                <a:lnTo>
                  <a:pt x="379983" y="7620"/>
                </a:lnTo>
                <a:lnTo>
                  <a:pt x="383667" y="7620"/>
                </a:lnTo>
                <a:lnTo>
                  <a:pt x="375666" y="0"/>
                </a:lnTo>
                <a:close/>
              </a:path>
              <a:path w="412750" h="400050">
                <a:moveTo>
                  <a:pt x="399796" y="21590"/>
                </a:moveTo>
                <a:lnTo>
                  <a:pt x="392175" y="21590"/>
                </a:lnTo>
                <a:lnTo>
                  <a:pt x="388239" y="22860"/>
                </a:lnTo>
                <a:lnTo>
                  <a:pt x="384048" y="25400"/>
                </a:lnTo>
                <a:lnTo>
                  <a:pt x="380873" y="27940"/>
                </a:lnTo>
                <a:lnTo>
                  <a:pt x="376808" y="30480"/>
                </a:lnTo>
                <a:lnTo>
                  <a:pt x="375030" y="31750"/>
                </a:lnTo>
                <a:lnTo>
                  <a:pt x="373379" y="33020"/>
                </a:lnTo>
                <a:lnTo>
                  <a:pt x="370331" y="34290"/>
                </a:lnTo>
                <a:lnTo>
                  <a:pt x="367792" y="35560"/>
                </a:lnTo>
                <a:lnTo>
                  <a:pt x="388175" y="35560"/>
                </a:lnTo>
                <a:lnTo>
                  <a:pt x="389890" y="34290"/>
                </a:lnTo>
                <a:lnTo>
                  <a:pt x="392556" y="33020"/>
                </a:lnTo>
                <a:lnTo>
                  <a:pt x="411416" y="33020"/>
                </a:lnTo>
                <a:lnTo>
                  <a:pt x="410591" y="30480"/>
                </a:lnTo>
                <a:lnTo>
                  <a:pt x="406526" y="26670"/>
                </a:lnTo>
                <a:lnTo>
                  <a:pt x="403351" y="24130"/>
                </a:lnTo>
                <a:lnTo>
                  <a:pt x="399796" y="21590"/>
                </a:lnTo>
                <a:close/>
              </a:path>
            </a:pathLst>
          </a:custGeom>
          <a:solidFill>
            <a:srgbClr val="0120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08976" y="4963667"/>
            <a:ext cx="612775" cy="590550"/>
          </a:xfrm>
          <a:custGeom>
            <a:avLst/>
            <a:gdLst/>
            <a:ahLst/>
            <a:cxnLst/>
            <a:rect l="l" t="t" r="r" b="b"/>
            <a:pathLst>
              <a:path w="612775" h="590550">
                <a:moveTo>
                  <a:pt x="38734" y="494029"/>
                </a:moveTo>
                <a:lnTo>
                  <a:pt x="0" y="532129"/>
                </a:lnTo>
                <a:lnTo>
                  <a:pt x="58800" y="590549"/>
                </a:lnTo>
                <a:lnTo>
                  <a:pt x="73003" y="576579"/>
                </a:lnTo>
                <a:lnTo>
                  <a:pt x="59690" y="576579"/>
                </a:lnTo>
                <a:lnTo>
                  <a:pt x="37846" y="554989"/>
                </a:lnTo>
                <a:lnTo>
                  <a:pt x="45252" y="547369"/>
                </a:lnTo>
                <a:lnTo>
                  <a:pt x="30860" y="547369"/>
                </a:lnTo>
                <a:lnTo>
                  <a:pt x="14858" y="530859"/>
                </a:lnTo>
                <a:lnTo>
                  <a:pt x="45720" y="500379"/>
                </a:lnTo>
                <a:lnTo>
                  <a:pt x="38734" y="494029"/>
                </a:lnTo>
                <a:close/>
              </a:path>
              <a:path w="612775" h="590550">
                <a:moveTo>
                  <a:pt x="90550" y="544829"/>
                </a:moveTo>
                <a:lnTo>
                  <a:pt x="59690" y="576579"/>
                </a:lnTo>
                <a:lnTo>
                  <a:pt x="73003" y="576579"/>
                </a:lnTo>
                <a:lnTo>
                  <a:pt x="97535" y="552449"/>
                </a:lnTo>
                <a:lnTo>
                  <a:pt x="90550" y="544829"/>
                </a:lnTo>
                <a:close/>
              </a:path>
              <a:path w="612775" h="590550">
                <a:moveTo>
                  <a:pt x="61849" y="516889"/>
                </a:moveTo>
                <a:lnTo>
                  <a:pt x="30860" y="547369"/>
                </a:lnTo>
                <a:lnTo>
                  <a:pt x="45252" y="547369"/>
                </a:lnTo>
                <a:lnTo>
                  <a:pt x="68706" y="523239"/>
                </a:lnTo>
                <a:lnTo>
                  <a:pt x="61849" y="516889"/>
                </a:lnTo>
                <a:close/>
              </a:path>
              <a:path w="612775" h="590550">
                <a:moveTo>
                  <a:pt x="69342" y="492759"/>
                </a:moveTo>
                <a:lnTo>
                  <a:pt x="60071" y="501649"/>
                </a:lnTo>
                <a:lnTo>
                  <a:pt x="99187" y="506729"/>
                </a:lnTo>
                <a:lnTo>
                  <a:pt x="103885" y="546099"/>
                </a:lnTo>
                <a:lnTo>
                  <a:pt x="112649" y="537209"/>
                </a:lnTo>
                <a:lnTo>
                  <a:pt x="108203" y="507999"/>
                </a:lnTo>
                <a:lnTo>
                  <a:pt x="141695" y="507999"/>
                </a:lnTo>
                <a:lnTo>
                  <a:pt x="147066" y="502919"/>
                </a:lnTo>
                <a:lnTo>
                  <a:pt x="107315" y="497839"/>
                </a:lnTo>
                <a:lnTo>
                  <a:pt x="107175" y="496569"/>
                </a:lnTo>
                <a:lnTo>
                  <a:pt x="98425" y="496569"/>
                </a:lnTo>
                <a:lnTo>
                  <a:pt x="69342" y="492759"/>
                </a:lnTo>
                <a:close/>
              </a:path>
              <a:path w="612775" h="590550">
                <a:moveTo>
                  <a:pt x="141695" y="507999"/>
                </a:moveTo>
                <a:lnTo>
                  <a:pt x="108203" y="507999"/>
                </a:lnTo>
                <a:lnTo>
                  <a:pt x="137668" y="511809"/>
                </a:lnTo>
                <a:lnTo>
                  <a:pt x="141695" y="507999"/>
                </a:lnTo>
                <a:close/>
              </a:path>
              <a:path w="612775" h="590550">
                <a:moveTo>
                  <a:pt x="102997" y="458469"/>
                </a:moveTo>
                <a:lnTo>
                  <a:pt x="94233" y="467359"/>
                </a:lnTo>
                <a:lnTo>
                  <a:pt x="98425" y="496569"/>
                </a:lnTo>
                <a:lnTo>
                  <a:pt x="107175" y="496569"/>
                </a:lnTo>
                <a:lnTo>
                  <a:pt x="102997" y="458469"/>
                </a:lnTo>
                <a:close/>
              </a:path>
              <a:path w="612775" h="590550">
                <a:moveTo>
                  <a:pt x="134651" y="454659"/>
                </a:moveTo>
                <a:lnTo>
                  <a:pt x="119633" y="454659"/>
                </a:lnTo>
                <a:lnTo>
                  <a:pt x="143128" y="477519"/>
                </a:lnTo>
                <a:lnTo>
                  <a:pt x="148463" y="483869"/>
                </a:lnTo>
                <a:lnTo>
                  <a:pt x="153543" y="486409"/>
                </a:lnTo>
                <a:lnTo>
                  <a:pt x="163068" y="486409"/>
                </a:lnTo>
                <a:lnTo>
                  <a:pt x="167640" y="483869"/>
                </a:lnTo>
                <a:lnTo>
                  <a:pt x="173481" y="478789"/>
                </a:lnTo>
                <a:lnTo>
                  <a:pt x="174751" y="476249"/>
                </a:lnTo>
                <a:lnTo>
                  <a:pt x="176275" y="474979"/>
                </a:lnTo>
                <a:lnTo>
                  <a:pt x="155828" y="474979"/>
                </a:lnTo>
                <a:lnTo>
                  <a:pt x="154177" y="473709"/>
                </a:lnTo>
                <a:lnTo>
                  <a:pt x="151383" y="471169"/>
                </a:lnTo>
                <a:lnTo>
                  <a:pt x="149478" y="469899"/>
                </a:lnTo>
                <a:lnTo>
                  <a:pt x="147193" y="467359"/>
                </a:lnTo>
                <a:lnTo>
                  <a:pt x="134651" y="454659"/>
                </a:lnTo>
                <a:close/>
              </a:path>
              <a:path w="612775" h="590550">
                <a:moveTo>
                  <a:pt x="173227" y="462279"/>
                </a:moveTo>
                <a:lnTo>
                  <a:pt x="172847" y="463549"/>
                </a:lnTo>
                <a:lnTo>
                  <a:pt x="172466" y="463549"/>
                </a:lnTo>
                <a:lnTo>
                  <a:pt x="170815" y="467359"/>
                </a:lnTo>
                <a:lnTo>
                  <a:pt x="169925" y="468629"/>
                </a:lnTo>
                <a:lnTo>
                  <a:pt x="167640" y="471169"/>
                </a:lnTo>
                <a:lnTo>
                  <a:pt x="165480" y="473709"/>
                </a:lnTo>
                <a:lnTo>
                  <a:pt x="163702" y="474979"/>
                </a:lnTo>
                <a:lnTo>
                  <a:pt x="176275" y="474979"/>
                </a:lnTo>
                <a:lnTo>
                  <a:pt x="177673" y="472439"/>
                </a:lnTo>
                <a:lnTo>
                  <a:pt x="179831" y="469899"/>
                </a:lnTo>
                <a:lnTo>
                  <a:pt x="173227" y="462279"/>
                </a:lnTo>
                <a:close/>
              </a:path>
              <a:path w="612775" h="590550">
                <a:moveTo>
                  <a:pt x="108203" y="427989"/>
                </a:moveTo>
                <a:lnTo>
                  <a:pt x="100838" y="435609"/>
                </a:lnTo>
                <a:lnTo>
                  <a:pt x="113410" y="448309"/>
                </a:lnTo>
                <a:lnTo>
                  <a:pt x="108457" y="453389"/>
                </a:lnTo>
                <a:lnTo>
                  <a:pt x="114680" y="459739"/>
                </a:lnTo>
                <a:lnTo>
                  <a:pt x="119633" y="454659"/>
                </a:lnTo>
                <a:lnTo>
                  <a:pt x="134651" y="454659"/>
                </a:lnTo>
                <a:lnTo>
                  <a:pt x="127126" y="447039"/>
                </a:lnTo>
                <a:lnTo>
                  <a:pt x="133476" y="440689"/>
                </a:lnTo>
                <a:lnTo>
                  <a:pt x="120903" y="440689"/>
                </a:lnTo>
                <a:lnTo>
                  <a:pt x="108203" y="427989"/>
                </a:lnTo>
                <a:close/>
              </a:path>
              <a:path w="612775" h="590550">
                <a:moveTo>
                  <a:pt x="173863" y="388619"/>
                </a:moveTo>
                <a:lnTo>
                  <a:pt x="167640" y="391159"/>
                </a:lnTo>
                <a:lnTo>
                  <a:pt x="161671" y="397509"/>
                </a:lnTo>
                <a:lnTo>
                  <a:pt x="155194" y="403859"/>
                </a:lnTo>
                <a:lnTo>
                  <a:pt x="152146" y="411479"/>
                </a:lnTo>
                <a:lnTo>
                  <a:pt x="152400" y="419099"/>
                </a:lnTo>
                <a:lnTo>
                  <a:pt x="153308" y="425449"/>
                </a:lnTo>
                <a:lnTo>
                  <a:pt x="180758" y="453389"/>
                </a:lnTo>
                <a:lnTo>
                  <a:pt x="186690" y="453389"/>
                </a:lnTo>
                <a:lnTo>
                  <a:pt x="198580" y="450849"/>
                </a:lnTo>
                <a:lnTo>
                  <a:pt x="204281" y="447039"/>
                </a:lnTo>
                <a:lnTo>
                  <a:pt x="208423" y="443229"/>
                </a:lnTo>
                <a:lnTo>
                  <a:pt x="182879" y="443229"/>
                </a:lnTo>
                <a:lnTo>
                  <a:pt x="177292" y="440689"/>
                </a:lnTo>
                <a:lnTo>
                  <a:pt x="174498" y="438149"/>
                </a:lnTo>
                <a:lnTo>
                  <a:pt x="171830" y="435609"/>
                </a:lnTo>
                <a:lnTo>
                  <a:pt x="177012" y="430529"/>
                </a:lnTo>
                <a:lnTo>
                  <a:pt x="166116" y="430529"/>
                </a:lnTo>
                <a:lnTo>
                  <a:pt x="162941" y="426719"/>
                </a:lnTo>
                <a:lnTo>
                  <a:pt x="161417" y="421639"/>
                </a:lnTo>
                <a:lnTo>
                  <a:pt x="161417" y="412749"/>
                </a:lnTo>
                <a:lnTo>
                  <a:pt x="163322" y="407669"/>
                </a:lnTo>
                <a:lnTo>
                  <a:pt x="167385" y="403859"/>
                </a:lnTo>
                <a:lnTo>
                  <a:pt x="171323" y="400049"/>
                </a:lnTo>
                <a:lnTo>
                  <a:pt x="175259" y="398779"/>
                </a:lnTo>
                <a:lnTo>
                  <a:pt x="200278" y="398779"/>
                </a:lnTo>
                <a:lnTo>
                  <a:pt x="193801" y="392429"/>
                </a:lnTo>
                <a:lnTo>
                  <a:pt x="187325" y="389889"/>
                </a:lnTo>
                <a:lnTo>
                  <a:pt x="173863" y="388619"/>
                </a:lnTo>
                <a:close/>
              </a:path>
              <a:path w="612775" h="590550">
                <a:moveTo>
                  <a:pt x="213868" y="414019"/>
                </a:moveTo>
                <a:lnTo>
                  <a:pt x="213487" y="415289"/>
                </a:lnTo>
                <a:lnTo>
                  <a:pt x="213359" y="417829"/>
                </a:lnTo>
                <a:lnTo>
                  <a:pt x="212344" y="420369"/>
                </a:lnTo>
                <a:lnTo>
                  <a:pt x="210566" y="425449"/>
                </a:lnTo>
                <a:lnTo>
                  <a:pt x="208660" y="429259"/>
                </a:lnTo>
                <a:lnTo>
                  <a:pt x="206248" y="433069"/>
                </a:lnTo>
                <a:lnTo>
                  <a:pt x="203326" y="435609"/>
                </a:lnTo>
                <a:lnTo>
                  <a:pt x="201041" y="438149"/>
                </a:lnTo>
                <a:lnTo>
                  <a:pt x="198627" y="439419"/>
                </a:lnTo>
                <a:lnTo>
                  <a:pt x="191007" y="443229"/>
                </a:lnTo>
                <a:lnTo>
                  <a:pt x="208423" y="443229"/>
                </a:lnTo>
                <a:lnTo>
                  <a:pt x="209803" y="441959"/>
                </a:lnTo>
                <a:lnTo>
                  <a:pt x="212725" y="439419"/>
                </a:lnTo>
                <a:lnTo>
                  <a:pt x="218821" y="429259"/>
                </a:lnTo>
                <a:lnTo>
                  <a:pt x="220472" y="426719"/>
                </a:lnTo>
                <a:lnTo>
                  <a:pt x="221996" y="422909"/>
                </a:lnTo>
                <a:lnTo>
                  <a:pt x="213868" y="414019"/>
                </a:lnTo>
                <a:close/>
              </a:path>
              <a:path w="612775" h="590550">
                <a:moveTo>
                  <a:pt x="136144" y="425449"/>
                </a:moveTo>
                <a:lnTo>
                  <a:pt x="120903" y="440689"/>
                </a:lnTo>
                <a:lnTo>
                  <a:pt x="133476" y="440689"/>
                </a:lnTo>
                <a:lnTo>
                  <a:pt x="142367" y="431799"/>
                </a:lnTo>
                <a:lnTo>
                  <a:pt x="136144" y="425449"/>
                </a:lnTo>
                <a:close/>
              </a:path>
              <a:path w="612775" h="590550">
                <a:moveTo>
                  <a:pt x="200278" y="398779"/>
                </a:moveTo>
                <a:lnTo>
                  <a:pt x="183388" y="398779"/>
                </a:lnTo>
                <a:lnTo>
                  <a:pt x="187451" y="401319"/>
                </a:lnTo>
                <a:lnTo>
                  <a:pt x="191389" y="405129"/>
                </a:lnTo>
                <a:lnTo>
                  <a:pt x="166116" y="430529"/>
                </a:lnTo>
                <a:lnTo>
                  <a:pt x="177012" y="430529"/>
                </a:lnTo>
                <a:lnTo>
                  <a:pt x="204216" y="403859"/>
                </a:lnTo>
                <a:lnTo>
                  <a:pt x="200278" y="398779"/>
                </a:lnTo>
                <a:close/>
              </a:path>
              <a:path w="612775" h="590550">
                <a:moveTo>
                  <a:pt x="200405" y="361949"/>
                </a:moveTo>
                <a:lnTo>
                  <a:pt x="193040" y="368299"/>
                </a:lnTo>
                <a:lnTo>
                  <a:pt x="237108" y="412749"/>
                </a:lnTo>
                <a:lnTo>
                  <a:pt x="244475" y="405129"/>
                </a:lnTo>
                <a:lnTo>
                  <a:pt x="213232" y="374649"/>
                </a:lnTo>
                <a:lnTo>
                  <a:pt x="213614" y="370839"/>
                </a:lnTo>
                <a:lnTo>
                  <a:pt x="214122" y="368299"/>
                </a:lnTo>
                <a:lnTo>
                  <a:pt x="207009" y="368299"/>
                </a:lnTo>
                <a:lnTo>
                  <a:pt x="200405" y="361949"/>
                </a:lnTo>
                <a:close/>
              </a:path>
              <a:path w="612775" h="590550">
                <a:moveTo>
                  <a:pt x="234950" y="326389"/>
                </a:moveTo>
                <a:lnTo>
                  <a:pt x="227583" y="334009"/>
                </a:lnTo>
                <a:lnTo>
                  <a:pt x="271652" y="378459"/>
                </a:lnTo>
                <a:lnTo>
                  <a:pt x="279019" y="370839"/>
                </a:lnTo>
                <a:lnTo>
                  <a:pt x="246125" y="337819"/>
                </a:lnTo>
                <a:lnTo>
                  <a:pt x="246633" y="334009"/>
                </a:lnTo>
                <a:lnTo>
                  <a:pt x="247396" y="331469"/>
                </a:lnTo>
                <a:lnTo>
                  <a:pt x="239775" y="331469"/>
                </a:lnTo>
                <a:lnTo>
                  <a:pt x="234950" y="326389"/>
                </a:lnTo>
                <a:close/>
              </a:path>
              <a:path w="612775" h="590550">
                <a:moveTo>
                  <a:pt x="220979" y="341629"/>
                </a:moveTo>
                <a:lnTo>
                  <a:pt x="219709" y="342899"/>
                </a:lnTo>
                <a:lnTo>
                  <a:pt x="218694" y="342899"/>
                </a:lnTo>
                <a:lnTo>
                  <a:pt x="217424" y="344169"/>
                </a:lnTo>
                <a:lnTo>
                  <a:pt x="216407" y="345439"/>
                </a:lnTo>
                <a:lnTo>
                  <a:pt x="212851" y="349249"/>
                </a:lnTo>
                <a:lnTo>
                  <a:pt x="210947" y="351789"/>
                </a:lnTo>
                <a:lnTo>
                  <a:pt x="209676" y="355599"/>
                </a:lnTo>
                <a:lnTo>
                  <a:pt x="208406" y="358139"/>
                </a:lnTo>
                <a:lnTo>
                  <a:pt x="207518" y="361949"/>
                </a:lnTo>
                <a:lnTo>
                  <a:pt x="207009" y="368299"/>
                </a:lnTo>
                <a:lnTo>
                  <a:pt x="214122" y="368299"/>
                </a:lnTo>
                <a:lnTo>
                  <a:pt x="214375" y="367029"/>
                </a:lnTo>
                <a:lnTo>
                  <a:pt x="215519" y="364489"/>
                </a:lnTo>
                <a:lnTo>
                  <a:pt x="216534" y="360679"/>
                </a:lnTo>
                <a:lnTo>
                  <a:pt x="218313" y="358139"/>
                </a:lnTo>
                <a:lnTo>
                  <a:pt x="220599" y="355599"/>
                </a:lnTo>
                <a:lnTo>
                  <a:pt x="221996" y="354329"/>
                </a:lnTo>
                <a:lnTo>
                  <a:pt x="223266" y="353059"/>
                </a:lnTo>
                <a:lnTo>
                  <a:pt x="225551" y="351789"/>
                </a:lnTo>
                <a:lnTo>
                  <a:pt x="226822" y="350519"/>
                </a:lnTo>
                <a:lnTo>
                  <a:pt x="228219" y="349249"/>
                </a:lnTo>
                <a:lnTo>
                  <a:pt x="228600" y="349249"/>
                </a:lnTo>
                <a:lnTo>
                  <a:pt x="220979" y="341629"/>
                </a:lnTo>
                <a:close/>
              </a:path>
              <a:path w="612775" h="590550">
                <a:moveTo>
                  <a:pt x="281028" y="316229"/>
                </a:moveTo>
                <a:lnTo>
                  <a:pt x="263905" y="316229"/>
                </a:lnTo>
                <a:lnTo>
                  <a:pt x="265429" y="317499"/>
                </a:lnTo>
                <a:lnTo>
                  <a:pt x="267207" y="317499"/>
                </a:lnTo>
                <a:lnTo>
                  <a:pt x="269113" y="320039"/>
                </a:lnTo>
                <a:lnTo>
                  <a:pt x="271018" y="321309"/>
                </a:lnTo>
                <a:lnTo>
                  <a:pt x="273050" y="322579"/>
                </a:lnTo>
                <a:lnTo>
                  <a:pt x="274954" y="325119"/>
                </a:lnTo>
                <a:lnTo>
                  <a:pt x="300100" y="349249"/>
                </a:lnTo>
                <a:lnTo>
                  <a:pt x="307467" y="342899"/>
                </a:lnTo>
                <a:lnTo>
                  <a:pt x="281028" y="316229"/>
                </a:lnTo>
                <a:close/>
              </a:path>
              <a:path w="612775" h="590550">
                <a:moveTo>
                  <a:pt x="286384" y="275589"/>
                </a:moveTo>
                <a:lnTo>
                  <a:pt x="267462" y="306069"/>
                </a:lnTo>
                <a:lnTo>
                  <a:pt x="254126" y="306069"/>
                </a:lnTo>
                <a:lnTo>
                  <a:pt x="239775" y="331469"/>
                </a:lnTo>
                <a:lnTo>
                  <a:pt x="247396" y="331469"/>
                </a:lnTo>
                <a:lnTo>
                  <a:pt x="249427" y="325119"/>
                </a:lnTo>
                <a:lnTo>
                  <a:pt x="250951" y="322579"/>
                </a:lnTo>
                <a:lnTo>
                  <a:pt x="255143" y="318769"/>
                </a:lnTo>
                <a:lnTo>
                  <a:pt x="257048" y="317499"/>
                </a:lnTo>
                <a:lnTo>
                  <a:pt x="258699" y="316229"/>
                </a:lnTo>
                <a:lnTo>
                  <a:pt x="281028" y="316229"/>
                </a:lnTo>
                <a:lnTo>
                  <a:pt x="278510" y="313689"/>
                </a:lnTo>
                <a:lnTo>
                  <a:pt x="276732" y="312419"/>
                </a:lnTo>
                <a:lnTo>
                  <a:pt x="275971" y="311149"/>
                </a:lnTo>
                <a:lnTo>
                  <a:pt x="275208" y="311149"/>
                </a:lnTo>
                <a:lnTo>
                  <a:pt x="274447" y="309879"/>
                </a:lnTo>
                <a:lnTo>
                  <a:pt x="274954" y="306069"/>
                </a:lnTo>
                <a:lnTo>
                  <a:pt x="275717" y="303529"/>
                </a:lnTo>
                <a:lnTo>
                  <a:pt x="276732" y="299719"/>
                </a:lnTo>
                <a:lnTo>
                  <a:pt x="277749" y="297179"/>
                </a:lnTo>
                <a:lnTo>
                  <a:pt x="279400" y="294639"/>
                </a:lnTo>
                <a:lnTo>
                  <a:pt x="283591" y="289559"/>
                </a:lnTo>
                <a:lnTo>
                  <a:pt x="285496" y="288289"/>
                </a:lnTo>
                <a:lnTo>
                  <a:pt x="287147" y="288289"/>
                </a:lnTo>
                <a:lnTo>
                  <a:pt x="288925" y="287019"/>
                </a:lnTo>
                <a:lnTo>
                  <a:pt x="308526" y="287019"/>
                </a:lnTo>
                <a:lnTo>
                  <a:pt x="302005" y="280669"/>
                </a:lnTo>
                <a:lnTo>
                  <a:pt x="296799" y="276859"/>
                </a:lnTo>
                <a:lnTo>
                  <a:pt x="286384" y="275589"/>
                </a:lnTo>
                <a:close/>
              </a:path>
              <a:path w="612775" h="590550">
                <a:moveTo>
                  <a:pt x="308526" y="287019"/>
                </a:moveTo>
                <a:lnTo>
                  <a:pt x="290575" y="287019"/>
                </a:lnTo>
                <a:lnTo>
                  <a:pt x="292353" y="288289"/>
                </a:lnTo>
                <a:lnTo>
                  <a:pt x="294004" y="288289"/>
                </a:lnTo>
                <a:lnTo>
                  <a:pt x="295782" y="289559"/>
                </a:lnTo>
                <a:lnTo>
                  <a:pt x="299593" y="292099"/>
                </a:lnTo>
                <a:lnTo>
                  <a:pt x="301498" y="294639"/>
                </a:lnTo>
                <a:lnTo>
                  <a:pt x="328549" y="321309"/>
                </a:lnTo>
                <a:lnTo>
                  <a:pt x="335915" y="313689"/>
                </a:lnTo>
                <a:lnTo>
                  <a:pt x="308526" y="287019"/>
                </a:lnTo>
                <a:close/>
              </a:path>
              <a:path w="612775" h="590550">
                <a:moveTo>
                  <a:pt x="264159" y="304799"/>
                </a:moveTo>
                <a:lnTo>
                  <a:pt x="260857" y="304799"/>
                </a:lnTo>
                <a:lnTo>
                  <a:pt x="257555" y="306069"/>
                </a:lnTo>
                <a:lnTo>
                  <a:pt x="267462" y="306069"/>
                </a:lnTo>
                <a:lnTo>
                  <a:pt x="264159" y="304799"/>
                </a:lnTo>
                <a:close/>
              </a:path>
              <a:path w="612775" h="590550">
                <a:moveTo>
                  <a:pt x="313690" y="247649"/>
                </a:moveTo>
                <a:lnTo>
                  <a:pt x="306324" y="255269"/>
                </a:lnTo>
                <a:lnTo>
                  <a:pt x="350393" y="299719"/>
                </a:lnTo>
                <a:lnTo>
                  <a:pt x="357758" y="292099"/>
                </a:lnTo>
                <a:lnTo>
                  <a:pt x="313690" y="247649"/>
                </a:lnTo>
                <a:close/>
              </a:path>
              <a:path w="612775" h="590550">
                <a:moveTo>
                  <a:pt x="336296" y="226059"/>
                </a:moveTo>
                <a:lnTo>
                  <a:pt x="328802" y="232409"/>
                </a:lnTo>
                <a:lnTo>
                  <a:pt x="372872" y="276859"/>
                </a:lnTo>
                <a:lnTo>
                  <a:pt x="380365" y="269239"/>
                </a:lnTo>
                <a:lnTo>
                  <a:pt x="347345" y="236219"/>
                </a:lnTo>
                <a:lnTo>
                  <a:pt x="347852" y="233679"/>
                </a:lnTo>
                <a:lnTo>
                  <a:pt x="348742" y="229869"/>
                </a:lnTo>
                <a:lnTo>
                  <a:pt x="341122" y="229869"/>
                </a:lnTo>
                <a:lnTo>
                  <a:pt x="336296" y="226059"/>
                </a:lnTo>
                <a:close/>
              </a:path>
              <a:path w="612775" h="590550">
                <a:moveTo>
                  <a:pt x="299084" y="232409"/>
                </a:moveTo>
                <a:lnTo>
                  <a:pt x="290702" y="241299"/>
                </a:lnTo>
                <a:lnTo>
                  <a:pt x="298450" y="248919"/>
                </a:lnTo>
                <a:lnTo>
                  <a:pt x="306831" y="240029"/>
                </a:lnTo>
                <a:lnTo>
                  <a:pt x="299084" y="232409"/>
                </a:lnTo>
                <a:close/>
              </a:path>
              <a:path w="612775" h="590550">
                <a:moveTo>
                  <a:pt x="382425" y="213359"/>
                </a:moveTo>
                <a:lnTo>
                  <a:pt x="363981" y="213359"/>
                </a:lnTo>
                <a:lnTo>
                  <a:pt x="365759" y="214629"/>
                </a:lnTo>
                <a:lnTo>
                  <a:pt x="367410" y="214629"/>
                </a:lnTo>
                <a:lnTo>
                  <a:pt x="369189" y="215899"/>
                </a:lnTo>
                <a:lnTo>
                  <a:pt x="373252" y="218439"/>
                </a:lnTo>
                <a:lnTo>
                  <a:pt x="375157" y="220979"/>
                </a:lnTo>
                <a:lnTo>
                  <a:pt x="402335" y="247649"/>
                </a:lnTo>
                <a:lnTo>
                  <a:pt x="409701" y="240029"/>
                </a:lnTo>
                <a:lnTo>
                  <a:pt x="382425" y="213359"/>
                </a:lnTo>
                <a:close/>
              </a:path>
              <a:path w="612775" h="590550">
                <a:moveTo>
                  <a:pt x="370331" y="203199"/>
                </a:moveTo>
                <a:lnTo>
                  <a:pt x="359664" y="203199"/>
                </a:lnTo>
                <a:lnTo>
                  <a:pt x="354583" y="204469"/>
                </a:lnTo>
                <a:lnTo>
                  <a:pt x="349757" y="209549"/>
                </a:lnTo>
                <a:lnTo>
                  <a:pt x="347218" y="212089"/>
                </a:lnTo>
                <a:lnTo>
                  <a:pt x="345185" y="215899"/>
                </a:lnTo>
                <a:lnTo>
                  <a:pt x="342392" y="222249"/>
                </a:lnTo>
                <a:lnTo>
                  <a:pt x="341502" y="226059"/>
                </a:lnTo>
                <a:lnTo>
                  <a:pt x="341122" y="229869"/>
                </a:lnTo>
                <a:lnTo>
                  <a:pt x="348742" y="229869"/>
                </a:lnTo>
                <a:lnTo>
                  <a:pt x="349884" y="226059"/>
                </a:lnTo>
                <a:lnTo>
                  <a:pt x="351154" y="223519"/>
                </a:lnTo>
                <a:lnTo>
                  <a:pt x="352805" y="220979"/>
                </a:lnTo>
                <a:lnTo>
                  <a:pt x="356743" y="217169"/>
                </a:lnTo>
                <a:lnTo>
                  <a:pt x="358648" y="215899"/>
                </a:lnTo>
                <a:lnTo>
                  <a:pt x="362203" y="213359"/>
                </a:lnTo>
                <a:lnTo>
                  <a:pt x="382425" y="213359"/>
                </a:lnTo>
                <a:lnTo>
                  <a:pt x="381126" y="212089"/>
                </a:lnTo>
                <a:lnTo>
                  <a:pt x="375793" y="205739"/>
                </a:lnTo>
                <a:lnTo>
                  <a:pt x="370331" y="203199"/>
                </a:lnTo>
                <a:close/>
              </a:path>
              <a:path w="612775" h="590550">
                <a:moveTo>
                  <a:pt x="430469" y="165099"/>
                </a:moveTo>
                <a:lnTo>
                  <a:pt x="413384" y="165099"/>
                </a:lnTo>
                <a:lnTo>
                  <a:pt x="415035" y="166369"/>
                </a:lnTo>
                <a:lnTo>
                  <a:pt x="416814" y="166369"/>
                </a:lnTo>
                <a:lnTo>
                  <a:pt x="418465" y="167639"/>
                </a:lnTo>
                <a:lnTo>
                  <a:pt x="421258" y="170179"/>
                </a:lnTo>
                <a:lnTo>
                  <a:pt x="417195" y="175259"/>
                </a:lnTo>
                <a:lnTo>
                  <a:pt x="413512" y="179069"/>
                </a:lnTo>
                <a:lnTo>
                  <a:pt x="410082" y="184149"/>
                </a:lnTo>
                <a:lnTo>
                  <a:pt x="400939" y="203199"/>
                </a:lnTo>
                <a:lnTo>
                  <a:pt x="402208" y="209549"/>
                </a:lnTo>
                <a:lnTo>
                  <a:pt x="404241" y="213359"/>
                </a:lnTo>
                <a:lnTo>
                  <a:pt x="407543" y="217169"/>
                </a:lnTo>
                <a:lnTo>
                  <a:pt x="411606" y="220979"/>
                </a:lnTo>
                <a:lnTo>
                  <a:pt x="416432" y="222249"/>
                </a:lnTo>
                <a:lnTo>
                  <a:pt x="427227" y="222249"/>
                </a:lnTo>
                <a:lnTo>
                  <a:pt x="431800" y="220979"/>
                </a:lnTo>
                <a:lnTo>
                  <a:pt x="435864" y="217169"/>
                </a:lnTo>
                <a:lnTo>
                  <a:pt x="438023" y="214629"/>
                </a:lnTo>
                <a:lnTo>
                  <a:pt x="439674" y="212089"/>
                </a:lnTo>
                <a:lnTo>
                  <a:pt x="419862" y="212089"/>
                </a:lnTo>
                <a:lnTo>
                  <a:pt x="417195" y="210819"/>
                </a:lnTo>
                <a:lnTo>
                  <a:pt x="412496" y="207009"/>
                </a:lnTo>
                <a:lnTo>
                  <a:pt x="411352" y="204469"/>
                </a:lnTo>
                <a:lnTo>
                  <a:pt x="411479" y="199389"/>
                </a:lnTo>
                <a:lnTo>
                  <a:pt x="425196" y="179069"/>
                </a:lnTo>
                <a:lnTo>
                  <a:pt x="427354" y="176529"/>
                </a:lnTo>
                <a:lnTo>
                  <a:pt x="442197" y="176529"/>
                </a:lnTo>
                <a:lnTo>
                  <a:pt x="430469" y="165099"/>
                </a:lnTo>
                <a:close/>
              </a:path>
              <a:path w="612775" h="590550">
                <a:moveTo>
                  <a:pt x="442197" y="176529"/>
                </a:moveTo>
                <a:lnTo>
                  <a:pt x="427354" y="176529"/>
                </a:lnTo>
                <a:lnTo>
                  <a:pt x="439547" y="189229"/>
                </a:lnTo>
                <a:lnTo>
                  <a:pt x="439166" y="191769"/>
                </a:lnTo>
                <a:lnTo>
                  <a:pt x="425450" y="212089"/>
                </a:lnTo>
                <a:lnTo>
                  <a:pt x="439674" y="212089"/>
                </a:lnTo>
                <a:lnTo>
                  <a:pt x="440817" y="210819"/>
                </a:lnTo>
                <a:lnTo>
                  <a:pt x="442087" y="208279"/>
                </a:lnTo>
                <a:lnTo>
                  <a:pt x="442975" y="205739"/>
                </a:lnTo>
                <a:lnTo>
                  <a:pt x="443610" y="204469"/>
                </a:lnTo>
                <a:lnTo>
                  <a:pt x="444119" y="203199"/>
                </a:lnTo>
                <a:lnTo>
                  <a:pt x="444880" y="199389"/>
                </a:lnTo>
                <a:lnTo>
                  <a:pt x="445262" y="196849"/>
                </a:lnTo>
                <a:lnTo>
                  <a:pt x="445770" y="194309"/>
                </a:lnTo>
                <a:lnTo>
                  <a:pt x="455379" y="194309"/>
                </a:lnTo>
                <a:lnTo>
                  <a:pt x="457834" y="191769"/>
                </a:lnTo>
                <a:lnTo>
                  <a:pt x="442197" y="176529"/>
                </a:lnTo>
                <a:close/>
              </a:path>
              <a:path w="612775" h="590550">
                <a:moveTo>
                  <a:pt x="455379" y="194309"/>
                </a:moveTo>
                <a:lnTo>
                  <a:pt x="445770" y="194309"/>
                </a:lnTo>
                <a:lnTo>
                  <a:pt x="450469" y="199389"/>
                </a:lnTo>
                <a:lnTo>
                  <a:pt x="455379" y="194309"/>
                </a:lnTo>
                <a:close/>
              </a:path>
              <a:path w="612775" h="590550">
                <a:moveTo>
                  <a:pt x="416687" y="154939"/>
                </a:moveTo>
                <a:lnTo>
                  <a:pt x="410972" y="154939"/>
                </a:lnTo>
                <a:lnTo>
                  <a:pt x="405129" y="157479"/>
                </a:lnTo>
                <a:lnTo>
                  <a:pt x="399542" y="160019"/>
                </a:lnTo>
                <a:lnTo>
                  <a:pt x="396621" y="162559"/>
                </a:lnTo>
                <a:lnTo>
                  <a:pt x="390778" y="168909"/>
                </a:lnTo>
                <a:lnTo>
                  <a:pt x="388366" y="171449"/>
                </a:lnTo>
                <a:lnTo>
                  <a:pt x="383794" y="177799"/>
                </a:lnTo>
                <a:lnTo>
                  <a:pt x="382143" y="180339"/>
                </a:lnTo>
                <a:lnTo>
                  <a:pt x="381126" y="182879"/>
                </a:lnTo>
                <a:lnTo>
                  <a:pt x="388620" y="190499"/>
                </a:lnTo>
                <a:lnTo>
                  <a:pt x="389000" y="189229"/>
                </a:lnTo>
                <a:lnTo>
                  <a:pt x="390651" y="186689"/>
                </a:lnTo>
                <a:lnTo>
                  <a:pt x="406653" y="167639"/>
                </a:lnTo>
                <a:lnTo>
                  <a:pt x="408304" y="166369"/>
                </a:lnTo>
                <a:lnTo>
                  <a:pt x="409955" y="166369"/>
                </a:lnTo>
                <a:lnTo>
                  <a:pt x="411606" y="165099"/>
                </a:lnTo>
                <a:lnTo>
                  <a:pt x="430469" y="165099"/>
                </a:lnTo>
                <a:lnTo>
                  <a:pt x="427863" y="162559"/>
                </a:lnTo>
                <a:lnTo>
                  <a:pt x="425069" y="158749"/>
                </a:lnTo>
                <a:lnTo>
                  <a:pt x="416687" y="154939"/>
                </a:lnTo>
                <a:close/>
              </a:path>
              <a:path w="612775" h="590550">
                <a:moveTo>
                  <a:pt x="449283" y="139699"/>
                </a:moveTo>
                <a:lnTo>
                  <a:pt x="434340" y="139699"/>
                </a:lnTo>
                <a:lnTo>
                  <a:pt x="463169" y="168909"/>
                </a:lnTo>
                <a:lnTo>
                  <a:pt x="468249" y="171449"/>
                </a:lnTo>
                <a:lnTo>
                  <a:pt x="477774" y="171449"/>
                </a:lnTo>
                <a:lnTo>
                  <a:pt x="490389" y="161289"/>
                </a:lnTo>
                <a:lnTo>
                  <a:pt x="473837" y="161289"/>
                </a:lnTo>
                <a:lnTo>
                  <a:pt x="472185" y="160019"/>
                </a:lnTo>
                <a:lnTo>
                  <a:pt x="470407" y="160019"/>
                </a:lnTo>
                <a:lnTo>
                  <a:pt x="468883" y="158749"/>
                </a:lnTo>
                <a:lnTo>
                  <a:pt x="466090" y="156209"/>
                </a:lnTo>
                <a:lnTo>
                  <a:pt x="464184" y="154939"/>
                </a:lnTo>
                <a:lnTo>
                  <a:pt x="449283" y="139699"/>
                </a:lnTo>
                <a:close/>
              </a:path>
              <a:path w="612775" h="590550">
                <a:moveTo>
                  <a:pt x="487806" y="147319"/>
                </a:moveTo>
                <a:lnTo>
                  <a:pt x="487425" y="148589"/>
                </a:lnTo>
                <a:lnTo>
                  <a:pt x="487172" y="148589"/>
                </a:lnTo>
                <a:lnTo>
                  <a:pt x="486537" y="149859"/>
                </a:lnTo>
                <a:lnTo>
                  <a:pt x="484504" y="153669"/>
                </a:lnTo>
                <a:lnTo>
                  <a:pt x="483489" y="154939"/>
                </a:lnTo>
                <a:lnTo>
                  <a:pt x="480187" y="158749"/>
                </a:lnTo>
                <a:lnTo>
                  <a:pt x="478408" y="160019"/>
                </a:lnTo>
                <a:lnTo>
                  <a:pt x="476884" y="160019"/>
                </a:lnTo>
                <a:lnTo>
                  <a:pt x="475360" y="161289"/>
                </a:lnTo>
                <a:lnTo>
                  <a:pt x="490389" y="161289"/>
                </a:lnTo>
                <a:lnTo>
                  <a:pt x="492251" y="158749"/>
                </a:lnTo>
                <a:lnTo>
                  <a:pt x="493522" y="156209"/>
                </a:lnTo>
                <a:lnTo>
                  <a:pt x="494538" y="154939"/>
                </a:lnTo>
                <a:lnTo>
                  <a:pt x="487806" y="147319"/>
                </a:lnTo>
                <a:close/>
              </a:path>
              <a:path w="612775" h="590550">
                <a:moveTo>
                  <a:pt x="467741" y="93979"/>
                </a:moveTo>
                <a:lnTo>
                  <a:pt x="460375" y="101599"/>
                </a:lnTo>
                <a:lnTo>
                  <a:pt x="504444" y="146049"/>
                </a:lnTo>
                <a:lnTo>
                  <a:pt x="511809" y="138429"/>
                </a:lnTo>
                <a:lnTo>
                  <a:pt x="467741" y="93979"/>
                </a:lnTo>
                <a:close/>
              </a:path>
              <a:path w="612775" h="590550">
                <a:moveTo>
                  <a:pt x="422909" y="114299"/>
                </a:moveTo>
                <a:lnTo>
                  <a:pt x="415417" y="120649"/>
                </a:lnTo>
                <a:lnTo>
                  <a:pt x="428117" y="133349"/>
                </a:lnTo>
                <a:lnTo>
                  <a:pt x="423164" y="138429"/>
                </a:lnTo>
                <a:lnTo>
                  <a:pt x="429387" y="144779"/>
                </a:lnTo>
                <a:lnTo>
                  <a:pt x="434340" y="139699"/>
                </a:lnTo>
                <a:lnTo>
                  <a:pt x="449283" y="139699"/>
                </a:lnTo>
                <a:lnTo>
                  <a:pt x="441832" y="132079"/>
                </a:lnTo>
                <a:lnTo>
                  <a:pt x="448182" y="125729"/>
                </a:lnTo>
                <a:lnTo>
                  <a:pt x="435482" y="125729"/>
                </a:lnTo>
                <a:lnTo>
                  <a:pt x="422909" y="114299"/>
                </a:lnTo>
                <a:close/>
              </a:path>
              <a:path w="612775" h="590550">
                <a:moveTo>
                  <a:pt x="450850" y="110489"/>
                </a:moveTo>
                <a:lnTo>
                  <a:pt x="435482" y="125729"/>
                </a:lnTo>
                <a:lnTo>
                  <a:pt x="448182" y="125729"/>
                </a:lnTo>
                <a:lnTo>
                  <a:pt x="457073" y="116839"/>
                </a:lnTo>
                <a:lnTo>
                  <a:pt x="450850" y="110489"/>
                </a:lnTo>
                <a:close/>
              </a:path>
              <a:path w="612775" h="590550">
                <a:moveTo>
                  <a:pt x="511048" y="52069"/>
                </a:moveTo>
                <a:lnTo>
                  <a:pt x="504063" y="55879"/>
                </a:lnTo>
                <a:lnTo>
                  <a:pt x="497840" y="60959"/>
                </a:lnTo>
                <a:lnTo>
                  <a:pt x="491617" y="67309"/>
                </a:lnTo>
                <a:lnTo>
                  <a:pt x="488823" y="74929"/>
                </a:lnTo>
                <a:lnTo>
                  <a:pt x="489203" y="82549"/>
                </a:lnTo>
                <a:lnTo>
                  <a:pt x="515493" y="115569"/>
                </a:lnTo>
                <a:lnTo>
                  <a:pt x="531114" y="116839"/>
                </a:lnTo>
                <a:lnTo>
                  <a:pt x="538099" y="114299"/>
                </a:lnTo>
                <a:lnTo>
                  <a:pt x="544449" y="107949"/>
                </a:lnTo>
                <a:lnTo>
                  <a:pt x="529463" y="107949"/>
                </a:lnTo>
                <a:lnTo>
                  <a:pt x="524382" y="106679"/>
                </a:lnTo>
                <a:lnTo>
                  <a:pt x="519302" y="106679"/>
                </a:lnTo>
                <a:lnTo>
                  <a:pt x="513969" y="102869"/>
                </a:lnTo>
                <a:lnTo>
                  <a:pt x="508380" y="97789"/>
                </a:lnTo>
                <a:lnTo>
                  <a:pt x="502793" y="91439"/>
                </a:lnTo>
                <a:lnTo>
                  <a:pt x="499618" y="86359"/>
                </a:lnTo>
                <a:lnTo>
                  <a:pt x="499109" y="81279"/>
                </a:lnTo>
                <a:lnTo>
                  <a:pt x="498475" y="76199"/>
                </a:lnTo>
                <a:lnTo>
                  <a:pt x="500252" y="72389"/>
                </a:lnTo>
                <a:lnTo>
                  <a:pt x="504317" y="67309"/>
                </a:lnTo>
                <a:lnTo>
                  <a:pt x="508253" y="63499"/>
                </a:lnTo>
                <a:lnTo>
                  <a:pt x="512699" y="62229"/>
                </a:lnTo>
                <a:lnTo>
                  <a:pt x="539115" y="62229"/>
                </a:lnTo>
                <a:lnTo>
                  <a:pt x="534289" y="57149"/>
                </a:lnTo>
                <a:lnTo>
                  <a:pt x="526796" y="53339"/>
                </a:lnTo>
                <a:lnTo>
                  <a:pt x="511048" y="52069"/>
                </a:lnTo>
                <a:close/>
              </a:path>
              <a:path w="612775" h="590550">
                <a:moveTo>
                  <a:pt x="539115" y="62229"/>
                </a:moveTo>
                <a:lnTo>
                  <a:pt x="512699" y="62229"/>
                </a:lnTo>
                <a:lnTo>
                  <a:pt x="522731" y="63499"/>
                </a:lnTo>
                <a:lnTo>
                  <a:pt x="528066" y="66039"/>
                </a:lnTo>
                <a:lnTo>
                  <a:pt x="533780" y="72389"/>
                </a:lnTo>
                <a:lnTo>
                  <a:pt x="539369" y="77469"/>
                </a:lnTo>
                <a:lnTo>
                  <a:pt x="542417" y="82549"/>
                </a:lnTo>
                <a:lnTo>
                  <a:pt x="543687" y="92709"/>
                </a:lnTo>
                <a:lnTo>
                  <a:pt x="541908" y="97789"/>
                </a:lnTo>
                <a:lnTo>
                  <a:pt x="534034" y="105409"/>
                </a:lnTo>
                <a:lnTo>
                  <a:pt x="529463" y="107949"/>
                </a:lnTo>
                <a:lnTo>
                  <a:pt x="544449" y="107949"/>
                </a:lnTo>
                <a:lnTo>
                  <a:pt x="550545" y="101599"/>
                </a:lnTo>
                <a:lnTo>
                  <a:pt x="553466" y="95249"/>
                </a:lnTo>
                <a:lnTo>
                  <a:pt x="552450" y="78739"/>
                </a:lnTo>
                <a:lnTo>
                  <a:pt x="548640" y="71119"/>
                </a:lnTo>
                <a:lnTo>
                  <a:pt x="541527" y="64769"/>
                </a:lnTo>
                <a:lnTo>
                  <a:pt x="539115" y="62229"/>
                </a:lnTo>
                <a:close/>
              </a:path>
              <a:path w="612775" h="590550">
                <a:moveTo>
                  <a:pt x="453135" y="78739"/>
                </a:moveTo>
                <a:lnTo>
                  <a:pt x="444880" y="86359"/>
                </a:lnTo>
                <a:lnTo>
                  <a:pt x="452500" y="95249"/>
                </a:lnTo>
                <a:lnTo>
                  <a:pt x="460882" y="86359"/>
                </a:lnTo>
                <a:lnTo>
                  <a:pt x="453135" y="78739"/>
                </a:lnTo>
                <a:close/>
              </a:path>
              <a:path w="612775" h="590550">
                <a:moveTo>
                  <a:pt x="538860" y="22859"/>
                </a:moveTo>
                <a:lnTo>
                  <a:pt x="531368" y="30479"/>
                </a:lnTo>
                <a:lnTo>
                  <a:pt x="575437" y="74929"/>
                </a:lnTo>
                <a:lnTo>
                  <a:pt x="582929" y="67309"/>
                </a:lnTo>
                <a:lnTo>
                  <a:pt x="550037" y="34289"/>
                </a:lnTo>
                <a:lnTo>
                  <a:pt x="550418" y="30479"/>
                </a:lnTo>
                <a:lnTo>
                  <a:pt x="551010" y="27939"/>
                </a:lnTo>
                <a:lnTo>
                  <a:pt x="543687" y="27939"/>
                </a:lnTo>
                <a:lnTo>
                  <a:pt x="538860" y="22859"/>
                </a:lnTo>
                <a:close/>
              </a:path>
              <a:path w="612775" h="590550">
                <a:moveTo>
                  <a:pt x="586187" y="11429"/>
                </a:moveTo>
                <a:lnTo>
                  <a:pt x="568325" y="11429"/>
                </a:lnTo>
                <a:lnTo>
                  <a:pt x="569976" y="12699"/>
                </a:lnTo>
                <a:lnTo>
                  <a:pt x="571753" y="12699"/>
                </a:lnTo>
                <a:lnTo>
                  <a:pt x="575818" y="16509"/>
                </a:lnTo>
                <a:lnTo>
                  <a:pt x="577850" y="17779"/>
                </a:lnTo>
                <a:lnTo>
                  <a:pt x="604901" y="44449"/>
                </a:lnTo>
                <a:lnTo>
                  <a:pt x="612394" y="38099"/>
                </a:lnTo>
                <a:lnTo>
                  <a:pt x="586187" y="11429"/>
                </a:lnTo>
                <a:close/>
              </a:path>
              <a:path w="612775" h="590550">
                <a:moveTo>
                  <a:pt x="562228" y="0"/>
                </a:moveTo>
                <a:lnTo>
                  <a:pt x="543687" y="27939"/>
                </a:lnTo>
                <a:lnTo>
                  <a:pt x="551010" y="27939"/>
                </a:lnTo>
                <a:lnTo>
                  <a:pt x="551306" y="26669"/>
                </a:lnTo>
                <a:lnTo>
                  <a:pt x="552576" y="24129"/>
                </a:lnTo>
                <a:lnTo>
                  <a:pt x="553720" y="20319"/>
                </a:lnTo>
                <a:lnTo>
                  <a:pt x="555371" y="17779"/>
                </a:lnTo>
                <a:lnTo>
                  <a:pt x="559307" y="13969"/>
                </a:lnTo>
                <a:lnTo>
                  <a:pt x="561213" y="12699"/>
                </a:lnTo>
                <a:lnTo>
                  <a:pt x="562991" y="12699"/>
                </a:lnTo>
                <a:lnTo>
                  <a:pt x="564769" y="11429"/>
                </a:lnTo>
                <a:lnTo>
                  <a:pt x="586187" y="11429"/>
                </a:lnTo>
                <a:lnTo>
                  <a:pt x="583692" y="8889"/>
                </a:lnTo>
                <a:lnTo>
                  <a:pt x="578357" y="3809"/>
                </a:lnTo>
                <a:lnTo>
                  <a:pt x="573024" y="1269"/>
                </a:lnTo>
                <a:lnTo>
                  <a:pt x="562228" y="0"/>
                </a:lnTo>
                <a:close/>
              </a:path>
            </a:pathLst>
          </a:custGeom>
          <a:solidFill>
            <a:srgbClr val="0120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2102611" y="893190"/>
            <a:ext cx="8650605" cy="1993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In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FY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23, APS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received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82,327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reports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of abuse, neglect, or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exploitation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of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adults 65 and  </a:t>
            </a:r>
            <a:r>
              <a:rPr sz="1800" spc="-30" dirty="0">
                <a:solidFill>
                  <a:srgbClr val="001F5F"/>
                </a:solidFill>
                <a:latin typeface="Calibri"/>
                <a:cs typeface="Calibri"/>
              </a:rPr>
              <a:t>older,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and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37,724 reports of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abuse,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neglect, or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exploitation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of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adults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between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the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ages of </a:t>
            </a:r>
            <a:r>
              <a:rPr sz="1800" spc="10" dirty="0">
                <a:solidFill>
                  <a:srgbClr val="001F5F"/>
                </a:solidFill>
                <a:latin typeface="Calibri"/>
                <a:cs typeface="Calibri"/>
              </a:rPr>
              <a:t>18- 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64.</a:t>
            </a:r>
            <a:endParaRPr sz="1800">
              <a:latin typeface="Calibri"/>
              <a:cs typeface="Calibri"/>
            </a:endParaRPr>
          </a:p>
          <a:p>
            <a:pPr marL="299085" marR="50292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In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FY24 38,989 clients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received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services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from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APS –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16,498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received purchased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client  services</a:t>
            </a:r>
            <a:endParaRPr sz="1800">
              <a:latin typeface="Calibri"/>
              <a:cs typeface="Calibri"/>
            </a:endParaRPr>
          </a:p>
          <a:p>
            <a:pPr marL="480059" algn="ctr">
              <a:lnSpc>
                <a:spcPct val="100000"/>
              </a:lnSpc>
              <a:spcBef>
                <a:spcPts val="1270"/>
              </a:spcBef>
            </a:pPr>
            <a:r>
              <a:rPr sz="1400" dirty="0">
                <a:solidFill>
                  <a:srgbClr val="012067"/>
                </a:solidFill>
                <a:latin typeface="Verdana"/>
                <a:cs typeface="Verdana"/>
              </a:rPr>
              <a:t>APS </a:t>
            </a:r>
            <a:r>
              <a:rPr sz="1400" spc="-55" dirty="0">
                <a:solidFill>
                  <a:srgbClr val="012067"/>
                </a:solidFill>
                <a:latin typeface="Verdana"/>
                <a:cs typeface="Verdana"/>
              </a:rPr>
              <a:t>Top </a:t>
            </a:r>
            <a:r>
              <a:rPr sz="1400" dirty="0">
                <a:solidFill>
                  <a:srgbClr val="012067"/>
                </a:solidFill>
                <a:latin typeface="Verdana"/>
                <a:cs typeface="Verdana"/>
              </a:rPr>
              <a:t>Purchased Client Services</a:t>
            </a:r>
            <a:r>
              <a:rPr sz="1400" spc="-70" dirty="0">
                <a:solidFill>
                  <a:srgbClr val="012067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012067"/>
                </a:solidFill>
                <a:latin typeface="Verdana"/>
                <a:cs typeface="Verdana"/>
              </a:rPr>
              <a:t>(FY2024)</a:t>
            </a:r>
            <a:endParaRPr sz="1400">
              <a:latin typeface="Verdana"/>
              <a:cs typeface="Verdana"/>
            </a:endParaRPr>
          </a:p>
          <a:p>
            <a:pPr marL="480059" algn="ctr">
              <a:lnSpc>
                <a:spcPct val="100000"/>
              </a:lnSpc>
              <a:spcBef>
                <a:spcPts val="670"/>
              </a:spcBef>
              <a:tabLst>
                <a:tab pos="5674995" algn="l"/>
              </a:tabLst>
            </a:pPr>
            <a:r>
              <a:rPr sz="900" spc="-5" dirty="0">
                <a:solidFill>
                  <a:srgbClr val="012067"/>
                </a:solidFill>
                <a:latin typeface="Verdana"/>
                <a:cs typeface="Verdana"/>
              </a:rPr>
              <a:t>3000	$2,500,000.00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47" name="object 4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01640" y="6416802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62484">
            <a:solidFill>
              <a:srgbClr val="FFC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5758434" y="6329883"/>
            <a:ext cx="85534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012067"/>
                </a:solidFill>
                <a:latin typeface="Verdana"/>
                <a:cs typeface="Verdana"/>
              </a:rPr>
              <a:t>Clients</a:t>
            </a:r>
            <a:r>
              <a:rPr sz="900" spc="-45" dirty="0">
                <a:solidFill>
                  <a:srgbClr val="012067"/>
                </a:solidFill>
                <a:latin typeface="Verdana"/>
                <a:cs typeface="Verdana"/>
              </a:rPr>
              <a:t> </a:t>
            </a:r>
            <a:r>
              <a:rPr sz="900" spc="-5" dirty="0">
                <a:solidFill>
                  <a:srgbClr val="012067"/>
                </a:solidFill>
                <a:latin typeface="Verdana"/>
                <a:cs typeface="Verdana"/>
              </a:rPr>
              <a:t>Served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49" name="object 4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85609" y="6416802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8575">
            <a:solidFill>
              <a:srgbClr val="2575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7043673" y="6329883"/>
            <a:ext cx="84899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012067"/>
                </a:solidFill>
                <a:latin typeface="Verdana"/>
                <a:cs typeface="Verdana"/>
              </a:rPr>
              <a:t>Amount</a:t>
            </a:r>
            <a:r>
              <a:rPr sz="900" spc="-45" dirty="0">
                <a:solidFill>
                  <a:srgbClr val="012067"/>
                </a:solidFill>
                <a:latin typeface="Verdana"/>
                <a:cs typeface="Verdana"/>
              </a:rPr>
              <a:t> </a:t>
            </a:r>
            <a:r>
              <a:rPr sz="900" spc="-5" dirty="0">
                <a:solidFill>
                  <a:srgbClr val="012067"/>
                </a:solidFill>
                <a:latin typeface="Verdana"/>
                <a:cs typeface="Verdana"/>
              </a:rPr>
              <a:t>Spent</a:t>
            </a:r>
            <a:endParaRPr sz="9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012183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39873" y="1407413"/>
            <a:ext cx="9691370" cy="0"/>
          </a:xfrm>
          <a:custGeom>
            <a:avLst/>
            <a:gdLst/>
            <a:ahLst/>
            <a:cxnLst/>
            <a:rect l="l" t="t" r="r" b="b"/>
            <a:pathLst>
              <a:path w="9691370">
                <a:moveTo>
                  <a:pt x="0" y="0"/>
                </a:moveTo>
                <a:lnTo>
                  <a:pt x="9690862" y="0"/>
                </a:lnTo>
              </a:path>
            </a:pathLst>
          </a:custGeom>
          <a:ln w="38100">
            <a:solidFill>
              <a:srgbClr val="FFC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18741" y="380491"/>
            <a:ext cx="51403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>
                <a:solidFill>
                  <a:srgbClr val="001F5F"/>
                </a:solidFill>
              </a:rPr>
              <a:t>Major DFPS</a:t>
            </a:r>
            <a:r>
              <a:rPr sz="4400" spc="-45" dirty="0">
                <a:solidFill>
                  <a:srgbClr val="001F5F"/>
                </a:solidFill>
              </a:rPr>
              <a:t> </a:t>
            </a:r>
            <a:r>
              <a:rPr sz="4400" spc="-10" dirty="0">
                <a:solidFill>
                  <a:srgbClr val="001F5F"/>
                </a:solidFill>
              </a:rPr>
              <a:t>Initiatives</a:t>
            </a:r>
            <a:endParaRPr sz="4400"/>
          </a:p>
        </p:txBody>
      </p:sp>
      <p:sp>
        <p:nvSpPr>
          <p:cNvPr id="5" name="object 5"/>
          <p:cNvSpPr txBox="1"/>
          <p:nvPr/>
        </p:nvSpPr>
        <p:spPr>
          <a:xfrm>
            <a:off x="327761" y="6457899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19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64994" y="1585126"/>
            <a:ext cx="6807834" cy="2192655"/>
          </a:xfrm>
          <a:prstGeom prst="rect">
            <a:avLst/>
          </a:prstGeom>
        </p:spPr>
        <p:txBody>
          <a:bodyPr vert="horz" wrap="square" lIns="0" tIns="1860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65"/>
              </a:spcBef>
            </a:pPr>
            <a:r>
              <a:rPr sz="3600" spc="-15" dirty="0">
                <a:solidFill>
                  <a:srgbClr val="001F5F"/>
                </a:solidFill>
                <a:latin typeface="Calibri"/>
                <a:cs typeface="Calibri"/>
              </a:rPr>
              <a:t>Community-Based</a:t>
            </a:r>
            <a:r>
              <a:rPr sz="36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spc="-20" dirty="0">
                <a:solidFill>
                  <a:srgbClr val="001F5F"/>
                </a:solidFill>
                <a:latin typeface="Calibri"/>
                <a:cs typeface="Calibri"/>
              </a:rPr>
              <a:t>Care</a:t>
            </a:r>
            <a:endParaRPr sz="3600">
              <a:latin typeface="Calibri"/>
              <a:cs typeface="Calibri"/>
            </a:endParaRPr>
          </a:p>
          <a:p>
            <a:pPr marL="12700" marR="5080">
              <a:lnSpc>
                <a:spcPts val="5690"/>
              </a:lnSpc>
              <a:spcBef>
                <a:spcPts val="415"/>
              </a:spcBef>
            </a:pPr>
            <a:r>
              <a:rPr sz="3600" spc="-20" dirty="0">
                <a:solidFill>
                  <a:srgbClr val="001F5F"/>
                </a:solidFill>
                <a:latin typeface="Calibri"/>
                <a:cs typeface="Calibri"/>
              </a:rPr>
              <a:t>Children </a:t>
            </a:r>
            <a:r>
              <a:rPr sz="3600" spc="-15" dirty="0">
                <a:solidFill>
                  <a:srgbClr val="001F5F"/>
                </a:solidFill>
                <a:latin typeface="Calibri"/>
                <a:cs typeface="Calibri"/>
              </a:rPr>
              <a:t>Without </a:t>
            </a:r>
            <a:r>
              <a:rPr sz="3600" spc="-20" dirty="0">
                <a:solidFill>
                  <a:srgbClr val="001F5F"/>
                </a:solidFill>
                <a:latin typeface="Calibri"/>
                <a:cs typeface="Calibri"/>
              </a:rPr>
              <a:t>Placement (CWOP)  </a:t>
            </a:r>
            <a:r>
              <a:rPr sz="3600" spc="-95" dirty="0">
                <a:solidFill>
                  <a:srgbClr val="001F5F"/>
                </a:solidFill>
                <a:latin typeface="Calibri"/>
                <a:cs typeface="Calibri"/>
              </a:rPr>
              <a:t>Texas </a:t>
            </a:r>
            <a:r>
              <a:rPr sz="3600" spc="-10" dirty="0">
                <a:solidFill>
                  <a:srgbClr val="001F5F"/>
                </a:solidFill>
                <a:latin typeface="Calibri"/>
                <a:cs typeface="Calibri"/>
              </a:rPr>
              <a:t>Child-Centered </a:t>
            </a:r>
            <a:r>
              <a:rPr sz="3600" spc="-15" dirty="0">
                <a:solidFill>
                  <a:srgbClr val="001F5F"/>
                </a:solidFill>
                <a:latin typeface="Calibri"/>
                <a:cs typeface="Calibri"/>
              </a:rPr>
              <a:t>Care</a:t>
            </a:r>
            <a:r>
              <a:rPr sz="3600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spc="-15" dirty="0">
                <a:solidFill>
                  <a:srgbClr val="001F5F"/>
                </a:solidFill>
                <a:latin typeface="Calibri"/>
                <a:cs typeface="Calibri"/>
              </a:rPr>
              <a:t>(T3C)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18486" y="348234"/>
            <a:ext cx="48583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DFPS </a:t>
            </a:r>
            <a:r>
              <a:rPr spc="-15" dirty="0"/>
              <a:t>Agency</a:t>
            </a:r>
            <a:r>
              <a:rPr spc="-10" dirty="0"/>
              <a:t> Overview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570334" y="6381699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6499B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18486" y="901509"/>
            <a:ext cx="8035290" cy="5266055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3200" b="1" spc="-10" dirty="0">
                <a:solidFill>
                  <a:srgbClr val="B47D00"/>
                </a:solidFill>
                <a:latin typeface="Calibri"/>
                <a:cs typeface="Calibri"/>
              </a:rPr>
              <a:t>Core </a:t>
            </a:r>
            <a:r>
              <a:rPr sz="3200" b="1" dirty="0">
                <a:solidFill>
                  <a:srgbClr val="B47D00"/>
                </a:solidFill>
                <a:latin typeface="Calibri"/>
                <a:cs typeface="Calibri"/>
              </a:rPr>
              <a:t>Functions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1800" b="1" spc="-10" dirty="0">
                <a:solidFill>
                  <a:srgbClr val="012067"/>
                </a:solidFill>
                <a:latin typeface="Calibri"/>
                <a:cs typeface="Calibri"/>
              </a:rPr>
              <a:t>Statewide </a:t>
            </a:r>
            <a:r>
              <a:rPr sz="1800" b="1" spc="-15" dirty="0">
                <a:solidFill>
                  <a:srgbClr val="012067"/>
                </a:solidFill>
                <a:latin typeface="Calibri"/>
                <a:cs typeface="Calibri"/>
              </a:rPr>
              <a:t>Intake</a:t>
            </a:r>
            <a:r>
              <a:rPr sz="1800" b="1" spc="-75" dirty="0">
                <a:solidFill>
                  <a:srgbClr val="012067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12067"/>
                </a:solidFill>
                <a:latin typeface="Calibri"/>
                <a:cs typeface="Calibri"/>
              </a:rPr>
              <a:t>(SWI)</a:t>
            </a:r>
            <a:endParaRPr sz="1800">
              <a:latin typeface="Calibri"/>
              <a:cs typeface="Calibri"/>
            </a:endParaRPr>
          </a:p>
          <a:p>
            <a:pPr marL="12700" marR="503555">
              <a:lnSpc>
                <a:spcPct val="100000"/>
              </a:lnSpc>
            </a:pPr>
            <a:r>
              <a:rPr sz="1800" spc="-15" dirty="0">
                <a:solidFill>
                  <a:srgbClr val="012067"/>
                </a:solidFill>
                <a:latin typeface="Calibri"/>
                <a:cs typeface="Calibri"/>
              </a:rPr>
              <a:t>Operates </a:t>
            </a:r>
            <a:r>
              <a:rPr sz="1800" dirty="0">
                <a:solidFill>
                  <a:srgbClr val="012067"/>
                </a:solidFill>
                <a:latin typeface="Calibri"/>
                <a:cs typeface="Calibri"/>
              </a:rPr>
              <a:t>24 </a:t>
            </a:r>
            <a:r>
              <a:rPr sz="1800" spc="-10" dirty="0">
                <a:solidFill>
                  <a:srgbClr val="012067"/>
                </a:solidFill>
                <a:latin typeface="Calibri"/>
                <a:cs typeface="Calibri"/>
              </a:rPr>
              <a:t>hours </a:t>
            </a:r>
            <a:r>
              <a:rPr sz="1800" dirty="0">
                <a:solidFill>
                  <a:srgbClr val="012067"/>
                </a:solidFill>
                <a:latin typeface="Calibri"/>
                <a:cs typeface="Calibri"/>
              </a:rPr>
              <a:t>a </a:t>
            </a:r>
            <a:r>
              <a:rPr sz="1800" spc="-45" dirty="0">
                <a:solidFill>
                  <a:srgbClr val="012067"/>
                </a:solidFill>
                <a:latin typeface="Calibri"/>
                <a:cs typeface="Calibri"/>
              </a:rPr>
              <a:t>day, </a:t>
            </a:r>
            <a:r>
              <a:rPr sz="1800" spc="-5" dirty="0">
                <a:solidFill>
                  <a:srgbClr val="012067"/>
                </a:solidFill>
                <a:latin typeface="Calibri"/>
                <a:cs typeface="Calibri"/>
              </a:rPr>
              <a:t>seven </a:t>
            </a:r>
            <a:r>
              <a:rPr sz="1800" spc="-15" dirty="0">
                <a:solidFill>
                  <a:srgbClr val="012067"/>
                </a:solidFill>
                <a:latin typeface="Calibri"/>
                <a:cs typeface="Calibri"/>
              </a:rPr>
              <a:t>days </a:t>
            </a:r>
            <a:r>
              <a:rPr sz="1800" dirty="0">
                <a:solidFill>
                  <a:srgbClr val="012067"/>
                </a:solidFill>
                <a:latin typeface="Calibri"/>
                <a:cs typeface="Calibri"/>
              </a:rPr>
              <a:t>a </a:t>
            </a:r>
            <a:r>
              <a:rPr sz="1800" spc="-5" dirty="0">
                <a:solidFill>
                  <a:srgbClr val="012067"/>
                </a:solidFill>
                <a:latin typeface="Calibri"/>
                <a:cs typeface="Calibri"/>
              </a:rPr>
              <a:t>week, </a:t>
            </a:r>
            <a:r>
              <a:rPr sz="1800" dirty="0">
                <a:solidFill>
                  <a:srgbClr val="012067"/>
                </a:solidFill>
                <a:latin typeface="Calibri"/>
                <a:cs typeface="Calibri"/>
              </a:rPr>
              <a:t>as the </a:t>
            </a:r>
            <a:r>
              <a:rPr sz="1800" spc="-15" dirty="0">
                <a:solidFill>
                  <a:srgbClr val="012067"/>
                </a:solidFill>
                <a:latin typeface="Calibri"/>
                <a:cs typeface="Calibri"/>
              </a:rPr>
              <a:t>centralized </a:t>
            </a:r>
            <a:r>
              <a:rPr sz="1800" spc="-10" dirty="0">
                <a:solidFill>
                  <a:srgbClr val="012067"/>
                </a:solidFill>
                <a:latin typeface="Calibri"/>
                <a:cs typeface="Calibri"/>
              </a:rPr>
              <a:t>point </a:t>
            </a:r>
            <a:r>
              <a:rPr sz="1800" spc="-5" dirty="0">
                <a:solidFill>
                  <a:srgbClr val="012067"/>
                </a:solidFill>
                <a:latin typeface="Calibri"/>
                <a:cs typeface="Calibri"/>
              </a:rPr>
              <a:t>of </a:t>
            </a:r>
            <a:r>
              <a:rPr sz="1800" spc="-20" dirty="0">
                <a:solidFill>
                  <a:srgbClr val="012067"/>
                </a:solidFill>
                <a:latin typeface="Calibri"/>
                <a:cs typeface="Calibri"/>
              </a:rPr>
              <a:t>intake </a:t>
            </a:r>
            <a:r>
              <a:rPr sz="1800" spc="-15" dirty="0">
                <a:solidFill>
                  <a:srgbClr val="012067"/>
                </a:solidFill>
                <a:latin typeface="Calibri"/>
                <a:cs typeface="Calibri"/>
              </a:rPr>
              <a:t>for  </a:t>
            </a:r>
            <a:r>
              <a:rPr sz="1800" spc="-10" dirty="0">
                <a:solidFill>
                  <a:srgbClr val="012067"/>
                </a:solidFill>
                <a:latin typeface="Calibri"/>
                <a:cs typeface="Calibri"/>
              </a:rPr>
              <a:t>reporting </a:t>
            </a:r>
            <a:r>
              <a:rPr sz="1800" spc="-5" dirty="0">
                <a:solidFill>
                  <a:srgbClr val="012067"/>
                </a:solidFill>
                <a:latin typeface="Calibri"/>
                <a:cs typeface="Calibri"/>
              </a:rPr>
              <a:t>suspected incidents of abuse, neglect, </a:t>
            </a:r>
            <a:r>
              <a:rPr sz="1800" dirty="0">
                <a:solidFill>
                  <a:srgbClr val="012067"/>
                </a:solidFill>
                <a:latin typeface="Calibri"/>
                <a:cs typeface="Calibri"/>
              </a:rPr>
              <a:t>and </a:t>
            </a:r>
            <a:r>
              <a:rPr sz="1800" spc="-10" dirty="0">
                <a:solidFill>
                  <a:srgbClr val="012067"/>
                </a:solidFill>
                <a:latin typeface="Calibri"/>
                <a:cs typeface="Calibri"/>
              </a:rPr>
              <a:t>exploitation </a:t>
            </a:r>
            <a:r>
              <a:rPr sz="1800" dirty="0">
                <a:solidFill>
                  <a:srgbClr val="012067"/>
                </a:solidFill>
                <a:latin typeface="Calibri"/>
                <a:cs typeface="Calibri"/>
              </a:rPr>
              <a:t>and </a:t>
            </a:r>
            <a:r>
              <a:rPr sz="1800" spc="-10" dirty="0">
                <a:solidFill>
                  <a:srgbClr val="012067"/>
                </a:solidFill>
                <a:latin typeface="Calibri"/>
                <a:cs typeface="Calibri"/>
              </a:rPr>
              <a:t>childcare  </a:t>
            </a:r>
            <a:r>
              <a:rPr sz="1800" spc="-5" dirty="0">
                <a:solidFill>
                  <a:srgbClr val="012067"/>
                </a:solidFill>
                <a:latin typeface="Calibri"/>
                <a:cs typeface="Calibri"/>
              </a:rPr>
              <a:t>licensing </a:t>
            </a:r>
            <a:r>
              <a:rPr sz="1800" spc="-10" dirty="0">
                <a:solidFill>
                  <a:srgbClr val="012067"/>
                </a:solidFill>
                <a:latin typeface="Calibri"/>
                <a:cs typeface="Calibri"/>
              </a:rPr>
              <a:t>standards</a:t>
            </a:r>
            <a:r>
              <a:rPr sz="1800" spc="15" dirty="0">
                <a:solidFill>
                  <a:srgbClr val="01206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12067"/>
                </a:solidFill>
                <a:latin typeface="Calibri"/>
                <a:cs typeface="Calibri"/>
              </a:rPr>
              <a:t>violations.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12067"/>
                </a:solidFill>
                <a:latin typeface="Calibri"/>
                <a:cs typeface="Calibri"/>
              </a:rPr>
              <a:t>Adult </a:t>
            </a:r>
            <a:r>
              <a:rPr sz="1800" b="1" spc="-10" dirty="0">
                <a:solidFill>
                  <a:srgbClr val="012067"/>
                </a:solidFill>
                <a:latin typeface="Calibri"/>
                <a:cs typeface="Calibri"/>
              </a:rPr>
              <a:t>Protective </a:t>
            </a:r>
            <a:r>
              <a:rPr sz="1800" b="1" spc="-5" dirty="0">
                <a:solidFill>
                  <a:srgbClr val="012067"/>
                </a:solidFill>
                <a:latin typeface="Calibri"/>
                <a:cs typeface="Calibri"/>
              </a:rPr>
              <a:t>Services</a:t>
            </a:r>
            <a:r>
              <a:rPr sz="1800" b="1" spc="-45" dirty="0">
                <a:solidFill>
                  <a:srgbClr val="012067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12067"/>
                </a:solidFill>
                <a:latin typeface="Calibri"/>
                <a:cs typeface="Calibri"/>
              </a:rPr>
              <a:t>(APS)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012067"/>
                </a:solidFill>
                <a:latin typeface="Calibri"/>
                <a:cs typeface="Calibri"/>
              </a:rPr>
              <a:t>Protects </a:t>
            </a:r>
            <a:r>
              <a:rPr sz="1800" spc="-5" dirty="0">
                <a:solidFill>
                  <a:srgbClr val="012067"/>
                </a:solidFill>
                <a:latin typeface="Calibri"/>
                <a:cs typeface="Calibri"/>
              </a:rPr>
              <a:t>adults living in their own homes </a:t>
            </a:r>
            <a:r>
              <a:rPr sz="1800" dirty="0">
                <a:solidFill>
                  <a:srgbClr val="012067"/>
                </a:solidFill>
                <a:latin typeface="Calibri"/>
                <a:cs typeface="Calibri"/>
              </a:rPr>
              <a:t>who </a:t>
            </a:r>
            <a:r>
              <a:rPr sz="1800" spc="-15" dirty="0">
                <a:solidFill>
                  <a:srgbClr val="012067"/>
                </a:solidFill>
                <a:latin typeface="Calibri"/>
                <a:cs typeface="Calibri"/>
              </a:rPr>
              <a:t>have </a:t>
            </a:r>
            <a:r>
              <a:rPr sz="1800" spc="-5" dirty="0">
                <a:solidFill>
                  <a:srgbClr val="012067"/>
                </a:solidFill>
                <a:latin typeface="Calibri"/>
                <a:cs typeface="Calibri"/>
              </a:rPr>
              <a:t>disabilities or </a:t>
            </a:r>
            <a:r>
              <a:rPr sz="1800" dirty="0">
                <a:solidFill>
                  <a:srgbClr val="012067"/>
                </a:solidFill>
                <a:latin typeface="Calibri"/>
                <a:cs typeface="Calibri"/>
              </a:rPr>
              <a:t>who </a:t>
            </a:r>
            <a:r>
              <a:rPr sz="1800" spc="-10" dirty="0">
                <a:solidFill>
                  <a:srgbClr val="012067"/>
                </a:solidFill>
                <a:latin typeface="Calibri"/>
                <a:cs typeface="Calibri"/>
              </a:rPr>
              <a:t>are </a:t>
            </a:r>
            <a:r>
              <a:rPr sz="1800" dirty="0">
                <a:solidFill>
                  <a:srgbClr val="012067"/>
                </a:solidFill>
                <a:latin typeface="Calibri"/>
                <a:cs typeface="Calibri"/>
              </a:rPr>
              <a:t>65 </a:t>
            </a:r>
            <a:r>
              <a:rPr sz="1800" spc="-15" dirty="0">
                <a:solidFill>
                  <a:srgbClr val="012067"/>
                </a:solidFill>
                <a:latin typeface="Calibri"/>
                <a:cs typeface="Calibri"/>
              </a:rPr>
              <a:t>years</a:t>
            </a:r>
            <a:r>
              <a:rPr sz="1800" spc="180" dirty="0">
                <a:solidFill>
                  <a:srgbClr val="01206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12067"/>
                </a:solidFill>
                <a:latin typeface="Calibri"/>
                <a:cs typeface="Calibri"/>
              </a:rPr>
              <a:t>old</a:t>
            </a:r>
            <a:endParaRPr sz="1800">
              <a:latin typeface="Calibri"/>
              <a:cs typeface="Calibri"/>
            </a:endParaRPr>
          </a:p>
          <a:p>
            <a:pPr marL="12700" marR="468630">
              <a:lnSpc>
                <a:spcPts val="2180"/>
              </a:lnSpc>
              <a:spcBef>
                <a:spcPts val="60"/>
              </a:spcBef>
            </a:pPr>
            <a:r>
              <a:rPr sz="1800" spc="-5" dirty="0">
                <a:solidFill>
                  <a:srgbClr val="012067"/>
                </a:solidFill>
                <a:latin typeface="Calibri"/>
                <a:cs typeface="Calibri"/>
              </a:rPr>
              <a:t>or older by </a:t>
            </a:r>
            <a:r>
              <a:rPr sz="1800" spc="-10" dirty="0">
                <a:solidFill>
                  <a:srgbClr val="012067"/>
                </a:solidFill>
                <a:latin typeface="Calibri"/>
                <a:cs typeface="Calibri"/>
              </a:rPr>
              <a:t>investigating reports </a:t>
            </a:r>
            <a:r>
              <a:rPr sz="1800" spc="-5" dirty="0">
                <a:solidFill>
                  <a:srgbClr val="012067"/>
                </a:solidFill>
                <a:latin typeface="Calibri"/>
                <a:cs typeface="Calibri"/>
              </a:rPr>
              <a:t>of </a:t>
            </a:r>
            <a:r>
              <a:rPr sz="1800" dirty="0">
                <a:solidFill>
                  <a:srgbClr val="012067"/>
                </a:solidFill>
                <a:latin typeface="Calibri"/>
                <a:cs typeface="Calibri"/>
              </a:rPr>
              <a:t>abuse, </a:t>
            </a:r>
            <a:r>
              <a:rPr sz="1800" spc="-5" dirty="0">
                <a:solidFill>
                  <a:srgbClr val="012067"/>
                </a:solidFill>
                <a:latin typeface="Calibri"/>
                <a:cs typeface="Calibri"/>
              </a:rPr>
              <a:t>neglect, </a:t>
            </a:r>
            <a:r>
              <a:rPr sz="1800" dirty="0">
                <a:solidFill>
                  <a:srgbClr val="012067"/>
                </a:solidFill>
                <a:latin typeface="Calibri"/>
                <a:cs typeface="Calibri"/>
              </a:rPr>
              <a:t>and </a:t>
            </a:r>
            <a:r>
              <a:rPr sz="1800" spc="-10" dirty="0">
                <a:solidFill>
                  <a:srgbClr val="012067"/>
                </a:solidFill>
                <a:latin typeface="Calibri"/>
                <a:cs typeface="Calibri"/>
              </a:rPr>
              <a:t>exploitation </a:t>
            </a:r>
            <a:r>
              <a:rPr sz="1800" dirty="0">
                <a:solidFill>
                  <a:srgbClr val="012067"/>
                </a:solidFill>
                <a:latin typeface="Calibri"/>
                <a:cs typeface="Calibri"/>
              </a:rPr>
              <a:t>and </a:t>
            </a:r>
            <a:r>
              <a:rPr sz="1800" spc="-10" dirty="0">
                <a:solidFill>
                  <a:srgbClr val="012067"/>
                </a:solidFill>
                <a:latin typeface="Calibri"/>
                <a:cs typeface="Calibri"/>
              </a:rPr>
              <a:t>providing  </a:t>
            </a:r>
            <a:r>
              <a:rPr sz="1800" spc="-5" dirty="0">
                <a:solidFill>
                  <a:srgbClr val="012067"/>
                </a:solidFill>
                <a:latin typeface="Calibri"/>
                <a:cs typeface="Calibri"/>
              </a:rPr>
              <a:t>short-term </a:t>
            </a:r>
            <a:r>
              <a:rPr sz="1800" dirty="0">
                <a:solidFill>
                  <a:srgbClr val="012067"/>
                </a:solidFill>
                <a:latin typeface="Calibri"/>
                <a:cs typeface="Calibri"/>
              </a:rPr>
              <a:t>services.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00">
              <a:latin typeface="Calibri"/>
              <a:cs typeface="Calibri"/>
            </a:endParaRPr>
          </a:p>
          <a:p>
            <a:pPr marL="12700">
              <a:lnSpc>
                <a:spcPts val="2150"/>
              </a:lnSpc>
            </a:pPr>
            <a:r>
              <a:rPr sz="1800" b="1" spc="-5" dirty="0">
                <a:solidFill>
                  <a:srgbClr val="012067"/>
                </a:solidFill>
                <a:latin typeface="Calibri"/>
                <a:cs typeface="Calibri"/>
              </a:rPr>
              <a:t>Child </a:t>
            </a:r>
            <a:r>
              <a:rPr sz="1800" b="1" spc="-10" dirty="0">
                <a:solidFill>
                  <a:srgbClr val="012067"/>
                </a:solidFill>
                <a:latin typeface="Calibri"/>
                <a:cs typeface="Calibri"/>
              </a:rPr>
              <a:t>Protective </a:t>
            </a:r>
            <a:r>
              <a:rPr sz="1800" b="1" spc="-15" dirty="0">
                <a:solidFill>
                  <a:srgbClr val="012067"/>
                </a:solidFill>
                <a:latin typeface="Calibri"/>
                <a:cs typeface="Calibri"/>
              </a:rPr>
              <a:t>Investigations</a:t>
            </a:r>
            <a:r>
              <a:rPr sz="1800" b="1" spc="-35" dirty="0">
                <a:solidFill>
                  <a:srgbClr val="012067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12067"/>
                </a:solidFill>
                <a:latin typeface="Calibri"/>
                <a:cs typeface="Calibri"/>
              </a:rPr>
              <a:t>(CPI)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50"/>
              </a:lnSpc>
            </a:pPr>
            <a:r>
              <a:rPr sz="1800" spc="-15" dirty="0">
                <a:solidFill>
                  <a:srgbClr val="012067"/>
                </a:solidFill>
                <a:latin typeface="Calibri"/>
                <a:cs typeface="Calibri"/>
              </a:rPr>
              <a:t>Investigates </a:t>
            </a:r>
            <a:r>
              <a:rPr sz="1800" spc="-5" dirty="0">
                <a:solidFill>
                  <a:srgbClr val="012067"/>
                </a:solidFill>
                <a:latin typeface="Calibri"/>
                <a:cs typeface="Calibri"/>
              </a:rPr>
              <a:t>reports of </a:t>
            </a:r>
            <a:r>
              <a:rPr sz="1800" dirty="0">
                <a:solidFill>
                  <a:srgbClr val="012067"/>
                </a:solidFill>
                <a:latin typeface="Calibri"/>
                <a:cs typeface="Calibri"/>
              </a:rPr>
              <a:t>abuse, </a:t>
            </a:r>
            <a:r>
              <a:rPr sz="1800" spc="-5" dirty="0">
                <a:solidFill>
                  <a:srgbClr val="012067"/>
                </a:solidFill>
                <a:latin typeface="Calibri"/>
                <a:cs typeface="Calibri"/>
              </a:rPr>
              <a:t>neglect, </a:t>
            </a:r>
            <a:r>
              <a:rPr sz="1800" dirty="0">
                <a:solidFill>
                  <a:srgbClr val="012067"/>
                </a:solidFill>
                <a:latin typeface="Calibri"/>
                <a:cs typeface="Calibri"/>
              </a:rPr>
              <a:t>and </a:t>
            </a:r>
            <a:r>
              <a:rPr sz="1800" spc="-10" dirty="0">
                <a:solidFill>
                  <a:srgbClr val="012067"/>
                </a:solidFill>
                <a:latin typeface="Calibri"/>
                <a:cs typeface="Calibri"/>
              </a:rPr>
              <a:t>exploitation, including </a:t>
            </a:r>
            <a:r>
              <a:rPr sz="1800" dirty="0">
                <a:solidFill>
                  <a:srgbClr val="012067"/>
                </a:solidFill>
                <a:latin typeface="Calibri"/>
                <a:cs typeface="Calibri"/>
              </a:rPr>
              <a:t>those </a:t>
            </a:r>
            <a:r>
              <a:rPr sz="1800" spc="-5" dirty="0">
                <a:solidFill>
                  <a:srgbClr val="012067"/>
                </a:solidFill>
                <a:latin typeface="Calibri"/>
                <a:cs typeface="Calibri"/>
              </a:rPr>
              <a:t>within</a:t>
            </a:r>
            <a:r>
              <a:rPr sz="1800" spc="180" dirty="0">
                <a:solidFill>
                  <a:srgbClr val="01206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12067"/>
                </a:solidFill>
                <a:latin typeface="Calibri"/>
                <a:cs typeface="Calibri"/>
              </a:rPr>
              <a:t>certain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012067"/>
                </a:solidFill>
                <a:latin typeface="Calibri"/>
                <a:cs typeface="Calibri"/>
              </a:rPr>
              <a:t>residential</a:t>
            </a:r>
            <a:r>
              <a:rPr sz="1800" dirty="0">
                <a:solidFill>
                  <a:srgbClr val="01206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12067"/>
                </a:solidFill>
                <a:latin typeface="Calibri"/>
                <a:cs typeface="Calibri"/>
              </a:rPr>
              <a:t>facilities.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012067"/>
                </a:solidFill>
                <a:latin typeface="Calibri"/>
                <a:cs typeface="Calibri"/>
              </a:rPr>
              <a:t>Child </a:t>
            </a:r>
            <a:r>
              <a:rPr sz="1800" b="1" spc="-10" dirty="0">
                <a:solidFill>
                  <a:srgbClr val="012067"/>
                </a:solidFill>
                <a:latin typeface="Calibri"/>
                <a:cs typeface="Calibri"/>
              </a:rPr>
              <a:t>Protective </a:t>
            </a:r>
            <a:r>
              <a:rPr sz="1800" b="1" spc="-5" dirty="0">
                <a:solidFill>
                  <a:srgbClr val="012067"/>
                </a:solidFill>
                <a:latin typeface="Calibri"/>
                <a:cs typeface="Calibri"/>
              </a:rPr>
              <a:t>Services</a:t>
            </a:r>
            <a:r>
              <a:rPr sz="1800" b="1" spc="-35" dirty="0">
                <a:solidFill>
                  <a:srgbClr val="012067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12067"/>
                </a:solidFill>
                <a:latin typeface="Calibri"/>
                <a:cs typeface="Calibri"/>
              </a:rPr>
              <a:t>(CPS)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solidFill>
                  <a:srgbClr val="012067"/>
                </a:solidFill>
                <a:latin typeface="Calibri"/>
                <a:cs typeface="Calibri"/>
              </a:rPr>
              <a:t>Assesses and </a:t>
            </a:r>
            <a:r>
              <a:rPr sz="1800" spc="-5" dirty="0">
                <a:solidFill>
                  <a:srgbClr val="012067"/>
                </a:solidFill>
                <a:latin typeface="Calibri"/>
                <a:cs typeface="Calibri"/>
              </a:rPr>
              <a:t>places </a:t>
            </a:r>
            <a:r>
              <a:rPr sz="1800" spc="-10" dirty="0">
                <a:solidFill>
                  <a:srgbClr val="012067"/>
                </a:solidFill>
                <a:latin typeface="Calibri"/>
                <a:cs typeface="Calibri"/>
              </a:rPr>
              <a:t>children </a:t>
            </a:r>
            <a:r>
              <a:rPr sz="1800" spc="-5" dirty="0">
                <a:solidFill>
                  <a:srgbClr val="012067"/>
                </a:solidFill>
                <a:latin typeface="Calibri"/>
                <a:cs typeface="Calibri"/>
              </a:rPr>
              <a:t>in </a:t>
            </a:r>
            <a:r>
              <a:rPr sz="1800" spc="-20" dirty="0">
                <a:solidFill>
                  <a:srgbClr val="012067"/>
                </a:solidFill>
                <a:latin typeface="Calibri"/>
                <a:cs typeface="Calibri"/>
              </a:rPr>
              <a:t>foster </a:t>
            </a:r>
            <a:r>
              <a:rPr sz="1800" spc="-15" dirty="0">
                <a:solidFill>
                  <a:srgbClr val="012067"/>
                </a:solidFill>
                <a:latin typeface="Calibri"/>
                <a:cs typeface="Calibri"/>
              </a:rPr>
              <a:t>care </a:t>
            </a:r>
            <a:r>
              <a:rPr sz="1800" dirty="0">
                <a:solidFill>
                  <a:srgbClr val="012067"/>
                </a:solidFill>
                <a:latin typeface="Calibri"/>
                <a:cs typeface="Calibri"/>
              </a:rPr>
              <a:t>when </a:t>
            </a:r>
            <a:r>
              <a:rPr sz="1800" spc="-5" dirty="0">
                <a:solidFill>
                  <a:srgbClr val="012067"/>
                </a:solidFill>
                <a:latin typeface="Calibri"/>
                <a:cs typeface="Calibri"/>
              </a:rPr>
              <a:t>they </a:t>
            </a:r>
            <a:r>
              <a:rPr sz="1800" spc="-10" dirty="0">
                <a:solidFill>
                  <a:srgbClr val="012067"/>
                </a:solidFill>
                <a:latin typeface="Calibri"/>
                <a:cs typeface="Calibri"/>
              </a:rPr>
              <a:t>are </a:t>
            </a:r>
            <a:r>
              <a:rPr sz="1800" spc="-5" dirty="0">
                <a:solidFill>
                  <a:srgbClr val="012067"/>
                </a:solidFill>
                <a:latin typeface="Calibri"/>
                <a:cs typeface="Calibri"/>
              </a:rPr>
              <a:t>not </a:t>
            </a:r>
            <a:r>
              <a:rPr sz="1800" spc="-20" dirty="0">
                <a:solidFill>
                  <a:srgbClr val="012067"/>
                </a:solidFill>
                <a:latin typeface="Calibri"/>
                <a:cs typeface="Calibri"/>
              </a:rPr>
              <a:t>safe </a:t>
            </a:r>
            <a:r>
              <a:rPr sz="1800" dirty="0">
                <a:solidFill>
                  <a:srgbClr val="012067"/>
                </a:solidFill>
                <a:latin typeface="Calibri"/>
                <a:cs typeface="Calibri"/>
              </a:rPr>
              <a:t>in their </a:t>
            </a:r>
            <a:r>
              <a:rPr sz="1800" spc="-5" dirty="0">
                <a:solidFill>
                  <a:srgbClr val="012067"/>
                </a:solidFill>
                <a:latin typeface="Calibri"/>
                <a:cs typeface="Calibri"/>
              </a:rPr>
              <a:t>own homes,  </a:t>
            </a:r>
            <a:r>
              <a:rPr sz="1800" dirty="0">
                <a:solidFill>
                  <a:srgbClr val="012067"/>
                </a:solidFill>
                <a:latin typeface="Calibri"/>
                <a:cs typeface="Calibri"/>
              </a:rPr>
              <a:t>and </a:t>
            </a:r>
            <a:r>
              <a:rPr sz="1800" spc="-15" dirty="0">
                <a:solidFill>
                  <a:srgbClr val="012067"/>
                </a:solidFill>
                <a:latin typeface="Calibri"/>
                <a:cs typeface="Calibri"/>
              </a:rPr>
              <a:t>for </a:t>
            </a:r>
            <a:r>
              <a:rPr sz="1800" spc="-5" dirty="0">
                <a:solidFill>
                  <a:srgbClr val="012067"/>
                </a:solidFill>
                <a:latin typeface="Calibri"/>
                <a:cs typeface="Calibri"/>
              </a:rPr>
              <a:t>ensuring </a:t>
            </a:r>
            <a:r>
              <a:rPr sz="1800" dirty="0">
                <a:solidFill>
                  <a:srgbClr val="012067"/>
                </a:solidFill>
                <a:latin typeface="Calibri"/>
                <a:cs typeface="Calibri"/>
              </a:rPr>
              <a:t>the </a:t>
            </a:r>
            <a:r>
              <a:rPr sz="1800" spc="-10" dirty="0">
                <a:solidFill>
                  <a:srgbClr val="012067"/>
                </a:solidFill>
                <a:latin typeface="Calibri"/>
                <a:cs typeface="Calibri"/>
              </a:rPr>
              <a:t>best </a:t>
            </a:r>
            <a:r>
              <a:rPr sz="1800" spc="-5" dirty="0">
                <a:solidFill>
                  <a:srgbClr val="012067"/>
                </a:solidFill>
                <a:latin typeface="Calibri"/>
                <a:cs typeface="Calibri"/>
              </a:rPr>
              <a:t>permanency </a:t>
            </a:r>
            <a:r>
              <a:rPr sz="1800" spc="-10" dirty="0">
                <a:solidFill>
                  <a:srgbClr val="012067"/>
                </a:solidFill>
                <a:latin typeface="Calibri"/>
                <a:cs typeface="Calibri"/>
              </a:rPr>
              <a:t>outcomes </a:t>
            </a:r>
            <a:r>
              <a:rPr sz="1800" spc="-15" dirty="0">
                <a:solidFill>
                  <a:srgbClr val="012067"/>
                </a:solidFill>
                <a:latin typeface="Calibri"/>
                <a:cs typeface="Calibri"/>
              </a:rPr>
              <a:t>for </a:t>
            </a:r>
            <a:r>
              <a:rPr sz="1800" spc="-10" dirty="0">
                <a:solidFill>
                  <a:srgbClr val="012067"/>
                </a:solidFill>
                <a:latin typeface="Calibri"/>
                <a:cs typeface="Calibri"/>
              </a:rPr>
              <a:t>children </a:t>
            </a:r>
            <a:r>
              <a:rPr sz="1800" spc="-5" dirty="0">
                <a:solidFill>
                  <a:srgbClr val="012067"/>
                </a:solidFill>
                <a:latin typeface="Calibri"/>
                <a:cs typeface="Calibri"/>
              </a:rPr>
              <a:t>in</a:t>
            </a:r>
            <a:r>
              <a:rPr sz="1800" spc="145" dirty="0">
                <a:solidFill>
                  <a:srgbClr val="01206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12067"/>
                </a:solidFill>
                <a:latin typeface="Calibri"/>
                <a:cs typeface="Calibri"/>
              </a:rPr>
              <a:t>care.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39873" y="1386077"/>
            <a:ext cx="9825355" cy="1905"/>
          </a:xfrm>
          <a:custGeom>
            <a:avLst/>
            <a:gdLst/>
            <a:ahLst/>
            <a:cxnLst/>
            <a:rect l="l" t="t" r="r" b="b"/>
            <a:pathLst>
              <a:path w="9825355" h="1905">
                <a:moveTo>
                  <a:pt x="0" y="0"/>
                </a:moveTo>
                <a:lnTo>
                  <a:pt x="9825355" y="1397"/>
                </a:lnTo>
              </a:path>
            </a:pathLst>
          </a:custGeom>
          <a:ln w="38099">
            <a:solidFill>
              <a:srgbClr val="FFC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47113" y="504520"/>
            <a:ext cx="52273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95" dirty="0"/>
              <a:t>Community-Based </a:t>
            </a:r>
            <a:r>
              <a:rPr spc="85" dirty="0"/>
              <a:t>Care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047113" y="1623136"/>
            <a:ext cx="9413875" cy="3044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94785" algn="l"/>
              </a:tabLst>
            </a:pPr>
            <a:r>
              <a:rPr sz="1800" spc="-5" dirty="0">
                <a:solidFill>
                  <a:srgbClr val="01184D"/>
                </a:solidFill>
                <a:latin typeface="Verdana"/>
                <a:cs typeface="Verdana"/>
              </a:rPr>
              <a:t>Senate </a:t>
            </a:r>
            <a:r>
              <a:rPr sz="1800" dirty="0">
                <a:solidFill>
                  <a:srgbClr val="01184D"/>
                </a:solidFill>
                <a:latin typeface="Verdana"/>
                <a:cs typeface="Verdana"/>
              </a:rPr>
              <a:t>Bill </a:t>
            </a:r>
            <a:r>
              <a:rPr sz="1800" spc="-5" dirty="0">
                <a:solidFill>
                  <a:srgbClr val="01184D"/>
                </a:solidFill>
                <a:latin typeface="Verdana"/>
                <a:cs typeface="Verdana"/>
              </a:rPr>
              <a:t>11</a:t>
            </a:r>
            <a:r>
              <a:rPr sz="1800" spc="30" dirty="0">
                <a:solidFill>
                  <a:srgbClr val="01184D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01184D"/>
                </a:solidFill>
                <a:latin typeface="Verdana"/>
                <a:cs typeface="Verdana"/>
              </a:rPr>
              <a:t>(85R)</a:t>
            </a:r>
            <a:r>
              <a:rPr sz="1800" spc="25" dirty="0">
                <a:solidFill>
                  <a:srgbClr val="01184D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01184D"/>
                </a:solidFill>
                <a:latin typeface="Verdana"/>
                <a:cs typeface="Verdana"/>
              </a:rPr>
              <a:t>transformed	</a:t>
            </a:r>
            <a:r>
              <a:rPr sz="1800" spc="-10" dirty="0">
                <a:solidFill>
                  <a:srgbClr val="01184D"/>
                </a:solidFill>
                <a:latin typeface="Verdana"/>
                <a:cs typeface="Verdana"/>
              </a:rPr>
              <a:t>Foster </a:t>
            </a:r>
            <a:r>
              <a:rPr sz="1800" spc="-5" dirty="0">
                <a:solidFill>
                  <a:srgbClr val="01184D"/>
                </a:solidFill>
                <a:latin typeface="Verdana"/>
                <a:cs typeface="Verdana"/>
              </a:rPr>
              <a:t>Care </a:t>
            </a:r>
            <a:r>
              <a:rPr sz="1800" spc="-10" dirty="0">
                <a:solidFill>
                  <a:srgbClr val="01184D"/>
                </a:solidFill>
                <a:latin typeface="Verdana"/>
                <a:cs typeface="Verdana"/>
              </a:rPr>
              <a:t>Redesign </a:t>
            </a:r>
            <a:r>
              <a:rPr sz="1800" dirty="0">
                <a:solidFill>
                  <a:srgbClr val="01184D"/>
                </a:solidFill>
                <a:latin typeface="Verdana"/>
                <a:cs typeface="Verdana"/>
              </a:rPr>
              <a:t>into </a:t>
            </a:r>
            <a:r>
              <a:rPr sz="1800" spc="-5" dirty="0">
                <a:solidFill>
                  <a:srgbClr val="01184D"/>
                </a:solidFill>
                <a:latin typeface="Verdana"/>
                <a:cs typeface="Verdana"/>
              </a:rPr>
              <a:t>the model</a:t>
            </a:r>
            <a:r>
              <a:rPr sz="1800" spc="55" dirty="0">
                <a:solidFill>
                  <a:srgbClr val="01184D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1184D"/>
                </a:solidFill>
                <a:latin typeface="Verdana"/>
                <a:cs typeface="Verdana"/>
              </a:rPr>
              <a:t>known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solidFill>
                  <a:srgbClr val="01184D"/>
                </a:solidFill>
                <a:latin typeface="Verdana"/>
                <a:cs typeface="Verdana"/>
              </a:rPr>
              <a:t>today </a:t>
            </a:r>
            <a:r>
              <a:rPr sz="1800" dirty="0">
                <a:solidFill>
                  <a:srgbClr val="01184D"/>
                </a:solidFill>
                <a:latin typeface="Verdana"/>
                <a:cs typeface="Verdana"/>
              </a:rPr>
              <a:t>as </a:t>
            </a:r>
            <a:r>
              <a:rPr sz="1800" spc="-5" dirty="0">
                <a:solidFill>
                  <a:srgbClr val="01184D"/>
                </a:solidFill>
                <a:latin typeface="Verdana"/>
                <a:cs typeface="Verdana"/>
              </a:rPr>
              <a:t>Community-Based </a:t>
            </a:r>
            <a:r>
              <a:rPr sz="1800" dirty="0">
                <a:solidFill>
                  <a:srgbClr val="01184D"/>
                </a:solidFill>
                <a:latin typeface="Verdana"/>
                <a:cs typeface="Verdana"/>
              </a:rPr>
              <a:t>Care</a:t>
            </a:r>
            <a:r>
              <a:rPr sz="1800" spc="-5" dirty="0">
                <a:solidFill>
                  <a:srgbClr val="01184D"/>
                </a:solidFill>
                <a:latin typeface="Verdana"/>
                <a:cs typeface="Verdana"/>
              </a:rPr>
              <a:t> (CBC)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5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r>
              <a:rPr sz="1800" spc="-5" dirty="0">
                <a:solidFill>
                  <a:srgbClr val="01184D"/>
                </a:solidFill>
                <a:latin typeface="Verdana"/>
                <a:cs typeface="Verdana"/>
              </a:rPr>
              <a:t>CBC </a:t>
            </a:r>
            <a:r>
              <a:rPr sz="1800" dirty="0">
                <a:solidFill>
                  <a:srgbClr val="01184D"/>
                </a:solidFill>
                <a:latin typeface="Verdana"/>
                <a:cs typeface="Verdana"/>
              </a:rPr>
              <a:t>is a </a:t>
            </a:r>
            <a:r>
              <a:rPr sz="1800" spc="-5" dirty="0">
                <a:solidFill>
                  <a:srgbClr val="01184D"/>
                </a:solidFill>
                <a:latin typeface="Verdana"/>
                <a:cs typeface="Verdana"/>
              </a:rPr>
              <a:t>community-based approach to meet the </a:t>
            </a:r>
            <a:r>
              <a:rPr sz="1800" dirty="0">
                <a:solidFill>
                  <a:srgbClr val="01184D"/>
                </a:solidFill>
                <a:latin typeface="Verdana"/>
                <a:cs typeface="Verdana"/>
              </a:rPr>
              <a:t>unique </a:t>
            </a:r>
            <a:r>
              <a:rPr sz="1800" spc="-5" dirty="0">
                <a:solidFill>
                  <a:srgbClr val="01184D"/>
                </a:solidFill>
                <a:latin typeface="Verdana"/>
                <a:cs typeface="Verdana"/>
              </a:rPr>
              <a:t>needs </a:t>
            </a:r>
            <a:r>
              <a:rPr sz="1800" dirty="0">
                <a:solidFill>
                  <a:srgbClr val="01184D"/>
                </a:solidFill>
                <a:latin typeface="Verdana"/>
                <a:cs typeface="Verdana"/>
              </a:rPr>
              <a:t>of families and  children </a:t>
            </a:r>
            <a:r>
              <a:rPr sz="1800" spc="-5" dirty="0">
                <a:solidFill>
                  <a:srgbClr val="01184D"/>
                </a:solidFill>
                <a:latin typeface="Verdana"/>
                <a:cs typeface="Verdana"/>
              </a:rPr>
              <a:t>by contracting </a:t>
            </a:r>
            <a:r>
              <a:rPr sz="1800" dirty="0">
                <a:solidFill>
                  <a:srgbClr val="01184D"/>
                </a:solidFill>
                <a:latin typeface="Verdana"/>
                <a:cs typeface="Verdana"/>
              </a:rPr>
              <a:t>with a nonprofit or </a:t>
            </a:r>
            <a:r>
              <a:rPr sz="1800" spc="-5" dirty="0">
                <a:solidFill>
                  <a:srgbClr val="01184D"/>
                </a:solidFill>
                <a:latin typeface="Verdana"/>
                <a:cs typeface="Verdana"/>
              </a:rPr>
              <a:t>governmental agency to provide direct  case management</a:t>
            </a:r>
            <a:r>
              <a:rPr sz="1800" spc="5" dirty="0">
                <a:solidFill>
                  <a:srgbClr val="01184D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01184D"/>
                </a:solidFill>
                <a:latin typeface="Verdana"/>
                <a:cs typeface="Verdana"/>
              </a:rPr>
              <a:t>to: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Verdana"/>
              <a:cs typeface="Verdana"/>
            </a:endParaRPr>
          </a:p>
          <a:p>
            <a:pPr marL="812800" indent="-342900">
              <a:lnSpc>
                <a:spcPct val="100000"/>
              </a:lnSpc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sz="1800" spc="-5" dirty="0">
                <a:solidFill>
                  <a:srgbClr val="01184D"/>
                </a:solidFill>
                <a:latin typeface="Verdana"/>
                <a:cs typeface="Verdana"/>
              </a:rPr>
              <a:t>Prevent entry </a:t>
            </a:r>
            <a:r>
              <a:rPr sz="1800" dirty="0">
                <a:solidFill>
                  <a:srgbClr val="01184D"/>
                </a:solidFill>
                <a:latin typeface="Verdana"/>
                <a:cs typeface="Verdana"/>
              </a:rPr>
              <a:t>into </a:t>
            </a:r>
            <a:r>
              <a:rPr sz="1800" spc="-5" dirty="0">
                <a:solidFill>
                  <a:srgbClr val="01184D"/>
                </a:solidFill>
                <a:latin typeface="Verdana"/>
                <a:cs typeface="Verdana"/>
              </a:rPr>
              <a:t>foster</a:t>
            </a:r>
            <a:r>
              <a:rPr sz="1800" spc="-20" dirty="0">
                <a:solidFill>
                  <a:srgbClr val="01184D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1184D"/>
                </a:solidFill>
                <a:latin typeface="Verdana"/>
                <a:cs typeface="Verdana"/>
              </a:rPr>
              <a:t>care</a:t>
            </a:r>
            <a:endParaRPr sz="1800">
              <a:latin typeface="Verdana"/>
              <a:cs typeface="Verdana"/>
            </a:endParaRPr>
          </a:p>
          <a:p>
            <a:pPr marL="812800" indent="-342900">
              <a:lnSpc>
                <a:spcPct val="100000"/>
              </a:lnSpc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sz="1800" spc="-10" dirty="0">
                <a:solidFill>
                  <a:srgbClr val="01184D"/>
                </a:solidFill>
                <a:latin typeface="Verdana"/>
                <a:cs typeface="Verdana"/>
              </a:rPr>
              <a:t>Reunify </a:t>
            </a:r>
            <a:r>
              <a:rPr sz="1800" dirty="0">
                <a:solidFill>
                  <a:srgbClr val="01184D"/>
                </a:solidFill>
                <a:latin typeface="Verdana"/>
                <a:cs typeface="Verdana"/>
              </a:rPr>
              <a:t>and </a:t>
            </a:r>
            <a:r>
              <a:rPr sz="1800" spc="-5" dirty="0">
                <a:solidFill>
                  <a:srgbClr val="01184D"/>
                </a:solidFill>
                <a:latin typeface="Verdana"/>
                <a:cs typeface="Verdana"/>
              </a:rPr>
              <a:t>preserve</a:t>
            </a:r>
            <a:r>
              <a:rPr sz="1800" spc="-40" dirty="0">
                <a:solidFill>
                  <a:srgbClr val="01184D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1184D"/>
                </a:solidFill>
                <a:latin typeface="Verdana"/>
                <a:cs typeface="Verdana"/>
              </a:rPr>
              <a:t>families</a:t>
            </a:r>
            <a:endParaRPr sz="1800">
              <a:latin typeface="Verdana"/>
              <a:cs typeface="Verdana"/>
            </a:endParaRPr>
          </a:p>
          <a:p>
            <a:pPr marL="812800" indent="-342900">
              <a:lnSpc>
                <a:spcPct val="100000"/>
              </a:lnSpc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sz="1800" spc="-5" dirty="0">
                <a:solidFill>
                  <a:srgbClr val="01184D"/>
                </a:solidFill>
                <a:latin typeface="Verdana"/>
                <a:cs typeface="Verdana"/>
              </a:rPr>
              <a:t>Ensure </a:t>
            </a:r>
            <a:r>
              <a:rPr sz="1800" dirty="0">
                <a:solidFill>
                  <a:srgbClr val="01184D"/>
                </a:solidFill>
                <a:latin typeface="Verdana"/>
                <a:cs typeface="Verdana"/>
              </a:rPr>
              <a:t>child </a:t>
            </a:r>
            <a:r>
              <a:rPr sz="1800" spc="-30" dirty="0">
                <a:solidFill>
                  <a:srgbClr val="01184D"/>
                </a:solidFill>
                <a:latin typeface="Verdana"/>
                <a:cs typeface="Verdana"/>
              </a:rPr>
              <a:t>safety, </a:t>
            </a:r>
            <a:r>
              <a:rPr sz="1800" spc="-20" dirty="0">
                <a:solidFill>
                  <a:srgbClr val="01184D"/>
                </a:solidFill>
                <a:latin typeface="Verdana"/>
                <a:cs typeface="Verdana"/>
              </a:rPr>
              <a:t>permanency, </a:t>
            </a:r>
            <a:r>
              <a:rPr sz="1800" spc="-5" dirty="0">
                <a:solidFill>
                  <a:srgbClr val="01184D"/>
                </a:solidFill>
                <a:latin typeface="Verdana"/>
                <a:cs typeface="Verdana"/>
              </a:rPr>
              <a:t>and</a:t>
            </a:r>
            <a:r>
              <a:rPr sz="1800" spc="50" dirty="0">
                <a:solidFill>
                  <a:srgbClr val="01184D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1184D"/>
                </a:solidFill>
                <a:latin typeface="Verdana"/>
                <a:cs typeface="Verdana"/>
              </a:rPr>
              <a:t>well-being</a:t>
            </a:r>
            <a:endParaRPr sz="1800">
              <a:latin typeface="Verdana"/>
              <a:cs typeface="Verdana"/>
            </a:endParaRPr>
          </a:p>
          <a:p>
            <a:pPr marL="812800" indent="-342900">
              <a:lnSpc>
                <a:spcPct val="100000"/>
              </a:lnSpc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sz="1800" spc="-15" dirty="0">
                <a:solidFill>
                  <a:srgbClr val="01184D"/>
                </a:solidFill>
                <a:latin typeface="Verdana"/>
                <a:cs typeface="Verdana"/>
              </a:rPr>
              <a:t>Reduce </a:t>
            </a:r>
            <a:r>
              <a:rPr sz="1800" dirty="0">
                <a:solidFill>
                  <a:srgbClr val="01184D"/>
                </a:solidFill>
                <a:latin typeface="Verdana"/>
                <a:cs typeface="Verdana"/>
              </a:rPr>
              <a:t>further </a:t>
            </a:r>
            <a:r>
              <a:rPr sz="1800" spc="-5" dirty="0">
                <a:solidFill>
                  <a:srgbClr val="01184D"/>
                </a:solidFill>
                <a:latin typeface="Verdana"/>
                <a:cs typeface="Verdana"/>
              </a:rPr>
              <a:t>referrals </a:t>
            </a:r>
            <a:r>
              <a:rPr sz="1800" dirty="0">
                <a:solidFill>
                  <a:srgbClr val="01184D"/>
                </a:solidFill>
                <a:latin typeface="Verdana"/>
                <a:cs typeface="Verdana"/>
              </a:rPr>
              <a:t>of children and families </a:t>
            </a:r>
            <a:r>
              <a:rPr sz="1800" spc="-5" dirty="0">
                <a:solidFill>
                  <a:srgbClr val="01184D"/>
                </a:solidFill>
                <a:latin typeface="Verdana"/>
                <a:cs typeface="Verdana"/>
              </a:rPr>
              <a:t>to</a:t>
            </a:r>
            <a:r>
              <a:rPr sz="1800" spc="20" dirty="0">
                <a:solidFill>
                  <a:srgbClr val="01184D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01184D"/>
                </a:solidFill>
                <a:latin typeface="Verdana"/>
                <a:cs typeface="Verdana"/>
              </a:rPr>
              <a:t>DFPS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23915" y="6294526"/>
            <a:ext cx="516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5" dirty="0">
                <a:solidFill>
                  <a:srgbClr val="012067"/>
                </a:solidFill>
                <a:latin typeface="Calibri"/>
                <a:cs typeface="Calibri"/>
              </a:rPr>
              <a:t>Page</a:t>
            </a:r>
            <a:r>
              <a:rPr sz="1200" b="1" spc="-60" dirty="0">
                <a:solidFill>
                  <a:srgbClr val="012067"/>
                </a:solidFill>
                <a:latin typeface="Calibri"/>
                <a:cs typeface="Calibri"/>
              </a:rPr>
              <a:t> </a:t>
            </a:r>
            <a:r>
              <a:rPr sz="1200" b="1" spc="5" dirty="0">
                <a:solidFill>
                  <a:srgbClr val="012067"/>
                </a:solidFill>
                <a:latin typeface="Calibri"/>
                <a:cs typeface="Calibri"/>
              </a:rPr>
              <a:t>20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18486" y="446023"/>
            <a:ext cx="59696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CBC: </a:t>
            </a:r>
            <a:r>
              <a:rPr spc="-15" dirty="0"/>
              <a:t>Implementation</a:t>
            </a:r>
            <a:r>
              <a:rPr spc="-5" dirty="0"/>
              <a:t> </a:t>
            </a:r>
            <a:r>
              <a:rPr spc="-25" dirty="0"/>
              <a:t>Stages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932411" y="6381699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6499B"/>
                </a:solidFill>
                <a:latin typeface="Calibri"/>
                <a:cs typeface="Calibri"/>
              </a:rPr>
              <a:t>21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5842" y="1349502"/>
            <a:ext cx="8734425" cy="1290955"/>
          </a:xfrm>
          <a:custGeom>
            <a:avLst/>
            <a:gdLst/>
            <a:ahLst/>
            <a:cxnLst/>
            <a:rect l="l" t="t" r="r" b="b"/>
            <a:pathLst>
              <a:path w="8734425" h="1290955">
                <a:moveTo>
                  <a:pt x="8088630" y="0"/>
                </a:moveTo>
                <a:lnTo>
                  <a:pt x="8088630" y="322707"/>
                </a:lnTo>
                <a:lnTo>
                  <a:pt x="0" y="322707"/>
                </a:lnTo>
                <a:lnTo>
                  <a:pt x="0" y="968121"/>
                </a:lnTo>
                <a:lnTo>
                  <a:pt x="8088630" y="968121"/>
                </a:lnTo>
                <a:lnTo>
                  <a:pt x="8088630" y="1290827"/>
                </a:lnTo>
                <a:lnTo>
                  <a:pt x="8734043" y="645413"/>
                </a:lnTo>
                <a:lnTo>
                  <a:pt x="8088630" y="0"/>
                </a:lnTo>
                <a:close/>
              </a:path>
            </a:pathLst>
          </a:custGeom>
          <a:solidFill>
            <a:srgbClr val="2967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5842" y="1349502"/>
            <a:ext cx="8734425" cy="1290955"/>
          </a:xfrm>
          <a:custGeom>
            <a:avLst/>
            <a:gdLst/>
            <a:ahLst/>
            <a:cxnLst/>
            <a:rect l="l" t="t" r="r" b="b"/>
            <a:pathLst>
              <a:path w="8734425" h="1290955">
                <a:moveTo>
                  <a:pt x="0" y="322707"/>
                </a:moveTo>
                <a:lnTo>
                  <a:pt x="8088630" y="322707"/>
                </a:lnTo>
                <a:lnTo>
                  <a:pt x="8088630" y="0"/>
                </a:lnTo>
                <a:lnTo>
                  <a:pt x="8734043" y="645413"/>
                </a:lnTo>
                <a:lnTo>
                  <a:pt x="8088630" y="1290827"/>
                </a:lnTo>
                <a:lnTo>
                  <a:pt x="8088630" y="968121"/>
                </a:lnTo>
                <a:lnTo>
                  <a:pt x="0" y="968121"/>
                </a:lnTo>
                <a:lnTo>
                  <a:pt x="0" y="322707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623820" y="1706117"/>
            <a:ext cx="8674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Stage</a:t>
            </a:r>
            <a:r>
              <a:rPr sz="2400" b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54223" y="2298192"/>
            <a:ext cx="2554605" cy="2539365"/>
          </a:xfrm>
          <a:custGeom>
            <a:avLst/>
            <a:gdLst/>
            <a:ahLst/>
            <a:cxnLst/>
            <a:rect l="l" t="t" r="r" b="b"/>
            <a:pathLst>
              <a:path w="2554604" h="2539365">
                <a:moveTo>
                  <a:pt x="0" y="2538983"/>
                </a:moveTo>
                <a:lnTo>
                  <a:pt x="2554224" y="2538983"/>
                </a:lnTo>
                <a:lnTo>
                  <a:pt x="2554224" y="0"/>
                </a:lnTo>
                <a:lnTo>
                  <a:pt x="0" y="0"/>
                </a:lnTo>
                <a:lnTo>
                  <a:pt x="0" y="2538983"/>
                </a:lnTo>
                <a:close/>
              </a:path>
            </a:pathLst>
          </a:custGeom>
          <a:ln w="1270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560573" y="2248890"/>
            <a:ext cx="2541905" cy="2182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195" marR="323850">
              <a:lnSpc>
                <a:spcPct val="140000"/>
              </a:lnSpc>
              <a:spcBef>
                <a:spcPts val="100"/>
              </a:spcBef>
            </a:pPr>
            <a:r>
              <a:rPr sz="1100" dirty="0">
                <a:latin typeface="Palatino Linotype"/>
                <a:cs typeface="Palatino Linotype"/>
              </a:rPr>
              <a:t>Foster Care Network</a:t>
            </a:r>
            <a:r>
              <a:rPr sz="1100" spc="-120" dirty="0">
                <a:latin typeface="Palatino Linotype"/>
                <a:cs typeface="Palatino Linotype"/>
              </a:rPr>
              <a:t> </a:t>
            </a:r>
            <a:r>
              <a:rPr sz="1100" dirty="0">
                <a:latin typeface="Palatino Linotype"/>
                <a:cs typeface="Palatino Linotype"/>
              </a:rPr>
              <a:t>Development  Placement</a:t>
            </a:r>
            <a:r>
              <a:rPr sz="1100" spc="-55" dirty="0">
                <a:latin typeface="Palatino Linotype"/>
                <a:cs typeface="Palatino Linotype"/>
              </a:rPr>
              <a:t> </a:t>
            </a:r>
            <a:r>
              <a:rPr sz="1100" dirty="0">
                <a:latin typeface="Palatino Linotype"/>
                <a:cs typeface="Palatino Linotype"/>
              </a:rPr>
              <a:t>Services</a:t>
            </a:r>
            <a:endParaRPr sz="1100">
              <a:latin typeface="Palatino Linotype"/>
              <a:cs typeface="Palatino Linotype"/>
            </a:endParaRPr>
          </a:p>
          <a:p>
            <a:pPr marL="36195">
              <a:lnSpc>
                <a:spcPct val="100000"/>
              </a:lnSpc>
              <a:spcBef>
                <a:spcPts val="540"/>
              </a:spcBef>
            </a:pPr>
            <a:r>
              <a:rPr sz="1100" dirty="0">
                <a:latin typeface="Palatino Linotype"/>
                <a:cs typeface="Palatino Linotype"/>
              </a:rPr>
              <a:t>Child &amp; Adolescent Needs</a:t>
            </a:r>
            <a:r>
              <a:rPr sz="1100" spc="-110" dirty="0">
                <a:latin typeface="Palatino Linotype"/>
                <a:cs typeface="Palatino Linotype"/>
              </a:rPr>
              <a:t> </a:t>
            </a:r>
            <a:r>
              <a:rPr sz="1100" dirty="0">
                <a:latin typeface="Palatino Linotype"/>
                <a:cs typeface="Palatino Linotype"/>
              </a:rPr>
              <a:t>and</a:t>
            </a:r>
            <a:endParaRPr sz="1100">
              <a:latin typeface="Palatino Linotype"/>
              <a:cs typeface="Palatino Linotype"/>
            </a:endParaRPr>
          </a:p>
          <a:p>
            <a:pPr marL="36195">
              <a:lnSpc>
                <a:spcPct val="100000"/>
              </a:lnSpc>
              <a:spcBef>
                <a:spcPts val="10"/>
              </a:spcBef>
            </a:pPr>
            <a:r>
              <a:rPr sz="1100" dirty="0">
                <a:latin typeface="Palatino Linotype"/>
                <a:cs typeface="Palatino Linotype"/>
              </a:rPr>
              <a:t>Strengths (CANS)</a:t>
            </a:r>
            <a:r>
              <a:rPr sz="1100" spc="-65" dirty="0">
                <a:latin typeface="Palatino Linotype"/>
                <a:cs typeface="Palatino Linotype"/>
              </a:rPr>
              <a:t> </a:t>
            </a:r>
            <a:r>
              <a:rPr sz="1100" dirty="0">
                <a:latin typeface="Palatino Linotype"/>
                <a:cs typeface="Palatino Linotype"/>
              </a:rPr>
              <a:t>Assessment</a:t>
            </a:r>
            <a:endParaRPr sz="1100">
              <a:latin typeface="Palatino Linotype"/>
              <a:cs typeface="Palatino Linotype"/>
            </a:endParaRPr>
          </a:p>
          <a:p>
            <a:pPr marL="36195">
              <a:lnSpc>
                <a:spcPct val="100000"/>
              </a:lnSpc>
              <a:spcBef>
                <a:spcPts val="545"/>
              </a:spcBef>
            </a:pPr>
            <a:r>
              <a:rPr sz="1100" dirty="0">
                <a:latin typeface="Palatino Linotype"/>
                <a:cs typeface="Palatino Linotype"/>
              </a:rPr>
              <a:t>Coordinated Child Plan of</a:t>
            </a:r>
            <a:r>
              <a:rPr sz="1100" spc="-95" dirty="0">
                <a:latin typeface="Palatino Linotype"/>
                <a:cs typeface="Palatino Linotype"/>
              </a:rPr>
              <a:t> </a:t>
            </a:r>
            <a:r>
              <a:rPr sz="1100" dirty="0">
                <a:latin typeface="Palatino Linotype"/>
                <a:cs typeface="Palatino Linotype"/>
              </a:rPr>
              <a:t>Services</a:t>
            </a:r>
            <a:endParaRPr sz="1100">
              <a:latin typeface="Palatino Linotype"/>
              <a:cs typeface="Palatino Linotype"/>
            </a:endParaRPr>
          </a:p>
          <a:p>
            <a:pPr marL="36195" marR="241935">
              <a:lnSpc>
                <a:spcPct val="100899"/>
              </a:lnSpc>
              <a:spcBef>
                <a:spcPts val="525"/>
              </a:spcBef>
            </a:pPr>
            <a:r>
              <a:rPr sz="1100" dirty="0">
                <a:latin typeface="Palatino Linotype"/>
                <a:cs typeface="Palatino Linotype"/>
              </a:rPr>
              <a:t>Purchased Services for Children</a:t>
            </a:r>
            <a:r>
              <a:rPr sz="1100" spc="-165" dirty="0">
                <a:latin typeface="Palatino Linotype"/>
                <a:cs typeface="Palatino Linotype"/>
              </a:rPr>
              <a:t> </a:t>
            </a:r>
            <a:r>
              <a:rPr sz="1100" dirty="0">
                <a:latin typeface="Palatino Linotype"/>
                <a:cs typeface="Palatino Linotype"/>
              </a:rPr>
              <a:t>and  </a:t>
            </a:r>
            <a:r>
              <a:rPr sz="1100" spc="-5" dirty="0">
                <a:latin typeface="Palatino Linotype"/>
                <a:cs typeface="Palatino Linotype"/>
              </a:rPr>
              <a:t>Youth</a:t>
            </a:r>
            <a:endParaRPr sz="1100">
              <a:latin typeface="Palatino Linotype"/>
              <a:cs typeface="Palatino Linotype"/>
            </a:endParaRPr>
          </a:p>
          <a:p>
            <a:pPr marL="36195" marR="97155">
              <a:lnSpc>
                <a:spcPct val="101800"/>
              </a:lnSpc>
              <a:spcBef>
                <a:spcPts val="505"/>
              </a:spcBef>
            </a:pPr>
            <a:r>
              <a:rPr sz="1100" dirty="0">
                <a:latin typeface="Palatino Linotype"/>
                <a:cs typeface="Palatino Linotype"/>
              </a:rPr>
              <a:t>Preparation for Adult Living (PAL)</a:t>
            </a:r>
            <a:r>
              <a:rPr sz="1100" spc="-175" dirty="0">
                <a:latin typeface="Palatino Linotype"/>
                <a:cs typeface="Palatino Linotype"/>
              </a:rPr>
              <a:t> </a:t>
            </a:r>
            <a:r>
              <a:rPr sz="1100" dirty="0">
                <a:latin typeface="Palatino Linotype"/>
                <a:cs typeface="Palatino Linotype"/>
              </a:rPr>
              <a:t>for  </a:t>
            </a:r>
            <a:r>
              <a:rPr sz="1100" spc="-5" dirty="0">
                <a:latin typeface="Palatino Linotype"/>
                <a:cs typeface="Palatino Linotype"/>
              </a:rPr>
              <a:t>youth </a:t>
            </a:r>
            <a:r>
              <a:rPr sz="1100" dirty="0">
                <a:latin typeface="Palatino Linotype"/>
                <a:cs typeface="Palatino Linotype"/>
              </a:rPr>
              <a:t>in paid foster</a:t>
            </a:r>
            <a:r>
              <a:rPr sz="1100" spc="-50" dirty="0">
                <a:latin typeface="Palatino Linotype"/>
                <a:cs typeface="Palatino Linotype"/>
              </a:rPr>
              <a:t> </a:t>
            </a:r>
            <a:r>
              <a:rPr sz="1100" dirty="0">
                <a:latin typeface="Palatino Linotype"/>
                <a:cs typeface="Palatino Linotype"/>
              </a:rPr>
              <a:t>care</a:t>
            </a:r>
            <a:endParaRPr sz="1100">
              <a:latin typeface="Palatino Linotype"/>
              <a:cs typeface="Palatino Linotype"/>
            </a:endParaRPr>
          </a:p>
          <a:p>
            <a:pPr marL="36195">
              <a:lnSpc>
                <a:spcPct val="100000"/>
              </a:lnSpc>
              <a:spcBef>
                <a:spcPts val="530"/>
              </a:spcBef>
            </a:pPr>
            <a:r>
              <a:rPr sz="1100" dirty="0">
                <a:latin typeface="Palatino Linotype"/>
                <a:cs typeface="Palatino Linotype"/>
              </a:rPr>
              <a:t>Daycare</a:t>
            </a:r>
            <a:r>
              <a:rPr sz="1100" spc="-35" dirty="0">
                <a:latin typeface="Palatino Linotype"/>
                <a:cs typeface="Palatino Linotype"/>
              </a:rPr>
              <a:t> </a:t>
            </a:r>
            <a:r>
              <a:rPr sz="1100" dirty="0">
                <a:latin typeface="Palatino Linotype"/>
                <a:cs typeface="Palatino Linotype"/>
              </a:rPr>
              <a:t>Coordination</a:t>
            </a:r>
            <a:endParaRPr sz="1100">
              <a:latin typeface="Palatino Linotype"/>
              <a:cs typeface="Palatino Linotype"/>
            </a:endParaRPr>
          </a:p>
        </p:txBody>
      </p:sp>
      <p:sp>
        <p:nvSp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01590" y="1584197"/>
            <a:ext cx="6189345" cy="1290955"/>
          </a:xfrm>
          <a:custGeom>
            <a:avLst/>
            <a:gdLst/>
            <a:ahLst/>
            <a:cxnLst/>
            <a:rect l="l" t="t" r="r" b="b"/>
            <a:pathLst>
              <a:path w="6189345" h="1290955">
                <a:moveTo>
                  <a:pt x="5543550" y="0"/>
                </a:moveTo>
                <a:lnTo>
                  <a:pt x="5543550" y="322706"/>
                </a:lnTo>
                <a:lnTo>
                  <a:pt x="0" y="322706"/>
                </a:lnTo>
                <a:lnTo>
                  <a:pt x="0" y="968121"/>
                </a:lnTo>
                <a:lnTo>
                  <a:pt x="5543550" y="968121"/>
                </a:lnTo>
                <a:lnTo>
                  <a:pt x="5543550" y="1290827"/>
                </a:lnTo>
                <a:lnTo>
                  <a:pt x="6188964" y="645413"/>
                </a:lnTo>
                <a:lnTo>
                  <a:pt x="5543550" y="0"/>
                </a:lnTo>
                <a:close/>
              </a:path>
            </a:pathLst>
          </a:custGeom>
          <a:solidFill>
            <a:srgbClr val="9DC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01590" y="1584197"/>
            <a:ext cx="6189345" cy="1290955"/>
          </a:xfrm>
          <a:custGeom>
            <a:avLst/>
            <a:gdLst/>
            <a:ahLst/>
            <a:cxnLst/>
            <a:rect l="l" t="t" r="r" b="b"/>
            <a:pathLst>
              <a:path w="6189345" h="1290955">
                <a:moveTo>
                  <a:pt x="0" y="322706"/>
                </a:moveTo>
                <a:lnTo>
                  <a:pt x="5543550" y="322706"/>
                </a:lnTo>
                <a:lnTo>
                  <a:pt x="5543550" y="0"/>
                </a:lnTo>
                <a:lnTo>
                  <a:pt x="6188964" y="645413"/>
                </a:lnTo>
                <a:lnTo>
                  <a:pt x="5543550" y="1290827"/>
                </a:lnTo>
                <a:lnTo>
                  <a:pt x="5543550" y="968121"/>
                </a:lnTo>
                <a:lnTo>
                  <a:pt x="0" y="968121"/>
                </a:lnTo>
                <a:lnTo>
                  <a:pt x="0" y="322706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179567" y="1941067"/>
            <a:ext cx="9486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Stage</a:t>
            </a:r>
            <a:r>
              <a:rPr sz="2400" b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II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11496" y="2514600"/>
            <a:ext cx="2862580" cy="2658110"/>
          </a:xfrm>
          <a:custGeom>
            <a:avLst/>
            <a:gdLst/>
            <a:ahLst/>
            <a:cxnLst/>
            <a:rect l="l" t="t" r="r" b="b"/>
            <a:pathLst>
              <a:path w="2862579" h="2658110">
                <a:moveTo>
                  <a:pt x="0" y="2657856"/>
                </a:moveTo>
                <a:lnTo>
                  <a:pt x="2862072" y="2657856"/>
                </a:lnTo>
                <a:lnTo>
                  <a:pt x="2862072" y="0"/>
                </a:lnTo>
                <a:lnTo>
                  <a:pt x="0" y="0"/>
                </a:lnTo>
                <a:lnTo>
                  <a:pt x="0" y="2657856"/>
                </a:lnTo>
                <a:close/>
              </a:path>
            </a:pathLst>
          </a:custGeom>
          <a:ln w="1270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117846" y="2466187"/>
            <a:ext cx="2838450" cy="248412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35560">
              <a:lnSpc>
                <a:spcPct val="100000"/>
              </a:lnSpc>
              <a:spcBef>
                <a:spcPts val="625"/>
              </a:spcBef>
            </a:pPr>
            <a:r>
              <a:rPr sz="1100" dirty="0">
                <a:latin typeface="Palatino Linotype"/>
                <a:cs typeface="Palatino Linotype"/>
              </a:rPr>
              <a:t>All </a:t>
            </a:r>
            <a:r>
              <a:rPr sz="1100" spc="-5" dirty="0">
                <a:latin typeface="Palatino Linotype"/>
                <a:cs typeface="Palatino Linotype"/>
              </a:rPr>
              <a:t>Stage </a:t>
            </a:r>
            <a:r>
              <a:rPr sz="1100" dirty="0">
                <a:latin typeface="Palatino Linotype"/>
                <a:cs typeface="Palatino Linotype"/>
              </a:rPr>
              <a:t>I</a:t>
            </a:r>
            <a:r>
              <a:rPr sz="1100" spc="-25" dirty="0">
                <a:latin typeface="Palatino Linotype"/>
                <a:cs typeface="Palatino Linotype"/>
              </a:rPr>
              <a:t> </a:t>
            </a:r>
            <a:r>
              <a:rPr sz="1100" dirty="0">
                <a:latin typeface="Palatino Linotype"/>
                <a:cs typeface="Palatino Linotype"/>
              </a:rPr>
              <a:t>Duties</a:t>
            </a:r>
            <a:endParaRPr sz="1100">
              <a:latin typeface="Palatino Linotype"/>
              <a:cs typeface="Palatino Linotype"/>
            </a:endParaRPr>
          </a:p>
          <a:p>
            <a:pPr marL="35560">
              <a:lnSpc>
                <a:spcPct val="100000"/>
              </a:lnSpc>
              <a:spcBef>
                <a:spcPts val="530"/>
              </a:spcBef>
            </a:pPr>
            <a:r>
              <a:rPr sz="1100" dirty="0">
                <a:latin typeface="Palatino Linotype"/>
                <a:cs typeface="Palatino Linotype"/>
              </a:rPr>
              <a:t>Case Management</a:t>
            </a:r>
            <a:r>
              <a:rPr sz="1100" spc="-65" dirty="0">
                <a:latin typeface="Palatino Linotype"/>
                <a:cs typeface="Palatino Linotype"/>
              </a:rPr>
              <a:t> </a:t>
            </a:r>
            <a:r>
              <a:rPr sz="1100" dirty="0">
                <a:latin typeface="Palatino Linotype"/>
                <a:cs typeface="Palatino Linotype"/>
              </a:rPr>
              <a:t>Services</a:t>
            </a:r>
            <a:endParaRPr sz="1100">
              <a:latin typeface="Palatino Linotype"/>
              <a:cs typeface="Palatino Linotype"/>
            </a:endParaRPr>
          </a:p>
          <a:p>
            <a:pPr marL="35560" marR="383540">
              <a:lnSpc>
                <a:spcPct val="140600"/>
              </a:lnSpc>
              <a:spcBef>
                <a:spcPts val="5"/>
              </a:spcBef>
            </a:pPr>
            <a:r>
              <a:rPr sz="1100" dirty="0">
                <a:latin typeface="Palatino Linotype"/>
                <a:cs typeface="Palatino Linotype"/>
              </a:rPr>
              <a:t>Plan of Service for Children &amp;</a:t>
            </a:r>
            <a:r>
              <a:rPr sz="1100" spc="-145" dirty="0">
                <a:latin typeface="Palatino Linotype"/>
                <a:cs typeface="Palatino Linotype"/>
              </a:rPr>
              <a:t> </a:t>
            </a:r>
            <a:r>
              <a:rPr sz="1100" dirty="0">
                <a:latin typeface="Palatino Linotype"/>
                <a:cs typeface="Palatino Linotype"/>
              </a:rPr>
              <a:t>Families  Purchased Services for</a:t>
            </a:r>
            <a:r>
              <a:rPr sz="1100" spc="-114" dirty="0">
                <a:latin typeface="Palatino Linotype"/>
                <a:cs typeface="Palatino Linotype"/>
              </a:rPr>
              <a:t> </a:t>
            </a:r>
            <a:r>
              <a:rPr sz="1100" dirty="0">
                <a:latin typeface="Palatino Linotype"/>
                <a:cs typeface="Palatino Linotype"/>
              </a:rPr>
              <a:t>Families </a:t>
            </a:r>
            <a:r>
              <a:rPr sz="1100" spc="-5" dirty="0">
                <a:latin typeface="Palatino Linotype"/>
                <a:cs typeface="Palatino Linotype"/>
              </a:rPr>
              <a:t>Family </a:t>
            </a:r>
            <a:r>
              <a:rPr sz="1100" spc="-15" dirty="0">
                <a:latin typeface="Palatino Linotype"/>
                <a:cs typeface="Palatino Linotype"/>
              </a:rPr>
              <a:t> </a:t>
            </a:r>
            <a:r>
              <a:rPr sz="1100" dirty="0">
                <a:latin typeface="Palatino Linotype"/>
                <a:cs typeface="Palatino Linotype"/>
              </a:rPr>
              <a:t>Reunification</a:t>
            </a:r>
            <a:r>
              <a:rPr sz="1100" spc="-50" dirty="0">
                <a:latin typeface="Palatino Linotype"/>
                <a:cs typeface="Palatino Linotype"/>
              </a:rPr>
              <a:t> </a:t>
            </a:r>
            <a:r>
              <a:rPr sz="1100" dirty="0">
                <a:latin typeface="Palatino Linotype"/>
                <a:cs typeface="Palatino Linotype"/>
              </a:rPr>
              <a:t>Services</a:t>
            </a:r>
            <a:endParaRPr sz="1100">
              <a:latin typeface="Palatino Linotype"/>
              <a:cs typeface="Palatino Linotype"/>
            </a:endParaRPr>
          </a:p>
          <a:p>
            <a:pPr marL="35560">
              <a:lnSpc>
                <a:spcPct val="100000"/>
              </a:lnSpc>
              <a:spcBef>
                <a:spcPts val="540"/>
              </a:spcBef>
            </a:pPr>
            <a:r>
              <a:rPr sz="1100" dirty="0">
                <a:latin typeface="Palatino Linotype"/>
                <a:cs typeface="Palatino Linotype"/>
              </a:rPr>
              <a:t>Kinship</a:t>
            </a:r>
            <a:r>
              <a:rPr sz="1100" spc="-45" dirty="0">
                <a:latin typeface="Palatino Linotype"/>
                <a:cs typeface="Palatino Linotype"/>
              </a:rPr>
              <a:t> </a:t>
            </a:r>
            <a:r>
              <a:rPr sz="1100" dirty="0">
                <a:latin typeface="Palatino Linotype"/>
                <a:cs typeface="Palatino Linotype"/>
              </a:rPr>
              <a:t>Services</a:t>
            </a:r>
            <a:endParaRPr sz="1100">
              <a:latin typeface="Palatino Linotype"/>
              <a:cs typeface="Palatino Linotype"/>
            </a:endParaRPr>
          </a:p>
          <a:p>
            <a:pPr marL="35560" marR="276225">
              <a:lnSpc>
                <a:spcPct val="101800"/>
              </a:lnSpc>
              <a:spcBef>
                <a:spcPts val="500"/>
              </a:spcBef>
            </a:pPr>
            <a:r>
              <a:rPr sz="1100" dirty="0">
                <a:latin typeface="Palatino Linotype"/>
                <a:cs typeface="Palatino Linotype"/>
              </a:rPr>
              <a:t>Transitional Living Services - PAL for</a:t>
            </a:r>
            <a:r>
              <a:rPr sz="1100" spc="-150" dirty="0">
                <a:latin typeface="Palatino Linotype"/>
                <a:cs typeface="Palatino Linotype"/>
              </a:rPr>
              <a:t> </a:t>
            </a:r>
            <a:r>
              <a:rPr sz="1100" dirty="0">
                <a:latin typeface="Palatino Linotype"/>
                <a:cs typeface="Palatino Linotype"/>
              </a:rPr>
              <a:t>all  </a:t>
            </a:r>
            <a:r>
              <a:rPr sz="1100" spc="-5" dirty="0">
                <a:latin typeface="Palatino Linotype"/>
                <a:cs typeface="Palatino Linotype"/>
              </a:rPr>
              <a:t>youth</a:t>
            </a:r>
            <a:endParaRPr sz="1100">
              <a:latin typeface="Palatino Linotype"/>
              <a:cs typeface="Palatino Linotype"/>
            </a:endParaRPr>
          </a:p>
          <a:p>
            <a:pPr marL="35560" marR="361950">
              <a:lnSpc>
                <a:spcPct val="101800"/>
              </a:lnSpc>
              <a:spcBef>
                <a:spcPts val="505"/>
              </a:spcBef>
            </a:pPr>
            <a:r>
              <a:rPr sz="1100" dirty="0">
                <a:latin typeface="Palatino Linotype"/>
                <a:cs typeface="Palatino Linotype"/>
              </a:rPr>
              <a:t>Interstate </a:t>
            </a:r>
            <a:r>
              <a:rPr sz="1100" spc="-5" dirty="0">
                <a:latin typeface="Palatino Linotype"/>
                <a:cs typeface="Palatino Linotype"/>
              </a:rPr>
              <a:t>Compact </a:t>
            </a:r>
            <a:r>
              <a:rPr sz="1100" dirty="0">
                <a:latin typeface="Palatino Linotype"/>
                <a:cs typeface="Palatino Linotype"/>
              </a:rPr>
              <a:t>on the Placement</a:t>
            </a:r>
            <a:r>
              <a:rPr sz="1100" spc="-130" dirty="0">
                <a:latin typeface="Palatino Linotype"/>
                <a:cs typeface="Palatino Linotype"/>
              </a:rPr>
              <a:t> </a:t>
            </a:r>
            <a:r>
              <a:rPr sz="1100" dirty="0">
                <a:latin typeface="Palatino Linotype"/>
                <a:cs typeface="Palatino Linotype"/>
              </a:rPr>
              <a:t>of  Children</a:t>
            </a:r>
            <a:endParaRPr sz="1100">
              <a:latin typeface="Palatino Linotype"/>
              <a:cs typeface="Palatino Linotype"/>
            </a:endParaRPr>
          </a:p>
          <a:p>
            <a:pPr marL="35560">
              <a:lnSpc>
                <a:spcPct val="100000"/>
              </a:lnSpc>
              <a:spcBef>
                <a:spcPts val="530"/>
              </a:spcBef>
            </a:pPr>
            <a:r>
              <a:rPr sz="1100" spc="-5" dirty="0">
                <a:latin typeface="Palatino Linotype"/>
                <a:cs typeface="Palatino Linotype"/>
              </a:rPr>
              <a:t>Adoption </a:t>
            </a:r>
            <a:r>
              <a:rPr sz="1100" dirty="0">
                <a:latin typeface="Palatino Linotype"/>
                <a:cs typeface="Palatino Linotype"/>
              </a:rPr>
              <a:t>and </a:t>
            </a:r>
            <a:r>
              <a:rPr sz="1100" spc="-5" dirty="0">
                <a:latin typeface="Palatino Linotype"/>
                <a:cs typeface="Palatino Linotype"/>
              </a:rPr>
              <a:t>Post-Adoption</a:t>
            </a:r>
            <a:r>
              <a:rPr sz="1100" spc="-65" dirty="0">
                <a:latin typeface="Palatino Linotype"/>
                <a:cs typeface="Palatino Linotype"/>
              </a:rPr>
              <a:t> </a:t>
            </a:r>
            <a:r>
              <a:rPr sz="1100" dirty="0">
                <a:latin typeface="Palatino Linotype"/>
                <a:cs typeface="Palatino Linotype"/>
              </a:rPr>
              <a:t>services</a:t>
            </a:r>
            <a:endParaRPr sz="1100">
              <a:latin typeface="Palatino Linotype"/>
              <a:cs typeface="Palatino Linotype"/>
            </a:endParaRPr>
          </a:p>
        </p:txBody>
      </p:sp>
      <p:sp>
        <p:nvSpPr>
          <p:cNvPr id="15" name="object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69757" y="2210561"/>
            <a:ext cx="3305810" cy="1290955"/>
          </a:xfrm>
          <a:custGeom>
            <a:avLst/>
            <a:gdLst/>
            <a:ahLst/>
            <a:cxnLst/>
            <a:rect l="l" t="t" r="r" b="b"/>
            <a:pathLst>
              <a:path w="3305809" h="1290954">
                <a:moveTo>
                  <a:pt x="2660142" y="0"/>
                </a:moveTo>
                <a:lnTo>
                  <a:pt x="2660142" y="322707"/>
                </a:lnTo>
                <a:lnTo>
                  <a:pt x="0" y="322707"/>
                </a:lnTo>
                <a:lnTo>
                  <a:pt x="0" y="968121"/>
                </a:lnTo>
                <a:lnTo>
                  <a:pt x="2660142" y="968121"/>
                </a:lnTo>
                <a:lnTo>
                  <a:pt x="2660142" y="1290827"/>
                </a:lnTo>
                <a:lnTo>
                  <a:pt x="3305556" y="645413"/>
                </a:lnTo>
                <a:lnTo>
                  <a:pt x="2660142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69757" y="2210561"/>
            <a:ext cx="3305810" cy="1290955"/>
          </a:xfrm>
          <a:custGeom>
            <a:avLst/>
            <a:gdLst/>
            <a:ahLst/>
            <a:cxnLst/>
            <a:rect l="l" t="t" r="r" b="b"/>
            <a:pathLst>
              <a:path w="3305809" h="1290954">
                <a:moveTo>
                  <a:pt x="0" y="322707"/>
                </a:moveTo>
                <a:lnTo>
                  <a:pt x="2660142" y="322707"/>
                </a:lnTo>
                <a:lnTo>
                  <a:pt x="2660142" y="0"/>
                </a:lnTo>
                <a:lnTo>
                  <a:pt x="3305556" y="645413"/>
                </a:lnTo>
                <a:lnTo>
                  <a:pt x="2660142" y="1290827"/>
                </a:lnTo>
                <a:lnTo>
                  <a:pt x="2660142" y="968121"/>
                </a:lnTo>
                <a:lnTo>
                  <a:pt x="0" y="968121"/>
                </a:lnTo>
                <a:lnTo>
                  <a:pt x="0" y="322707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047990" y="2566238"/>
            <a:ext cx="10287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Stage</a:t>
            </a:r>
            <a:r>
              <a:rPr sz="2400" b="1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III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8" name="object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50707" y="3168395"/>
            <a:ext cx="2688590" cy="2207260"/>
          </a:xfrm>
          <a:custGeom>
            <a:avLst/>
            <a:gdLst/>
            <a:ahLst/>
            <a:cxnLst/>
            <a:rect l="l" t="t" r="r" b="b"/>
            <a:pathLst>
              <a:path w="2688590" h="2207260">
                <a:moveTo>
                  <a:pt x="0" y="2206752"/>
                </a:moveTo>
                <a:lnTo>
                  <a:pt x="2688336" y="2206752"/>
                </a:lnTo>
                <a:lnTo>
                  <a:pt x="2688336" y="0"/>
                </a:lnTo>
                <a:lnTo>
                  <a:pt x="0" y="0"/>
                </a:lnTo>
                <a:lnTo>
                  <a:pt x="0" y="2206752"/>
                </a:lnTo>
                <a:close/>
              </a:path>
            </a:pathLst>
          </a:custGeom>
          <a:ln w="1270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968488" y="3120364"/>
            <a:ext cx="2664460" cy="124079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625"/>
              </a:spcBef>
            </a:pPr>
            <a:r>
              <a:rPr sz="1100" spc="-5" dirty="0">
                <a:latin typeface="Palatino Linotype"/>
                <a:cs typeface="Palatino Linotype"/>
              </a:rPr>
              <a:t>Stage </a:t>
            </a:r>
            <a:r>
              <a:rPr sz="1100" dirty="0">
                <a:latin typeface="Palatino Linotype"/>
                <a:cs typeface="Palatino Linotype"/>
              </a:rPr>
              <a:t>I and </a:t>
            </a:r>
            <a:r>
              <a:rPr sz="1100" spc="-5" dirty="0">
                <a:latin typeface="Palatino Linotype"/>
                <a:cs typeface="Palatino Linotype"/>
              </a:rPr>
              <a:t>Stage </a:t>
            </a:r>
            <a:r>
              <a:rPr sz="1100" dirty="0">
                <a:latin typeface="Palatino Linotype"/>
                <a:cs typeface="Palatino Linotype"/>
              </a:rPr>
              <a:t>II</a:t>
            </a:r>
            <a:r>
              <a:rPr sz="1100" spc="-35" dirty="0">
                <a:latin typeface="Palatino Linotype"/>
                <a:cs typeface="Palatino Linotype"/>
              </a:rPr>
              <a:t> </a:t>
            </a:r>
            <a:r>
              <a:rPr sz="1100" dirty="0">
                <a:latin typeface="Palatino Linotype"/>
                <a:cs typeface="Palatino Linotype"/>
              </a:rPr>
              <a:t>Duties</a:t>
            </a:r>
            <a:endParaRPr sz="1100">
              <a:latin typeface="Palatino Linotype"/>
              <a:cs typeface="Palatino Linotype"/>
            </a:endParaRPr>
          </a:p>
          <a:p>
            <a:pPr marL="25400">
              <a:lnSpc>
                <a:spcPct val="100000"/>
              </a:lnSpc>
              <a:spcBef>
                <a:spcPts val="530"/>
              </a:spcBef>
            </a:pPr>
            <a:r>
              <a:rPr sz="1100" dirty="0">
                <a:latin typeface="Palatino Linotype"/>
                <a:cs typeface="Palatino Linotype"/>
              </a:rPr>
              <a:t>Provides financial incentive and</a:t>
            </a:r>
            <a:r>
              <a:rPr sz="1100" spc="-145" dirty="0">
                <a:latin typeface="Palatino Linotype"/>
                <a:cs typeface="Palatino Linotype"/>
              </a:rPr>
              <a:t> </a:t>
            </a:r>
            <a:r>
              <a:rPr sz="1100" dirty="0">
                <a:latin typeface="Palatino Linotype"/>
                <a:cs typeface="Palatino Linotype"/>
              </a:rPr>
              <a:t>remedies</a:t>
            </a:r>
            <a:endParaRPr sz="1100">
              <a:latin typeface="Palatino Linotype"/>
              <a:cs typeface="Palatino Linotype"/>
            </a:endParaRPr>
          </a:p>
          <a:p>
            <a:pPr marL="25400">
              <a:lnSpc>
                <a:spcPct val="100000"/>
              </a:lnSpc>
              <a:spcBef>
                <a:spcPts val="25"/>
              </a:spcBef>
            </a:pPr>
            <a:r>
              <a:rPr sz="1100" dirty="0">
                <a:latin typeface="Palatino Linotype"/>
                <a:cs typeface="Palatino Linotype"/>
              </a:rPr>
              <a:t>based on performance</a:t>
            </a:r>
            <a:r>
              <a:rPr sz="1100" spc="-85" dirty="0">
                <a:latin typeface="Palatino Linotype"/>
                <a:cs typeface="Palatino Linotype"/>
              </a:rPr>
              <a:t> </a:t>
            </a:r>
            <a:r>
              <a:rPr sz="1100" spc="-5" dirty="0">
                <a:latin typeface="Palatino Linotype"/>
                <a:cs typeface="Palatino Linotype"/>
              </a:rPr>
              <a:t>outcomes</a:t>
            </a:r>
            <a:endParaRPr sz="1100">
              <a:latin typeface="Palatino Linotype"/>
              <a:cs typeface="Palatino Linotype"/>
            </a:endParaRPr>
          </a:p>
          <a:p>
            <a:pPr marL="25400" marR="119380">
              <a:lnSpc>
                <a:spcPct val="101400"/>
              </a:lnSpc>
              <a:spcBef>
                <a:spcPts val="509"/>
              </a:spcBef>
            </a:pPr>
            <a:r>
              <a:rPr sz="1100" dirty="0">
                <a:latin typeface="Palatino Linotype"/>
                <a:cs typeface="Palatino Linotype"/>
              </a:rPr>
              <a:t>Note: Incentives distributed </a:t>
            </a:r>
            <a:r>
              <a:rPr sz="1100" spc="-5" dirty="0">
                <a:latin typeface="Palatino Linotype"/>
                <a:cs typeface="Palatino Linotype"/>
              </a:rPr>
              <a:t>must be  </a:t>
            </a:r>
            <a:r>
              <a:rPr sz="1100" dirty="0">
                <a:latin typeface="Palatino Linotype"/>
                <a:cs typeface="Palatino Linotype"/>
              </a:rPr>
              <a:t>reinvested </a:t>
            </a:r>
            <a:r>
              <a:rPr sz="1100" spc="-5" dirty="0">
                <a:latin typeface="Palatino Linotype"/>
                <a:cs typeface="Palatino Linotype"/>
              </a:rPr>
              <a:t>to </a:t>
            </a:r>
            <a:r>
              <a:rPr sz="1100" dirty="0">
                <a:latin typeface="Palatino Linotype"/>
                <a:cs typeface="Palatino Linotype"/>
              </a:rPr>
              <a:t>improve the </a:t>
            </a:r>
            <a:r>
              <a:rPr sz="1100" spc="-5" dirty="0">
                <a:latin typeface="Palatino Linotype"/>
                <a:cs typeface="Palatino Linotype"/>
              </a:rPr>
              <a:t>quality </a:t>
            </a:r>
            <a:r>
              <a:rPr sz="1100" dirty="0">
                <a:latin typeface="Palatino Linotype"/>
                <a:cs typeface="Palatino Linotype"/>
              </a:rPr>
              <a:t>of</a:t>
            </a:r>
            <a:r>
              <a:rPr sz="1100" spc="-105" dirty="0">
                <a:latin typeface="Palatino Linotype"/>
                <a:cs typeface="Palatino Linotype"/>
              </a:rPr>
              <a:t> </a:t>
            </a:r>
            <a:r>
              <a:rPr sz="1100" dirty="0">
                <a:latin typeface="Palatino Linotype"/>
                <a:cs typeface="Palatino Linotype"/>
              </a:rPr>
              <a:t>care  </a:t>
            </a:r>
            <a:r>
              <a:rPr sz="1100" spc="-5" dirty="0">
                <a:latin typeface="Palatino Linotype"/>
                <a:cs typeface="Palatino Linotype"/>
              </a:rPr>
              <a:t>to youth</a:t>
            </a:r>
            <a:endParaRPr sz="11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012183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39873" y="1407413"/>
            <a:ext cx="9691370" cy="0"/>
          </a:xfrm>
          <a:custGeom>
            <a:avLst/>
            <a:gdLst/>
            <a:ahLst/>
            <a:cxnLst/>
            <a:rect l="l" t="t" r="r" b="b"/>
            <a:pathLst>
              <a:path w="9691370">
                <a:moveTo>
                  <a:pt x="0" y="0"/>
                </a:moveTo>
                <a:lnTo>
                  <a:pt x="9690862" y="0"/>
                </a:lnTo>
              </a:path>
            </a:pathLst>
          </a:custGeom>
          <a:ln w="38100">
            <a:solidFill>
              <a:srgbClr val="FFC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67889" y="2189352"/>
            <a:ext cx="5972175" cy="0"/>
          </a:xfrm>
          <a:custGeom>
            <a:avLst/>
            <a:gdLst/>
            <a:ahLst/>
            <a:cxnLst/>
            <a:rect l="l" t="t" r="r" b="b"/>
            <a:pathLst>
              <a:path w="5972175">
                <a:moveTo>
                  <a:pt x="0" y="0"/>
                </a:moveTo>
                <a:lnTo>
                  <a:pt x="5971794" y="0"/>
                </a:lnTo>
              </a:path>
            </a:pathLst>
          </a:custGeom>
          <a:ln w="12700">
            <a:solidFill>
              <a:srgbClr val="0120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167889" y="2371725"/>
          <a:ext cx="5971539" cy="43107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33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4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3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9819">
                <a:tc>
                  <a:txBody>
                    <a:bodyPr/>
                    <a:lstStyle/>
                    <a:p>
                      <a:pPr marL="55244" algn="ctr">
                        <a:lnSpc>
                          <a:spcPts val="1335"/>
                        </a:lnSpc>
                      </a:pPr>
                      <a:r>
                        <a:rPr sz="1400" b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SSCC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1206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0">
                        <a:lnSpc>
                          <a:spcPts val="1335"/>
                        </a:lnSpc>
                      </a:pPr>
                      <a:r>
                        <a:rPr sz="14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January</a:t>
                      </a:r>
                      <a:r>
                        <a:rPr sz="1400" b="1" spc="-4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1206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1660">
                        <a:lnSpc>
                          <a:spcPts val="1335"/>
                        </a:lnSpc>
                      </a:pPr>
                      <a:r>
                        <a:rPr sz="14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January</a:t>
                      </a:r>
                      <a:r>
                        <a:rPr sz="1400" b="1" spc="-4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2025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1206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20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Saint Francis</a:t>
                      </a:r>
                      <a:r>
                        <a:rPr sz="1400" b="1" spc="-4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(1)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T w="12700">
                      <a:solidFill>
                        <a:srgbClr val="012067"/>
                      </a:solidFill>
                      <a:prstDash val="solid"/>
                    </a:lnT>
                    <a:solidFill>
                      <a:srgbClr val="012067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4859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Stage 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II </a:t>
                      </a:r>
                      <a:r>
                        <a:rPr sz="14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(March</a:t>
                      </a:r>
                      <a:r>
                        <a:rPr sz="1400" spc="-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2022)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T w="12700">
                      <a:solidFill>
                        <a:srgbClr val="012067"/>
                      </a:solidFill>
                      <a:prstDash val="solid"/>
                    </a:lnT>
                    <a:solidFill>
                      <a:srgbClr val="012067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Stage</a:t>
                      </a:r>
                      <a:r>
                        <a:rPr sz="14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III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T w="12700">
                      <a:solidFill>
                        <a:srgbClr val="012067"/>
                      </a:solidFill>
                      <a:prstDash val="solid"/>
                    </a:lnT>
                    <a:solidFill>
                      <a:srgbClr val="012067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45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2INgage </a:t>
                      </a:r>
                      <a:r>
                        <a:rPr sz="1400" b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(2)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L="14859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Stage 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II (June</a:t>
                      </a:r>
                      <a:r>
                        <a:rPr sz="1400" spc="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2020)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Stage</a:t>
                      </a:r>
                      <a:r>
                        <a:rPr sz="14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III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82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Our Community</a:t>
                      </a:r>
                      <a:r>
                        <a:rPr sz="1400" b="1" spc="-5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Our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solidFill>
                      <a:srgbClr val="012067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4859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Stage 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II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in 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southern</a:t>
                      </a:r>
                      <a:r>
                        <a:rPr sz="1400" spc="-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solidFill>
                      <a:srgbClr val="012067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51484" indent="-287020">
                        <a:lnSpc>
                          <a:spcPct val="100000"/>
                        </a:lnSpc>
                        <a:spcBef>
                          <a:spcPts val="275"/>
                        </a:spcBef>
                        <a:buFont typeface="Arial"/>
                        <a:buChar char="•"/>
                        <a:tabLst>
                          <a:tab pos="451484" algn="l"/>
                          <a:tab pos="452120" algn="l"/>
                        </a:tabLst>
                      </a:pPr>
                      <a:r>
                        <a:rPr sz="14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Stage 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II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1400" spc="-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Cooke,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solidFill>
                      <a:srgbClr val="012067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719">
                <a:tc>
                  <a:txBody>
                    <a:bodyPr/>
                    <a:lstStyle/>
                    <a:p>
                      <a:pPr marL="91440">
                        <a:lnSpc>
                          <a:spcPts val="1470"/>
                        </a:lnSpc>
                      </a:pPr>
                      <a:r>
                        <a:rPr sz="14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Kids</a:t>
                      </a:r>
                      <a:r>
                        <a:rPr sz="1400" b="1" spc="-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(3W)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012067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48590">
                        <a:lnSpc>
                          <a:spcPts val="1470"/>
                        </a:lnSpc>
                      </a:pPr>
                      <a:r>
                        <a:rPr sz="14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counties (March</a:t>
                      </a:r>
                      <a:r>
                        <a:rPr sz="1400" spc="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2020)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012067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51484">
                        <a:lnSpc>
                          <a:spcPts val="1470"/>
                        </a:lnSpc>
                      </a:pPr>
                      <a:r>
                        <a:rPr sz="14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Denton,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Wise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451484" indent="-28702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451484" algn="l"/>
                          <a:tab pos="452120" algn="l"/>
                        </a:tabLst>
                      </a:pPr>
                      <a:r>
                        <a:rPr sz="14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Stage III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14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southern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012067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6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12067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12067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51484">
                        <a:lnSpc>
                          <a:spcPts val="1470"/>
                        </a:lnSpc>
                      </a:pPr>
                      <a:r>
                        <a:rPr sz="14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7</a:t>
                      </a:r>
                      <a:r>
                        <a:rPr sz="14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counties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012067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EMPOWER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(3E)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marL="14859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Procurement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Stage</a:t>
                      </a:r>
                      <a:r>
                        <a:rPr sz="14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II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4Kids4Families</a:t>
                      </a:r>
                      <a:r>
                        <a:rPr sz="1400" b="1" spc="-3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(4)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solidFill>
                      <a:srgbClr val="012067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4859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Procurement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solidFill>
                      <a:srgbClr val="012067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Stage</a:t>
                      </a:r>
                      <a:r>
                        <a:rPr sz="14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II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solidFill>
                      <a:srgbClr val="012067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95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3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Texas </a:t>
                      </a:r>
                      <a:r>
                        <a:rPr sz="1400" b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Family</a:t>
                      </a:r>
                      <a:r>
                        <a:rPr sz="1400" b="1" spc="-4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Care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marL="14859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Procurement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Stage</a:t>
                      </a:r>
                      <a:r>
                        <a:rPr sz="14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II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3179">
                <a:tc>
                  <a:txBody>
                    <a:bodyPr/>
                    <a:lstStyle/>
                    <a:p>
                      <a:pPr marL="91440">
                        <a:lnSpc>
                          <a:spcPts val="1470"/>
                        </a:lnSpc>
                      </a:pPr>
                      <a:r>
                        <a:rPr sz="1400" b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Network</a:t>
                      </a:r>
                      <a:r>
                        <a:rPr sz="1400" b="1" spc="-3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(5)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217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Belong</a:t>
                      </a:r>
                      <a:r>
                        <a:rPr sz="1400" b="1" spc="-4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(8B)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solidFill>
                      <a:srgbClr val="012067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4859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Stage 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II </a:t>
                      </a:r>
                      <a:r>
                        <a:rPr sz="14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(October</a:t>
                      </a:r>
                      <a:r>
                        <a:rPr sz="1400" spc="-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2022)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solidFill>
                      <a:srgbClr val="012067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Stage</a:t>
                      </a:r>
                      <a:r>
                        <a:rPr sz="14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III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solidFill>
                      <a:srgbClr val="012067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503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Regions 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6A, </a:t>
                      </a:r>
                      <a:r>
                        <a:rPr sz="1400" b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6B, 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b="1" spc="-6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8A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marL="14859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Pre-Procurement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Procurement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31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1206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8590">
                        <a:lnSpc>
                          <a:spcPts val="1470"/>
                        </a:lnSpc>
                      </a:pPr>
                      <a:r>
                        <a:rPr sz="14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Planning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1206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1206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18486" y="827024"/>
            <a:ext cx="719200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1F5F"/>
                </a:solidFill>
              </a:rPr>
              <a:t>Community-Based </a:t>
            </a:r>
            <a:r>
              <a:rPr sz="3200" spc="-15" dirty="0">
                <a:solidFill>
                  <a:srgbClr val="001F5F"/>
                </a:solidFill>
              </a:rPr>
              <a:t>Care </a:t>
            </a:r>
            <a:r>
              <a:rPr sz="3200" spc="-5" dirty="0">
                <a:solidFill>
                  <a:srgbClr val="001F5F"/>
                </a:solidFill>
              </a:rPr>
              <a:t>Expansion,</a:t>
            </a:r>
            <a:r>
              <a:rPr sz="3200" spc="-35" dirty="0">
                <a:solidFill>
                  <a:srgbClr val="001F5F"/>
                </a:solidFill>
              </a:rPr>
              <a:t> </a:t>
            </a:r>
            <a:r>
              <a:rPr sz="3200" spc="-25" dirty="0">
                <a:solidFill>
                  <a:srgbClr val="001F5F"/>
                </a:solidFill>
              </a:rPr>
              <a:t>Cont’d.</a:t>
            </a:r>
            <a:endParaRPr sz="3200"/>
          </a:p>
        </p:txBody>
      </p:sp>
      <p:sp>
        <p:nvSpPr>
          <p:cNvPr id="7" name="object 7"/>
          <p:cNvSpPr txBox="1"/>
          <p:nvPr/>
        </p:nvSpPr>
        <p:spPr>
          <a:xfrm>
            <a:off x="344525" y="6362191"/>
            <a:ext cx="3149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12067"/>
                </a:solidFill>
                <a:latin typeface="Verdana"/>
                <a:cs typeface="Verdana"/>
              </a:rPr>
              <a:t>22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52789" y="2450323"/>
            <a:ext cx="3460402" cy="32926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247392" y="1577085"/>
            <a:ext cx="72828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012067"/>
                </a:solidFill>
                <a:latin typeface="Verdana"/>
                <a:cs typeface="Verdana"/>
              </a:rPr>
              <a:t>Currently, </a:t>
            </a:r>
            <a:r>
              <a:rPr sz="1800" spc="-5" dirty="0">
                <a:solidFill>
                  <a:srgbClr val="012067"/>
                </a:solidFill>
                <a:latin typeface="Verdana"/>
                <a:cs typeface="Verdana"/>
              </a:rPr>
              <a:t>about 50% </a:t>
            </a:r>
            <a:r>
              <a:rPr sz="1800" dirty="0">
                <a:solidFill>
                  <a:srgbClr val="012067"/>
                </a:solidFill>
                <a:latin typeface="Verdana"/>
                <a:cs typeface="Verdana"/>
              </a:rPr>
              <a:t>of children </a:t>
            </a:r>
            <a:r>
              <a:rPr sz="1800" spc="5" dirty="0">
                <a:solidFill>
                  <a:srgbClr val="012067"/>
                </a:solidFill>
                <a:latin typeface="Verdana"/>
                <a:cs typeface="Verdana"/>
              </a:rPr>
              <a:t>in </a:t>
            </a:r>
            <a:r>
              <a:rPr sz="1800" spc="-5" dirty="0">
                <a:solidFill>
                  <a:srgbClr val="012067"/>
                </a:solidFill>
                <a:latin typeface="Verdana"/>
                <a:cs typeface="Verdana"/>
              </a:rPr>
              <a:t>conservatorship </a:t>
            </a:r>
            <a:r>
              <a:rPr sz="1800" dirty="0">
                <a:solidFill>
                  <a:srgbClr val="012067"/>
                </a:solidFill>
                <a:latin typeface="Verdana"/>
                <a:cs typeface="Verdana"/>
              </a:rPr>
              <a:t>are </a:t>
            </a:r>
            <a:r>
              <a:rPr sz="1800" spc="-5" dirty="0">
                <a:solidFill>
                  <a:srgbClr val="012067"/>
                </a:solidFill>
                <a:latin typeface="Verdana"/>
                <a:cs typeface="Verdana"/>
              </a:rPr>
              <a:t>served  by seven SSCCs. </a:t>
            </a:r>
            <a:r>
              <a:rPr sz="1800" dirty="0">
                <a:solidFill>
                  <a:srgbClr val="012067"/>
                </a:solidFill>
                <a:latin typeface="Verdana"/>
                <a:cs typeface="Verdana"/>
              </a:rPr>
              <a:t>By </a:t>
            </a:r>
            <a:r>
              <a:rPr sz="1800" spc="-5" dirty="0">
                <a:solidFill>
                  <a:srgbClr val="012067"/>
                </a:solidFill>
                <a:latin typeface="Verdana"/>
                <a:cs typeface="Verdana"/>
              </a:rPr>
              <a:t>2029 </a:t>
            </a:r>
            <a:r>
              <a:rPr sz="1800" dirty="0">
                <a:solidFill>
                  <a:srgbClr val="012067"/>
                </a:solidFill>
                <a:latin typeface="Verdana"/>
                <a:cs typeface="Verdana"/>
              </a:rPr>
              <a:t>, </a:t>
            </a:r>
            <a:r>
              <a:rPr sz="1800" spc="-5" dirty="0">
                <a:solidFill>
                  <a:srgbClr val="012067"/>
                </a:solidFill>
                <a:latin typeface="Verdana"/>
                <a:cs typeface="Verdana"/>
              </a:rPr>
              <a:t>all </a:t>
            </a:r>
            <a:r>
              <a:rPr sz="1800" dirty="0">
                <a:solidFill>
                  <a:srgbClr val="012067"/>
                </a:solidFill>
                <a:latin typeface="Verdana"/>
                <a:cs typeface="Verdana"/>
              </a:rPr>
              <a:t>of </a:t>
            </a:r>
            <a:r>
              <a:rPr sz="1800" spc="-40" dirty="0">
                <a:solidFill>
                  <a:srgbClr val="012067"/>
                </a:solidFill>
                <a:latin typeface="Verdana"/>
                <a:cs typeface="Verdana"/>
              </a:rPr>
              <a:t>Texas </a:t>
            </a:r>
            <a:r>
              <a:rPr sz="1800" dirty="0">
                <a:solidFill>
                  <a:srgbClr val="012067"/>
                </a:solidFill>
                <a:latin typeface="Verdana"/>
                <a:cs typeface="Verdana"/>
              </a:rPr>
              <a:t>will </a:t>
            </a:r>
            <a:r>
              <a:rPr sz="1800" spc="-5" dirty="0">
                <a:solidFill>
                  <a:srgbClr val="012067"/>
                </a:solidFill>
                <a:latin typeface="Verdana"/>
                <a:cs typeface="Verdana"/>
              </a:rPr>
              <a:t>be served by</a:t>
            </a:r>
            <a:r>
              <a:rPr sz="1800" spc="70" dirty="0">
                <a:solidFill>
                  <a:srgbClr val="012067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12067"/>
                </a:solidFill>
                <a:latin typeface="Verdana"/>
                <a:cs typeface="Verdana"/>
              </a:rPr>
              <a:t>CBC: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62936" y="635000"/>
            <a:ext cx="62210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solidFill>
                  <a:srgbClr val="001F5F"/>
                </a:solidFill>
              </a:rPr>
              <a:t>Children </a:t>
            </a:r>
            <a:r>
              <a:rPr sz="3200" spc="-5" dirty="0">
                <a:solidFill>
                  <a:srgbClr val="001F5F"/>
                </a:solidFill>
              </a:rPr>
              <a:t>Without </a:t>
            </a:r>
            <a:r>
              <a:rPr sz="3200" spc="-10" dirty="0">
                <a:solidFill>
                  <a:srgbClr val="001F5F"/>
                </a:solidFill>
              </a:rPr>
              <a:t>Placement</a:t>
            </a:r>
            <a:r>
              <a:rPr sz="3200" spc="-50" dirty="0">
                <a:solidFill>
                  <a:srgbClr val="001F5F"/>
                </a:solidFill>
              </a:rPr>
              <a:t> </a:t>
            </a:r>
            <a:r>
              <a:rPr sz="3200" spc="-10" dirty="0">
                <a:solidFill>
                  <a:srgbClr val="001F5F"/>
                </a:solidFill>
              </a:rPr>
              <a:t>(CWOP)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9467850" y="6670649"/>
            <a:ext cx="192087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i="1" spc="-5" dirty="0">
                <a:solidFill>
                  <a:srgbClr val="1F487C"/>
                </a:solidFill>
                <a:latin typeface="Calibri"/>
                <a:cs typeface="Calibri"/>
              </a:rPr>
              <a:t>data source: </a:t>
            </a:r>
            <a:r>
              <a:rPr sz="700" i="1" spc="-10" dirty="0">
                <a:solidFill>
                  <a:srgbClr val="756F6F"/>
                </a:solidFill>
                <a:latin typeface="Calibri"/>
                <a:cs typeface="Calibri"/>
              </a:rPr>
              <a:t>CWOP </a:t>
            </a:r>
            <a:r>
              <a:rPr sz="700" i="1" spc="-5" dirty="0">
                <a:solidFill>
                  <a:srgbClr val="756F6F"/>
                </a:solidFill>
                <a:latin typeface="Calibri"/>
                <a:cs typeface="Calibri"/>
              </a:rPr>
              <a:t>Placement Tracker as of</a:t>
            </a:r>
            <a:r>
              <a:rPr sz="700" i="1" spc="130" dirty="0">
                <a:solidFill>
                  <a:srgbClr val="756F6F"/>
                </a:solidFill>
                <a:latin typeface="Calibri"/>
                <a:cs typeface="Calibri"/>
              </a:rPr>
              <a:t> </a:t>
            </a:r>
            <a:r>
              <a:rPr sz="700" i="1" spc="-10" dirty="0">
                <a:solidFill>
                  <a:srgbClr val="756F6F"/>
                </a:solidFill>
                <a:latin typeface="Calibri"/>
                <a:cs typeface="Calibri"/>
              </a:rPr>
              <a:t>10/2/24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39473" y="6267094"/>
            <a:ext cx="3149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1F5F"/>
                </a:solidFill>
                <a:latin typeface="Verdana"/>
                <a:cs typeface="Verdana"/>
              </a:rPr>
              <a:t>23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24100" y="4879847"/>
            <a:ext cx="9351645" cy="0"/>
          </a:xfrm>
          <a:custGeom>
            <a:avLst/>
            <a:gdLst/>
            <a:ahLst/>
            <a:cxnLst/>
            <a:rect l="l" t="t" r="r" b="b"/>
            <a:pathLst>
              <a:path w="9351645">
                <a:moveTo>
                  <a:pt x="0" y="0"/>
                </a:moveTo>
                <a:lnTo>
                  <a:pt x="9351264" y="0"/>
                </a:lnTo>
              </a:path>
            </a:pathLst>
          </a:custGeom>
          <a:ln w="9525">
            <a:solidFill>
              <a:srgbClr val="C3D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24100" y="4541520"/>
            <a:ext cx="9351645" cy="0"/>
          </a:xfrm>
          <a:custGeom>
            <a:avLst/>
            <a:gdLst/>
            <a:ahLst/>
            <a:cxnLst/>
            <a:rect l="l" t="t" r="r" b="b"/>
            <a:pathLst>
              <a:path w="9351645">
                <a:moveTo>
                  <a:pt x="0" y="0"/>
                </a:moveTo>
                <a:lnTo>
                  <a:pt x="9351264" y="0"/>
                </a:lnTo>
              </a:path>
            </a:pathLst>
          </a:custGeom>
          <a:ln w="9525">
            <a:solidFill>
              <a:srgbClr val="C3D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24100" y="4203191"/>
            <a:ext cx="9351645" cy="0"/>
          </a:xfrm>
          <a:custGeom>
            <a:avLst/>
            <a:gdLst/>
            <a:ahLst/>
            <a:cxnLst/>
            <a:rect l="l" t="t" r="r" b="b"/>
            <a:pathLst>
              <a:path w="9351645">
                <a:moveTo>
                  <a:pt x="0" y="0"/>
                </a:moveTo>
                <a:lnTo>
                  <a:pt x="9351264" y="0"/>
                </a:lnTo>
              </a:path>
            </a:pathLst>
          </a:custGeom>
          <a:ln w="9525">
            <a:solidFill>
              <a:srgbClr val="C3D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24100" y="3863340"/>
            <a:ext cx="9351645" cy="0"/>
          </a:xfrm>
          <a:custGeom>
            <a:avLst/>
            <a:gdLst/>
            <a:ahLst/>
            <a:cxnLst/>
            <a:rect l="l" t="t" r="r" b="b"/>
            <a:pathLst>
              <a:path w="9351645">
                <a:moveTo>
                  <a:pt x="0" y="0"/>
                </a:moveTo>
                <a:lnTo>
                  <a:pt x="9351264" y="0"/>
                </a:lnTo>
              </a:path>
            </a:pathLst>
          </a:custGeom>
          <a:ln w="9525">
            <a:solidFill>
              <a:srgbClr val="C3D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24100" y="3525011"/>
            <a:ext cx="9351645" cy="0"/>
          </a:xfrm>
          <a:custGeom>
            <a:avLst/>
            <a:gdLst/>
            <a:ahLst/>
            <a:cxnLst/>
            <a:rect l="l" t="t" r="r" b="b"/>
            <a:pathLst>
              <a:path w="9351645">
                <a:moveTo>
                  <a:pt x="0" y="0"/>
                </a:moveTo>
                <a:lnTo>
                  <a:pt x="9351264" y="0"/>
                </a:lnTo>
              </a:path>
            </a:pathLst>
          </a:custGeom>
          <a:ln w="9525">
            <a:solidFill>
              <a:srgbClr val="C3D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24100" y="3186683"/>
            <a:ext cx="9351645" cy="0"/>
          </a:xfrm>
          <a:custGeom>
            <a:avLst/>
            <a:gdLst/>
            <a:ahLst/>
            <a:cxnLst/>
            <a:rect l="l" t="t" r="r" b="b"/>
            <a:pathLst>
              <a:path w="9351645">
                <a:moveTo>
                  <a:pt x="0" y="0"/>
                </a:moveTo>
                <a:lnTo>
                  <a:pt x="9351264" y="0"/>
                </a:lnTo>
              </a:path>
            </a:pathLst>
          </a:custGeom>
          <a:ln w="9525">
            <a:solidFill>
              <a:srgbClr val="C3D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24100" y="2846832"/>
            <a:ext cx="9351645" cy="0"/>
          </a:xfrm>
          <a:custGeom>
            <a:avLst/>
            <a:gdLst/>
            <a:ahLst/>
            <a:cxnLst/>
            <a:rect l="l" t="t" r="r" b="b"/>
            <a:pathLst>
              <a:path w="9351645">
                <a:moveTo>
                  <a:pt x="0" y="0"/>
                </a:moveTo>
                <a:lnTo>
                  <a:pt x="9351264" y="0"/>
                </a:lnTo>
              </a:path>
            </a:pathLst>
          </a:custGeom>
          <a:ln w="9525">
            <a:solidFill>
              <a:srgbClr val="C3D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24100" y="2508504"/>
            <a:ext cx="9351645" cy="0"/>
          </a:xfrm>
          <a:custGeom>
            <a:avLst/>
            <a:gdLst/>
            <a:ahLst/>
            <a:cxnLst/>
            <a:rect l="l" t="t" r="r" b="b"/>
            <a:pathLst>
              <a:path w="9351645">
                <a:moveTo>
                  <a:pt x="0" y="0"/>
                </a:moveTo>
                <a:lnTo>
                  <a:pt x="9351264" y="0"/>
                </a:lnTo>
              </a:path>
            </a:pathLst>
          </a:custGeom>
          <a:ln w="9525">
            <a:solidFill>
              <a:srgbClr val="C3D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24100" y="2170176"/>
            <a:ext cx="9351645" cy="0"/>
          </a:xfrm>
          <a:custGeom>
            <a:avLst/>
            <a:gdLst/>
            <a:ahLst/>
            <a:cxnLst/>
            <a:rect l="l" t="t" r="r" b="b"/>
            <a:pathLst>
              <a:path w="9351645">
                <a:moveTo>
                  <a:pt x="0" y="0"/>
                </a:moveTo>
                <a:lnTo>
                  <a:pt x="9351264" y="0"/>
                </a:lnTo>
              </a:path>
            </a:pathLst>
          </a:custGeom>
          <a:ln w="9525">
            <a:solidFill>
              <a:srgbClr val="C3D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24100" y="5218176"/>
            <a:ext cx="9351645" cy="0"/>
          </a:xfrm>
          <a:custGeom>
            <a:avLst/>
            <a:gdLst/>
            <a:ahLst/>
            <a:cxnLst/>
            <a:rect l="l" t="t" r="r" b="b"/>
            <a:pathLst>
              <a:path w="9351645">
                <a:moveTo>
                  <a:pt x="0" y="0"/>
                </a:moveTo>
                <a:lnTo>
                  <a:pt x="9351264" y="0"/>
                </a:lnTo>
              </a:path>
            </a:pathLst>
          </a:custGeom>
          <a:ln w="9525">
            <a:solidFill>
              <a:srgbClr val="C3D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24100" y="5218176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9525">
            <a:solidFill>
              <a:srgbClr val="C3D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51176" y="5218176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9525">
            <a:solidFill>
              <a:srgbClr val="C3D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79776" y="5218176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9525">
            <a:solidFill>
              <a:srgbClr val="C3D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08376" y="5218176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9525">
            <a:solidFill>
              <a:srgbClr val="C3D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35451" y="5218176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9525">
            <a:solidFill>
              <a:srgbClr val="C3D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64052" y="5218176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9525">
            <a:solidFill>
              <a:srgbClr val="C3D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92652" y="5218176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9525">
            <a:solidFill>
              <a:srgbClr val="C3D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19728" y="5218176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9525">
            <a:solidFill>
              <a:srgbClr val="C3D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48328" y="5218176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9525">
            <a:solidFill>
              <a:srgbClr val="C3D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76928" y="5218176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9525">
            <a:solidFill>
              <a:srgbClr val="C3D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04003" y="5218176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9525">
            <a:solidFill>
              <a:srgbClr val="C3D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32603" y="5218176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9525">
            <a:solidFill>
              <a:srgbClr val="C3D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61203" y="5218176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9525">
            <a:solidFill>
              <a:srgbClr val="C3D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88279" y="5218176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9525">
            <a:solidFill>
              <a:srgbClr val="C3D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16879" y="5218176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9525">
            <a:solidFill>
              <a:srgbClr val="C3D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45479" y="5218176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9525">
            <a:solidFill>
              <a:srgbClr val="C3D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72555" y="5218176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9525">
            <a:solidFill>
              <a:srgbClr val="C3D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01155" y="5218176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9525">
            <a:solidFill>
              <a:srgbClr val="C3D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29755" y="5218176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9525">
            <a:solidFill>
              <a:srgbClr val="C3D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56831" y="5218176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9525">
            <a:solidFill>
              <a:srgbClr val="C3D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85431" y="5218176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9525">
            <a:solidFill>
              <a:srgbClr val="C3D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14031" y="5218176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9525">
            <a:solidFill>
              <a:srgbClr val="C3D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41107" y="5218176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9525">
            <a:solidFill>
              <a:srgbClr val="C3D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69707" y="5218176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9525">
            <a:solidFill>
              <a:srgbClr val="C3D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96783" y="5218176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9525">
            <a:solidFill>
              <a:srgbClr val="C3D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25383" y="5218176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9525">
            <a:solidFill>
              <a:srgbClr val="C3D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53983" y="5218176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9525">
            <a:solidFill>
              <a:srgbClr val="C3D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81059" y="5218176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9525">
            <a:solidFill>
              <a:srgbClr val="C3D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09659" y="5218176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9525">
            <a:solidFill>
              <a:srgbClr val="C3D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38259" y="5218176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9525">
            <a:solidFill>
              <a:srgbClr val="C3D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65335" y="5218176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9525">
            <a:solidFill>
              <a:srgbClr val="C3D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93935" y="5218176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9525">
            <a:solidFill>
              <a:srgbClr val="C3D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622535" y="5218176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9525">
            <a:solidFill>
              <a:srgbClr val="C3D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49611" y="5218176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9525">
            <a:solidFill>
              <a:srgbClr val="C3D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078211" y="5218176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9525">
            <a:solidFill>
              <a:srgbClr val="C3D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06811" y="5218176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9525">
            <a:solidFill>
              <a:srgbClr val="C3D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533888" y="5218176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9525">
            <a:solidFill>
              <a:srgbClr val="C3D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762488" y="5218176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9525">
            <a:solidFill>
              <a:srgbClr val="C3D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91088" y="5218176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9525">
            <a:solidFill>
              <a:srgbClr val="C3D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218164" y="5218176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9525">
            <a:solidFill>
              <a:srgbClr val="C3D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46764" y="5218176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9525">
            <a:solidFill>
              <a:srgbClr val="C3D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675364" y="5218176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9525">
            <a:solidFill>
              <a:srgbClr val="C3D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37638" y="2393442"/>
            <a:ext cx="9123045" cy="2487295"/>
          </a:xfrm>
          <a:custGeom>
            <a:avLst/>
            <a:gdLst/>
            <a:ahLst/>
            <a:cxnLst/>
            <a:rect l="l" t="t" r="r" b="b"/>
            <a:pathLst>
              <a:path w="9123045" h="2487295">
                <a:moveTo>
                  <a:pt x="0" y="0"/>
                </a:moveTo>
                <a:lnTo>
                  <a:pt x="228600" y="149352"/>
                </a:lnTo>
                <a:lnTo>
                  <a:pt x="455675" y="379475"/>
                </a:lnTo>
                <a:lnTo>
                  <a:pt x="684276" y="806196"/>
                </a:lnTo>
                <a:lnTo>
                  <a:pt x="912876" y="1232916"/>
                </a:lnTo>
                <a:lnTo>
                  <a:pt x="1139952" y="1362456"/>
                </a:lnTo>
                <a:lnTo>
                  <a:pt x="1368552" y="1327404"/>
                </a:lnTo>
                <a:lnTo>
                  <a:pt x="1597152" y="1531620"/>
                </a:lnTo>
                <a:lnTo>
                  <a:pt x="1824227" y="1578864"/>
                </a:lnTo>
                <a:lnTo>
                  <a:pt x="2052827" y="1423416"/>
                </a:lnTo>
                <a:lnTo>
                  <a:pt x="2281428" y="1213104"/>
                </a:lnTo>
                <a:lnTo>
                  <a:pt x="2508504" y="1205484"/>
                </a:lnTo>
                <a:lnTo>
                  <a:pt x="2737104" y="1537716"/>
                </a:lnTo>
                <a:lnTo>
                  <a:pt x="2965704" y="1449324"/>
                </a:lnTo>
                <a:lnTo>
                  <a:pt x="3192779" y="1578864"/>
                </a:lnTo>
                <a:lnTo>
                  <a:pt x="3421379" y="1463040"/>
                </a:lnTo>
                <a:lnTo>
                  <a:pt x="3649979" y="1551432"/>
                </a:lnTo>
                <a:lnTo>
                  <a:pt x="3877056" y="1748028"/>
                </a:lnTo>
                <a:lnTo>
                  <a:pt x="4105656" y="1667256"/>
                </a:lnTo>
                <a:lnTo>
                  <a:pt x="4334256" y="1659636"/>
                </a:lnTo>
                <a:lnTo>
                  <a:pt x="4561332" y="1362456"/>
                </a:lnTo>
                <a:lnTo>
                  <a:pt x="4789932" y="1313688"/>
                </a:lnTo>
                <a:lnTo>
                  <a:pt x="5017008" y="1185672"/>
                </a:lnTo>
                <a:lnTo>
                  <a:pt x="5245608" y="1083564"/>
                </a:lnTo>
                <a:lnTo>
                  <a:pt x="5474208" y="1165860"/>
                </a:lnTo>
                <a:lnTo>
                  <a:pt x="5701284" y="1395984"/>
                </a:lnTo>
                <a:lnTo>
                  <a:pt x="5929884" y="1559052"/>
                </a:lnTo>
                <a:lnTo>
                  <a:pt x="6158484" y="1720596"/>
                </a:lnTo>
                <a:lnTo>
                  <a:pt x="6385560" y="2019300"/>
                </a:lnTo>
                <a:lnTo>
                  <a:pt x="6614159" y="1997964"/>
                </a:lnTo>
                <a:lnTo>
                  <a:pt x="6842759" y="2033016"/>
                </a:lnTo>
                <a:lnTo>
                  <a:pt x="7069836" y="2093976"/>
                </a:lnTo>
                <a:lnTo>
                  <a:pt x="7298436" y="2182368"/>
                </a:lnTo>
                <a:lnTo>
                  <a:pt x="7527036" y="2343912"/>
                </a:lnTo>
                <a:lnTo>
                  <a:pt x="7754111" y="2269236"/>
                </a:lnTo>
                <a:lnTo>
                  <a:pt x="7982711" y="2215896"/>
                </a:lnTo>
                <a:lnTo>
                  <a:pt x="8211311" y="2465832"/>
                </a:lnTo>
                <a:lnTo>
                  <a:pt x="8438388" y="2487168"/>
                </a:lnTo>
                <a:lnTo>
                  <a:pt x="8666988" y="2452116"/>
                </a:lnTo>
                <a:lnTo>
                  <a:pt x="8895588" y="2221992"/>
                </a:lnTo>
                <a:lnTo>
                  <a:pt x="9122664" y="2296668"/>
                </a:lnTo>
              </a:path>
            </a:pathLst>
          </a:custGeom>
          <a:ln w="28575">
            <a:solidFill>
              <a:srgbClr val="FFC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37638" y="3925061"/>
            <a:ext cx="9123045" cy="1201420"/>
          </a:xfrm>
          <a:custGeom>
            <a:avLst/>
            <a:gdLst/>
            <a:ahLst/>
            <a:cxnLst/>
            <a:rect l="l" t="t" r="r" b="b"/>
            <a:pathLst>
              <a:path w="9123045" h="1201420">
                <a:moveTo>
                  <a:pt x="0" y="0"/>
                </a:moveTo>
                <a:lnTo>
                  <a:pt x="228600" y="150875"/>
                </a:lnTo>
                <a:lnTo>
                  <a:pt x="455675" y="188975"/>
                </a:lnTo>
                <a:lnTo>
                  <a:pt x="684276" y="423671"/>
                </a:lnTo>
                <a:lnTo>
                  <a:pt x="912876" y="569976"/>
                </a:lnTo>
                <a:lnTo>
                  <a:pt x="1139952" y="731519"/>
                </a:lnTo>
                <a:lnTo>
                  <a:pt x="1368552" y="684276"/>
                </a:lnTo>
                <a:lnTo>
                  <a:pt x="1597152" y="772668"/>
                </a:lnTo>
                <a:lnTo>
                  <a:pt x="1824227" y="800100"/>
                </a:lnTo>
                <a:lnTo>
                  <a:pt x="2052827" y="787907"/>
                </a:lnTo>
                <a:lnTo>
                  <a:pt x="2281428" y="723900"/>
                </a:lnTo>
                <a:lnTo>
                  <a:pt x="2508504" y="650748"/>
                </a:lnTo>
                <a:lnTo>
                  <a:pt x="2737104" y="763524"/>
                </a:lnTo>
                <a:lnTo>
                  <a:pt x="2965704" y="815339"/>
                </a:lnTo>
                <a:lnTo>
                  <a:pt x="3192779" y="851915"/>
                </a:lnTo>
                <a:lnTo>
                  <a:pt x="3421379" y="758951"/>
                </a:lnTo>
                <a:lnTo>
                  <a:pt x="3649979" y="794004"/>
                </a:lnTo>
                <a:lnTo>
                  <a:pt x="3877056" y="928115"/>
                </a:lnTo>
                <a:lnTo>
                  <a:pt x="4105656" y="870204"/>
                </a:lnTo>
                <a:lnTo>
                  <a:pt x="4334256" y="806195"/>
                </a:lnTo>
                <a:lnTo>
                  <a:pt x="4561332" y="755904"/>
                </a:lnTo>
                <a:lnTo>
                  <a:pt x="4789932" y="717804"/>
                </a:lnTo>
                <a:lnTo>
                  <a:pt x="5017008" y="638556"/>
                </a:lnTo>
                <a:lnTo>
                  <a:pt x="5245608" y="609600"/>
                </a:lnTo>
                <a:lnTo>
                  <a:pt x="5474208" y="571500"/>
                </a:lnTo>
                <a:lnTo>
                  <a:pt x="5701284" y="609600"/>
                </a:lnTo>
                <a:lnTo>
                  <a:pt x="5929884" y="707136"/>
                </a:lnTo>
                <a:lnTo>
                  <a:pt x="6158484" y="858012"/>
                </a:lnTo>
                <a:lnTo>
                  <a:pt x="6385560" y="899160"/>
                </a:lnTo>
                <a:lnTo>
                  <a:pt x="6614159" y="925068"/>
                </a:lnTo>
                <a:lnTo>
                  <a:pt x="6842759" y="906780"/>
                </a:lnTo>
                <a:lnTo>
                  <a:pt x="7069836" y="906780"/>
                </a:lnTo>
                <a:lnTo>
                  <a:pt x="7298436" y="1024127"/>
                </a:lnTo>
                <a:lnTo>
                  <a:pt x="7527036" y="1159764"/>
                </a:lnTo>
                <a:lnTo>
                  <a:pt x="7754111" y="1162812"/>
                </a:lnTo>
                <a:lnTo>
                  <a:pt x="7982711" y="1153668"/>
                </a:lnTo>
                <a:lnTo>
                  <a:pt x="8211311" y="1200912"/>
                </a:lnTo>
                <a:lnTo>
                  <a:pt x="8438388" y="1193292"/>
                </a:lnTo>
                <a:lnTo>
                  <a:pt x="8666988" y="1199388"/>
                </a:lnTo>
                <a:lnTo>
                  <a:pt x="8895588" y="1130808"/>
                </a:lnTo>
                <a:lnTo>
                  <a:pt x="9122664" y="1117092"/>
                </a:lnTo>
              </a:path>
            </a:pathLst>
          </a:custGeom>
          <a:ln w="28575">
            <a:solidFill>
              <a:srgbClr val="AB22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2271141" y="2034920"/>
            <a:ext cx="3321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417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780279" y="3241293"/>
            <a:ext cx="3321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239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148832" y="3783584"/>
            <a:ext cx="3321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159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7517638" y="3119373"/>
            <a:ext cx="3321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257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0762868" y="4522089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50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1447144" y="4332478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78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194941" y="3566871"/>
            <a:ext cx="48640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190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.9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4832096" y="4217289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95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200647" y="4495038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54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7669530" y="4139310"/>
            <a:ext cx="48640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106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.5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0483722" y="4840985"/>
            <a:ext cx="3841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13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.6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1447144" y="4684903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26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813686" y="1916829"/>
            <a:ext cx="335915" cy="3415029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R="6350" algn="r">
              <a:lnSpc>
                <a:spcPct val="100000"/>
              </a:lnSpc>
              <a:spcBef>
                <a:spcPts val="850"/>
              </a:spcBef>
            </a:pP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4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5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0</a:t>
            </a:r>
            <a:endParaRPr sz="1600">
              <a:latin typeface="Calibri"/>
              <a:cs typeface="Calibri"/>
            </a:endParaRPr>
          </a:p>
          <a:p>
            <a:pPr marR="6985" algn="r">
              <a:lnSpc>
                <a:spcPct val="100000"/>
              </a:lnSpc>
              <a:spcBef>
                <a:spcPts val="750"/>
              </a:spcBef>
            </a:pP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4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0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0</a:t>
            </a:r>
            <a:endParaRPr sz="1600">
              <a:latin typeface="Calibri"/>
              <a:cs typeface="Calibri"/>
            </a:endParaRPr>
          </a:p>
          <a:p>
            <a:pPr marR="6985" algn="r">
              <a:lnSpc>
                <a:spcPct val="100000"/>
              </a:lnSpc>
              <a:spcBef>
                <a:spcPts val="750"/>
              </a:spcBef>
            </a:pP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3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5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0</a:t>
            </a:r>
            <a:endParaRPr sz="1600">
              <a:latin typeface="Calibri"/>
              <a:cs typeface="Calibri"/>
            </a:endParaRPr>
          </a:p>
          <a:p>
            <a:pPr marR="6985" algn="r">
              <a:lnSpc>
                <a:spcPct val="100000"/>
              </a:lnSpc>
              <a:spcBef>
                <a:spcPts val="750"/>
              </a:spcBef>
            </a:pP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3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0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0</a:t>
            </a:r>
            <a:endParaRPr sz="1600">
              <a:latin typeface="Calibri"/>
              <a:cs typeface="Calibri"/>
            </a:endParaRPr>
          </a:p>
          <a:p>
            <a:pPr marR="6985" algn="r">
              <a:lnSpc>
                <a:spcPct val="100000"/>
              </a:lnSpc>
              <a:spcBef>
                <a:spcPts val="745"/>
              </a:spcBef>
            </a:pP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2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5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0</a:t>
            </a:r>
            <a:endParaRPr sz="1600">
              <a:latin typeface="Calibri"/>
              <a:cs typeface="Calibri"/>
            </a:endParaRPr>
          </a:p>
          <a:p>
            <a:pPr marR="6985" algn="r">
              <a:lnSpc>
                <a:spcPct val="100000"/>
              </a:lnSpc>
              <a:spcBef>
                <a:spcPts val="750"/>
              </a:spcBef>
            </a:pP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2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0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0</a:t>
            </a:r>
            <a:endParaRPr sz="1600">
              <a:latin typeface="Calibri"/>
              <a:cs typeface="Calibri"/>
            </a:endParaRPr>
          </a:p>
          <a:p>
            <a:pPr marR="6985" algn="r">
              <a:lnSpc>
                <a:spcPct val="100000"/>
              </a:lnSpc>
              <a:spcBef>
                <a:spcPts val="745"/>
              </a:spcBef>
            </a:pP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1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5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0</a:t>
            </a:r>
            <a:endParaRPr sz="1600">
              <a:latin typeface="Calibri"/>
              <a:cs typeface="Calibri"/>
            </a:endParaRPr>
          </a:p>
          <a:p>
            <a:pPr marR="6350" algn="r">
              <a:lnSpc>
                <a:spcPct val="100000"/>
              </a:lnSpc>
              <a:spcBef>
                <a:spcPts val="750"/>
              </a:spcBef>
            </a:pP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1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0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0</a:t>
            </a:r>
            <a:endParaRPr sz="16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745"/>
              </a:spcBef>
            </a:pP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50</a:t>
            </a:r>
            <a:endParaRPr sz="1600">
              <a:latin typeface="Calibri"/>
              <a:cs typeface="Calibri"/>
            </a:endParaRPr>
          </a:p>
          <a:p>
            <a:pPr marR="6350" algn="r">
              <a:lnSpc>
                <a:spcPct val="100000"/>
              </a:lnSpc>
              <a:spcBef>
                <a:spcPts val="750"/>
              </a:spcBef>
            </a:pP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2352294" y="5318960"/>
            <a:ext cx="9328150" cy="5791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R="6350" algn="r">
              <a:lnSpc>
                <a:spcPts val="1435"/>
              </a:lnSpc>
            </a:pP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2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1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-J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u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endParaRPr sz="1400">
              <a:latin typeface="Calibri"/>
              <a:cs typeface="Calibri"/>
            </a:endParaRPr>
          </a:p>
          <a:p>
            <a:pPr marL="12700" marR="5080" indent="37465" algn="r">
              <a:lnSpc>
                <a:spcPct val="106900"/>
              </a:lnSpc>
            </a:pP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2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1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-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400" spc="5" dirty="0">
                <a:solidFill>
                  <a:srgbClr val="001F5F"/>
                </a:solidFill>
                <a:latin typeface="Calibri"/>
                <a:cs typeface="Calibri"/>
              </a:rPr>
              <a:t>u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g  2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1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-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Sep  2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1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-Oct 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21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-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ov 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2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1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-Dec 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2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2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-Jan 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2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2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-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Feb  2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2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-Mar 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2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2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-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400" spc="5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r  2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2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-May 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2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2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-J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u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n  2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2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-J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u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l  2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2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-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400" spc="5" dirty="0">
                <a:solidFill>
                  <a:srgbClr val="001F5F"/>
                </a:solidFill>
                <a:latin typeface="Calibri"/>
                <a:cs typeface="Calibri"/>
              </a:rPr>
              <a:t>u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g  2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2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-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Sep 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22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-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ct  2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2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-Nov 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2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2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-Dec 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2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3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-Jan 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2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3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-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Feb  2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3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-Mar 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2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3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-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400" spc="5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r  2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3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-May 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2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3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-J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u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n  2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3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-J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u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l  2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3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-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400" spc="5" dirty="0">
                <a:solidFill>
                  <a:srgbClr val="001F5F"/>
                </a:solidFill>
                <a:latin typeface="Calibri"/>
                <a:cs typeface="Calibri"/>
              </a:rPr>
              <a:t>u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g 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23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-Sep 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2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3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-Oct 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2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3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-Nov 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2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3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-Dec 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2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4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-Jan 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2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4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-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Feb  2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4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-Mar 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2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4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-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400" spc="5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r  2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4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-May 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2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4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-J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u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n  2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4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-J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u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l  2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4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-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400" spc="5" dirty="0">
                <a:solidFill>
                  <a:srgbClr val="001F5F"/>
                </a:solidFill>
                <a:latin typeface="Calibri"/>
                <a:cs typeface="Calibri"/>
              </a:rPr>
              <a:t>u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g  2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4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-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Sep  2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4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-Oct 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2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4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-Nov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5005832" y="1612519"/>
            <a:ext cx="4476750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spc="-35" dirty="0">
                <a:solidFill>
                  <a:srgbClr val="001F5F"/>
                </a:solidFill>
                <a:latin typeface="Calibri"/>
                <a:cs typeface="Calibri"/>
              </a:rPr>
              <a:t>Total </a:t>
            </a:r>
            <a:r>
              <a:rPr sz="1900" dirty="0">
                <a:solidFill>
                  <a:srgbClr val="001F5F"/>
                </a:solidFill>
                <a:latin typeface="Calibri"/>
                <a:cs typeface="Calibri"/>
              </a:rPr>
              <a:t>Children </a:t>
            </a:r>
            <a:r>
              <a:rPr sz="1900" spc="5" dirty="0">
                <a:solidFill>
                  <a:srgbClr val="001F5F"/>
                </a:solidFill>
                <a:latin typeface="Calibri"/>
                <a:cs typeface="Calibri"/>
              </a:rPr>
              <a:t>Without Placement </a:t>
            </a:r>
            <a:r>
              <a:rPr sz="1900" spc="-5" dirty="0">
                <a:solidFill>
                  <a:srgbClr val="001F5F"/>
                </a:solidFill>
                <a:latin typeface="Calibri"/>
                <a:cs typeface="Calibri"/>
              </a:rPr>
              <a:t>Per</a:t>
            </a:r>
            <a:r>
              <a:rPr sz="19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900" spc="5" dirty="0">
                <a:solidFill>
                  <a:srgbClr val="001F5F"/>
                </a:solidFill>
                <a:latin typeface="Calibri"/>
                <a:cs typeface="Calibri"/>
              </a:rPr>
              <a:t>Month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74" name="object 7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96917" y="6188202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8575">
            <a:solidFill>
              <a:srgbClr val="FFC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20078" y="6188202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8575">
            <a:solidFill>
              <a:srgbClr val="AB22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1857248" y="6033008"/>
            <a:ext cx="7477125" cy="8204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10180">
              <a:lnSpc>
                <a:spcPct val="100000"/>
              </a:lnSpc>
              <a:spcBef>
                <a:spcPts val="95"/>
              </a:spcBef>
              <a:tabLst>
                <a:tab pos="5133340" algn="l"/>
              </a:tabLst>
            </a:pP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Total</a:t>
            </a:r>
            <a:r>
              <a:rPr sz="1600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Unique</a:t>
            </a:r>
            <a:r>
              <a:rPr sz="1600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Children	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Average Daily CWOP</a:t>
            </a:r>
            <a:r>
              <a:rPr sz="16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Census</a:t>
            </a:r>
            <a:endParaRPr sz="1600">
              <a:latin typeface="Calibri"/>
              <a:cs typeface="Calibri"/>
            </a:endParaRPr>
          </a:p>
          <a:p>
            <a:pPr marL="12700" marR="402590">
              <a:lnSpc>
                <a:spcPct val="106900"/>
              </a:lnSpc>
              <a:spcBef>
                <a:spcPts val="1260"/>
              </a:spcBef>
            </a:pPr>
            <a:r>
              <a:rPr sz="800" dirty="0">
                <a:solidFill>
                  <a:srgbClr val="012067"/>
                </a:solidFill>
                <a:latin typeface="Calibri"/>
                <a:cs typeface="Calibri"/>
              </a:rPr>
              <a:t>A </a:t>
            </a:r>
            <a:r>
              <a:rPr sz="800" spc="-5" dirty="0">
                <a:solidFill>
                  <a:srgbClr val="012067"/>
                </a:solidFill>
                <a:latin typeface="Calibri"/>
                <a:cs typeface="Calibri"/>
              </a:rPr>
              <a:t>child without placement event refers to when </a:t>
            </a:r>
            <a:r>
              <a:rPr sz="800" dirty="0">
                <a:solidFill>
                  <a:srgbClr val="012067"/>
                </a:solidFill>
                <a:latin typeface="Calibri"/>
                <a:cs typeface="Calibri"/>
              </a:rPr>
              <a:t>a </a:t>
            </a:r>
            <a:r>
              <a:rPr sz="800" spc="-5" dirty="0">
                <a:solidFill>
                  <a:srgbClr val="012067"/>
                </a:solidFill>
                <a:latin typeface="Calibri"/>
                <a:cs typeface="Calibri"/>
              </a:rPr>
              <a:t>child or youth </a:t>
            </a:r>
            <a:r>
              <a:rPr sz="800" dirty="0">
                <a:solidFill>
                  <a:srgbClr val="012067"/>
                </a:solidFill>
                <a:latin typeface="Calibri"/>
                <a:cs typeface="Calibri"/>
              </a:rPr>
              <a:t>was </a:t>
            </a:r>
            <a:r>
              <a:rPr sz="800" spc="-5" dirty="0">
                <a:solidFill>
                  <a:srgbClr val="012067"/>
                </a:solidFill>
                <a:latin typeface="Calibri"/>
                <a:cs typeface="Calibri"/>
              </a:rPr>
              <a:t>without placement for </a:t>
            </a:r>
            <a:r>
              <a:rPr sz="800" dirty="0">
                <a:solidFill>
                  <a:srgbClr val="012067"/>
                </a:solidFill>
                <a:latin typeface="Calibri"/>
                <a:cs typeface="Calibri"/>
              </a:rPr>
              <a:t>at </a:t>
            </a:r>
            <a:r>
              <a:rPr sz="800" spc="-5" dirty="0">
                <a:solidFill>
                  <a:srgbClr val="012067"/>
                </a:solidFill>
                <a:latin typeface="Calibri"/>
                <a:cs typeface="Calibri"/>
              </a:rPr>
              <a:t>least two consecutive, uninterrupted nights. </a:t>
            </a:r>
            <a:r>
              <a:rPr sz="800" dirty="0">
                <a:solidFill>
                  <a:srgbClr val="012067"/>
                </a:solidFill>
                <a:latin typeface="Calibri"/>
                <a:cs typeface="Calibri"/>
              </a:rPr>
              <a:t>If a </a:t>
            </a:r>
            <a:r>
              <a:rPr sz="800" spc="-5" dirty="0">
                <a:solidFill>
                  <a:srgbClr val="012067"/>
                </a:solidFill>
                <a:latin typeface="Calibri"/>
                <a:cs typeface="Calibri"/>
              </a:rPr>
              <a:t>youth </a:t>
            </a:r>
            <a:r>
              <a:rPr sz="800" dirty="0">
                <a:solidFill>
                  <a:srgbClr val="012067"/>
                </a:solidFill>
                <a:latin typeface="Calibri"/>
                <a:cs typeface="Calibri"/>
              </a:rPr>
              <a:t>goes </a:t>
            </a:r>
            <a:r>
              <a:rPr sz="800" spc="-5" dirty="0">
                <a:solidFill>
                  <a:srgbClr val="012067"/>
                </a:solidFill>
                <a:latin typeface="Calibri"/>
                <a:cs typeface="Calibri"/>
              </a:rPr>
              <a:t>missing during </a:t>
            </a:r>
            <a:r>
              <a:rPr sz="800" dirty="0">
                <a:solidFill>
                  <a:srgbClr val="012067"/>
                </a:solidFill>
                <a:latin typeface="Calibri"/>
                <a:cs typeface="Calibri"/>
              </a:rPr>
              <a:t>a  </a:t>
            </a:r>
            <a:r>
              <a:rPr sz="800" spc="-5" dirty="0">
                <a:solidFill>
                  <a:srgbClr val="012067"/>
                </a:solidFill>
                <a:latin typeface="Calibri"/>
                <a:cs typeface="Calibri"/>
              </a:rPr>
              <a:t>child without placement event, the youth will be in </a:t>
            </a:r>
            <a:r>
              <a:rPr sz="800" dirty="0">
                <a:solidFill>
                  <a:srgbClr val="012067"/>
                </a:solidFill>
                <a:latin typeface="Calibri"/>
                <a:cs typeface="Calibri"/>
              </a:rPr>
              <a:t>a </a:t>
            </a:r>
            <a:r>
              <a:rPr sz="800" spc="-5" dirty="0">
                <a:solidFill>
                  <a:srgbClr val="012067"/>
                </a:solidFill>
                <a:latin typeface="Calibri"/>
                <a:cs typeface="Calibri"/>
              </a:rPr>
              <a:t>missing status rather than </a:t>
            </a:r>
            <a:r>
              <a:rPr sz="800" dirty="0">
                <a:solidFill>
                  <a:srgbClr val="012067"/>
                </a:solidFill>
                <a:latin typeface="Calibri"/>
                <a:cs typeface="Calibri"/>
              </a:rPr>
              <a:t>a </a:t>
            </a:r>
            <a:r>
              <a:rPr sz="800" spc="-5" dirty="0">
                <a:solidFill>
                  <a:srgbClr val="012067"/>
                </a:solidFill>
                <a:latin typeface="Calibri"/>
                <a:cs typeface="Calibri"/>
              </a:rPr>
              <a:t>child without placement event to ensure protocols are followed to ensure the safe of </a:t>
            </a:r>
            <a:r>
              <a:rPr sz="800" dirty="0">
                <a:solidFill>
                  <a:srgbClr val="012067"/>
                </a:solidFill>
                <a:latin typeface="Calibri"/>
                <a:cs typeface="Calibri"/>
              </a:rPr>
              <a:t>a  </a:t>
            </a:r>
            <a:r>
              <a:rPr sz="800" spc="-5" dirty="0">
                <a:solidFill>
                  <a:srgbClr val="012067"/>
                </a:solidFill>
                <a:latin typeface="Calibri"/>
                <a:cs typeface="Calibri"/>
              </a:rPr>
              <a:t>youth. </a:t>
            </a:r>
            <a:r>
              <a:rPr sz="800" dirty="0">
                <a:solidFill>
                  <a:srgbClr val="012067"/>
                </a:solidFill>
                <a:latin typeface="Calibri"/>
                <a:cs typeface="Calibri"/>
              </a:rPr>
              <a:t>If </a:t>
            </a:r>
            <a:r>
              <a:rPr sz="800" spc="-5" dirty="0">
                <a:solidFill>
                  <a:srgbClr val="012067"/>
                </a:solidFill>
                <a:latin typeface="Calibri"/>
                <a:cs typeface="Calibri"/>
              </a:rPr>
              <a:t>the youth returns from the missing event, </a:t>
            </a:r>
            <a:r>
              <a:rPr sz="800" dirty="0">
                <a:solidFill>
                  <a:srgbClr val="012067"/>
                </a:solidFill>
                <a:latin typeface="Calibri"/>
                <a:cs typeface="Calibri"/>
              </a:rPr>
              <a:t>a </a:t>
            </a:r>
            <a:r>
              <a:rPr sz="800" spc="-5" dirty="0">
                <a:solidFill>
                  <a:srgbClr val="012067"/>
                </a:solidFill>
                <a:latin typeface="Calibri"/>
                <a:cs typeface="Calibri"/>
              </a:rPr>
              <a:t>new event starts after </a:t>
            </a:r>
            <a:r>
              <a:rPr sz="800" dirty="0">
                <a:solidFill>
                  <a:srgbClr val="012067"/>
                </a:solidFill>
                <a:latin typeface="Calibri"/>
                <a:cs typeface="Calibri"/>
              </a:rPr>
              <a:t>at </a:t>
            </a:r>
            <a:r>
              <a:rPr sz="800" spc="-5" dirty="0">
                <a:solidFill>
                  <a:srgbClr val="012067"/>
                </a:solidFill>
                <a:latin typeface="Calibri"/>
                <a:cs typeface="Calibri"/>
              </a:rPr>
              <a:t>least two consecutive, uninterrupted</a:t>
            </a:r>
            <a:r>
              <a:rPr sz="800" spc="100" dirty="0">
                <a:solidFill>
                  <a:srgbClr val="012067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012067"/>
                </a:solidFill>
                <a:latin typeface="Calibri"/>
                <a:cs typeface="Calibri"/>
              </a:rPr>
              <a:t>nights.</a:t>
            </a:r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18486" y="446023"/>
            <a:ext cx="60001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Children </a:t>
            </a:r>
            <a:r>
              <a:rPr spc="-10" dirty="0"/>
              <a:t>Without</a:t>
            </a:r>
            <a:r>
              <a:rPr spc="-5" dirty="0"/>
              <a:t> </a:t>
            </a:r>
            <a:r>
              <a:rPr spc="-10" dirty="0"/>
              <a:t>Placement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92610" y="6381699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6499B"/>
                </a:solidFill>
                <a:latin typeface="Calibri"/>
                <a:cs typeface="Calibri"/>
              </a:rPr>
              <a:t>24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94688" y="4767071"/>
            <a:ext cx="10334625" cy="1508760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215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70"/>
              </a:spcBef>
            </a:pPr>
            <a:r>
              <a:rPr sz="3200" b="1" spc="-5" dirty="0">
                <a:latin typeface="Calibri"/>
                <a:cs typeface="Calibri"/>
              </a:rPr>
              <a:t>39%</a:t>
            </a:r>
            <a:endParaRPr sz="3200">
              <a:latin typeface="Calibri"/>
              <a:cs typeface="Calibri"/>
            </a:endParaRPr>
          </a:p>
          <a:p>
            <a:pPr algn="ctr">
              <a:lnSpc>
                <a:spcPts val="1625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of </a:t>
            </a:r>
            <a:r>
              <a:rPr sz="1400" dirty="0">
                <a:latin typeface="Calibri"/>
                <a:cs typeface="Calibri"/>
              </a:rPr>
              <a:t>all </a:t>
            </a:r>
            <a:r>
              <a:rPr sz="1400" spc="-5" dirty="0">
                <a:latin typeface="Calibri"/>
                <a:cs typeface="Calibri"/>
              </a:rPr>
              <a:t>children </a:t>
            </a:r>
            <a:r>
              <a:rPr sz="1400" dirty="0">
                <a:latin typeface="Calibri"/>
                <a:cs typeface="Calibri"/>
              </a:rPr>
              <a:t>who </a:t>
            </a:r>
            <a:r>
              <a:rPr sz="1400" spc="-5" dirty="0">
                <a:latin typeface="Calibri"/>
                <a:cs typeface="Calibri"/>
              </a:rPr>
              <a:t>had </a:t>
            </a:r>
            <a:r>
              <a:rPr sz="1400" dirty="0">
                <a:latin typeface="Calibri"/>
                <a:cs typeface="Calibri"/>
              </a:rPr>
              <a:t>a </a:t>
            </a:r>
            <a:r>
              <a:rPr sz="1400" spc="-5" dirty="0">
                <a:latin typeface="Calibri"/>
                <a:cs typeface="Calibri"/>
              </a:rPr>
              <a:t>CWOP event </a:t>
            </a:r>
            <a:r>
              <a:rPr sz="1400" dirty="0">
                <a:latin typeface="Calibri"/>
                <a:cs typeface="Calibri"/>
              </a:rPr>
              <a:t>in </a:t>
            </a:r>
            <a:r>
              <a:rPr sz="1400" spc="-5" dirty="0">
                <a:latin typeface="Calibri"/>
                <a:cs typeface="Calibri"/>
              </a:rPr>
              <a:t>the </a:t>
            </a:r>
            <a:r>
              <a:rPr sz="1400" dirty="0">
                <a:latin typeface="Calibri"/>
                <a:cs typeface="Calibri"/>
              </a:rPr>
              <a:t>timeframe </a:t>
            </a:r>
            <a:r>
              <a:rPr sz="1400" spc="-5" dirty="0">
                <a:latin typeface="Calibri"/>
                <a:cs typeface="Calibri"/>
              </a:rPr>
              <a:t>had been </a:t>
            </a:r>
            <a:r>
              <a:rPr sz="1400" dirty="0">
                <a:latin typeface="Calibri"/>
                <a:cs typeface="Calibri"/>
              </a:rPr>
              <a:t>in </a:t>
            </a:r>
            <a:r>
              <a:rPr sz="1400" spc="-5" dirty="0">
                <a:latin typeface="Calibri"/>
                <a:cs typeface="Calibri"/>
              </a:rPr>
              <a:t>conservatorship </a:t>
            </a:r>
            <a:r>
              <a:rPr sz="1400" dirty="0">
                <a:latin typeface="Calibri"/>
                <a:cs typeface="Calibri"/>
              </a:rPr>
              <a:t>for less </a:t>
            </a:r>
            <a:r>
              <a:rPr sz="1400" spc="-5" dirty="0">
                <a:latin typeface="Calibri"/>
                <a:cs typeface="Calibri"/>
              </a:rPr>
              <a:t>than one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year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ts val="3785"/>
              </a:lnSpc>
            </a:pPr>
            <a:r>
              <a:rPr sz="3200" b="1" spc="-5" dirty="0">
                <a:latin typeface="Calibri"/>
                <a:cs typeface="Calibri"/>
              </a:rPr>
              <a:t>42%</a:t>
            </a:r>
            <a:endParaRPr sz="3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z="1400" spc="-5" dirty="0">
                <a:latin typeface="Calibri"/>
                <a:cs typeface="Calibri"/>
              </a:rPr>
              <a:t>of </a:t>
            </a:r>
            <a:r>
              <a:rPr sz="1400" dirty="0">
                <a:latin typeface="Calibri"/>
                <a:cs typeface="Calibri"/>
              </a:rPr>
              <a:t>all </a:t>
            </a:r>
            <a:r>
              <a:rPr sz="1400" spc="-5" dirty="0">
                <a:latin typeface="Calibri"/>
                <a:cs typeface="Calibri"/>
              </a:rPr>
              <a:t>children </a:t>
            </a:r>
            <a:r>
              <a:rPr sz="1400" dirty="0">
                <a:latin typeface="Calibri"/>
                <a:cs typeface="Calibri"/>
              </a:rPr>
              <a:t>who </a:t>
            </a:r>
            <a:r>
              <a:rPr sz="1400" spc="-5" dirty="0">
                <a:latin typeface="Calibri"/>
                <a:cs typeface="Calibri"/>
              </a:rPr>
              <a:t>had </a:t>
            </a:r>
            <a:r>
              <a:rPr sz="1400" dirty="0">
                <a:latin typeface="Calibri"/>
                <a:cs typeface="Calibri"/>
              </a:rPr>
              <a:t>a </a:t>
            </a:r>
            <a:r>
              <a:rPr sz="1400" spc="-5" dirty="0">
                <a:latin typeface="Calibri"/>
                <a:cs typeface="Calibri"/>
              </a:rPr>
              <a:t>CWOP event </a:t>
            </a:r>
            <a:r>
              <a:rPr sz="1400" dirty="0">
                <a:latin typeface="Calibri"/>
                <a:cs typeface="Calibri"/>
              </a:rPr>
              <a:t>in </a:t>
            </a:r>
            <a:r>
              <a:rPr sz="1400" spc="-5" dirty="0">
                <a:latin typeface="Calibri"/>
                <a:cs typeface="Calibri"/>
              </a:rPr>
              <a:t>the </a:t>
            </a:r>
            <a:r>
              <a:rPr sz="1400" dirty="0">
                <a:latin typeface="Calibri"/>
                <a:cs typeface="Calibri"/>
              </a:rPr>
              <a:t>timeframe were </a:t>
            </a:r>
            <a:r>
              <a:rPr sz="1400" spc="-5" dirty="0">
                <a:latin typeface="Calibri"/>
                <a:cs typeface="Calibri"/>
              </a:rPr>
              <a:t>removed due </a:t>
            </a:r>
            <a:r>
              <a:rPr sz="1400" dirty="0">
                <a:latin typeface="Calibri"/>
                <a:cs typeface="Calibri"/>
              </a:rPr>
              <a:t>to </a:t>
            </a:r>
            <a:r>
              <a:rPr sz="1400" spc="-5" dirty="0">
                <a:latin typeface="Calibri"/>
                <a:cs typeface="Calibri"/>
              </a:rPr>
              <a:t>Refusal </a:t>
            </a:r>
            <a:r>
              <a:rPr sz="1400" dirty="0">
                <a:latin typeface="Calibri"/>
                <a:cs typeface="Calibri"/>
              </a:rPr>
              <a:t>to </a:t>
            </a:r>
            <a:r>
              <a:rPr sz="1400" spc="-5" dirty="0">
                <a:latin typeface="Calibri"/>
                <a:cs typeface="Calibri"/>
              </a:rPr>
              <a:t>Accept Parental</a:t>
            </a:r>
            <a:r>
              <a:rPr sz="1400" spc="114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Responsibility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44009" y="1350009"/>
            <a:ext cx="353695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Children </a:t>
            </a:r>
            <a:r>
              <a:rPr sz="2400" dirty="0">
                <a:latin typeface="Calibri"/>
                <a:cs typeface="Calibri"/>
              </a:rPr>
              <a:t>Without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Placement  FY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2024</a:t>
            </a:r>
            <a:endParaRPr sz="2400">
              <a:latin typeface="Calibri"/>
              <a:cs typeface="Calibri"/>
            </a:endParaRPr>
          </a:p>
          <a:p>
            <a:pPr marL="63500" algn="ctr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N=561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Children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91461" y="6621576"/>
            <a:ext cx="77876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4471C4"/>
                </a:solidFill>
                <a:latin typeface="Calibri"/>
                <a:cs typeface="Calibri"/>
              </a:rPr>
              <a:t>For</a:t>
            </a:r>
            <a:r>
              <a:rPr sz="1100" i="1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100" i="1" spc="-5" dirty="0">
                <a:solidFill>
                  <a:srgbClr val="4471C4"/>
                </a:solidFill>
                <a:latin typeface="Calibri"/>
                <a:cs typeface="Calibri"/>
              </a:rPr>
              <a:t>children</a:t>
            </a:r>
            <a:r>
              <a:rPr sz="1100" i="1" spc="-2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100" i="1" dirty="0">
                <a:solidFill>
                  <a:srgbClr val="4471C4"/>
                </a:solidFill>
                <a:latin typeface="Calibri"/>
                <a:cs typeface="Calibri"/>
              </a:rPr>
              <a:t>with</a:t>
            </a:r>
            <a:r>
              <a:rPr sz="1100" i="1" spc="-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100" i="1" dirty="0">
                <a:solidFill>
                  <a:srgbClr val="4471C4"/>
                </a:solidFill>
                <a:latin typeface="Calibri"/>
                <a:cs typeface="Calibri"/>
              </a:rPr>
              <a:t>multiple</a:t>
            </a:r>
            <a:r>
              <a:rPr sz="1100" i="1" spc="-2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100" i="1" dirty="0">
                <a:solidFill>
                  <a:srgbClr val="4471C4"/>
                </a:solidFill>
                <a:latin typeface="Calibri"/>
                <a:cs typeface="Calibri"/>
              </a:rPr>
              <a:t>events,</a:t>
            </a:r>
            <a:r>
              <a:rPr sz="1100" i="1" spc="-3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100" i="1" dirty="0">
                <a:solidFill>
                  <a:srgbClr val="4471C4"/>
                </a:solidFill>
                <a:latin typeface="Calibri"/>
                <a:cs typeface="Calibri"/>
              </a:rPr>
              <a:t>earliest</a:t>
            </a:r>
            <a:r>
              <a:rPr sz="1100" i="1" spc="-2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100" i="1" dirty="0">
                <a:solidFill>
                  <a:srgbClr val="4471C4"/>
                </a:solidFill>
                <a:latin typeface="Calibri"/>
                <a:cs typeface="Calibri"/>
              </a:rPr>
              <a:t>event</a:t>
            </a:r>
            <a:r>
              <a:rPr sz="1100" i="1" spc="-2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100" i="1" dirty="0">
                <a:solidFill>
                  <a:srgbClr val="4471C4"/>
                </a:solidFill>
                <a:latin typeface="Calibri"/>
                <a:cs typeface="Calibri"/>
              </a:rPr>
              <a:t>in</a:t>
            </a:r>
            <a:r>
              <a:rPr sz="1100" i="1" spc="-3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100" i="1" dirty="0">
                <a:solidFill>
                  <a:srgbClr val="4471C4"/>
                </a:solidFill>
                <a:latin typeface="Calibri"/>
                <a:cs typeface="Calibri"/>
              </a:rPr>
              <a:t>time</a:t>
            </a:r>
            <a:r>
              <a:rPr sz="1100" i="1" spc="-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100" i="1" dirty="0">
                <a:solidFill>
                  <a:srgbClr val="4471C4"/>
                </a:solidFill>
                <a:latin typeface="Calibri"/>
                <a:cs typeface="Calibri"/>
              </a:rPr>
              <a:t>period</a:t>
            </a:r>
            <a:r>
              <a:rPr sz="1100" i="1" spc="-2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100" i="1" dirty="0">
                <a:solidFill>
                  <a:srgbClr val="4471C4"/>
                </a:solidFill>
                <a:latin typeface="Calibri"/>
                <a:cs typeface="Calibri"/>
              </a:rPr>
              <a:t>was </a:t>
            </a:r>
            <a:r>
              <a:rPr sz="1100" i="1" spc="-5" dirty="0">
                <a:solidFill>
                  <a:srgbClr val="4471C4"/>
                </a:solidFill>
                <a:latin typeface="Calibri"/>
                <a:cs typeface="Calibri"/>
              </a:rPr>
              <a:t>used for analysis.</a:t>
            </a:r>
            <a:r>
              <a:rPr sz="1100" i="1" spc="-3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100" i="1" dirty="0">
                <a:solidFill>
                  <a:srgbClr val="4471C4"/>
                </a:solidFill>
                <a:latin typeface="Calibri"/>
                <a:cs typeface="Calibri"/>
              </a:rPr>
              <a:t>Data</a:t>
            </a:r>
            <a:r>
              <a:rPr sz="1100" i="1" spc="-2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100" i="1" spc="-5" dirty="0">
                <a:solidFill>
                  <a:srgbClr val="4471C4"/>
                </a:solidFill>
                <a:latin typeface="Calibri"/>
                <a:cs typeface="Calibri"/>
              </a:rPr>
              <a:t>source: CWOP</a:t>
            </a:r>
            <a:r>
              <a:rPr sz="1100" i="1" spc="-1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100" i="1" dirty="0">
                <a:solidFill>
                  <a:srgbClr val="4471C4"/>
                </a:solidFill>
                <a:latin typeface="Calibri"/>
                <a:cs typeface="Calibri"/>
              </a:rPr>
              <a:t>Placement</a:t>
            </a:r>
            <a:r>
              <a:rPr sz="1100" i="1" spc="-1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100" i="1" dirty="0">
                <a:solidFill>
                  <a:srgbClr val="4471C4"/>
                </a:solidFill>
                <a:latin typeface="Calibri"/>
                <a:cs typeface="Calibri"/>
              </a:rPr>
              <a:t>Tracker</a:t>
            </a:r>
            <a:r>
              <a:rPr sz="1100" i="1" spc="-1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100" i="1" spc="-5" dirty="0">
                <a:solidFill>
                  <a:srgbClr val="4471C4"/>
                </a:solidFill>
                <a:latin typeface="Calibri"/>
                <a:cs typeface="Calibri"/>
              </a:rPr>
              <a:t>as of</a:t>
            </a:r>
            <a:r>
              <a:rPr sz="1100" i="1" spc="1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100" i="1" dirty="0">
                <a:solidFill>
                  <a:srgbClr val="4471C4"/>
                </a:solidFill>
                <a:latin typeface="Calibri"/>
                <a:cs typeface="Calibri"/>
              </a:rPr>
              <a:t>1/14/25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34879" y="2657855"/>
            <a:ext cx="967105" cy="1933575"/>
          </a:xfrm>
          <a:custGeom>
            <a:avLst/>
            <a:gdLst/>
            <a:ahLst/>
            <a:cxnLst/>
            <a:rect l="l" t="t" r="r" b="b"/>
            <a:pathLst>
              <a:path w="967104" h="1933575">
                <a:moveTo>
                  <a:pt x="0" y="0"/>
                </a:moveTo>
                <a:lnTo>
                  <a:pt x="0" y="493014"/>
                </a:lnTo>
                <a:lnTo>
                  <a:pt x="48433" y="495459"/>
                </a:lnTo>
                <a:lnTo>
                  <a:pt x="95468" y="502637"/>
                </a:lnTo>
                <a:lnTo>
                  <a:pt x="140865" y="514310"/>
                </a:lnTo>
                <a:lnTo>
                  <a:pt x="184388" y="530238"/>
                </a:lnTo>
                <a:lnTo>
                  <a:pt x="225797" y="550184"/>
                </a:lnTo>
                <a:lnTo>
                  <a:pt x="264854" y="573910"/>
                </a:lnTo>
                <a:lnTo>
                  <a:pt x="301322" y="601176"/>
                </a:lnTo>
                <a:lnTo>
                  <a:pt x="334962" y="631745"/>
                </a:lnTo>
                <a:lnTo>
                  <a:pt x="365536" y="665379"/>
                </a:lnTo>
                <a:lnTo>
                  <a:pt x="392807" y="701838"/>
                </a:lnTo>
                <a:lnTo>
                  <a:pt x="416535" y="740885"/>
                </a:lnTo>
                <a:lnTo>
                  <a:pt x="436483" y="782282"/>
                </a:lnTo>
                <a:lnTo>
                  <a:pt x="452412" y="825790"/>
                </a:lnTo>
                <a:lnTo>
                  <a:pt x="464085" y="871170"/>
                </a:lnTo>
                <a:lnTo>
                  <a:pt x="471264" y="918185"/>
                </a:lnTo>
                <a:lnTo>
                  <a:pt x="473710" y="966597"/>
                </a:lnTo>
                <a:lnTo>
                  <a:pt x="471264" y="1015030"/>
                </a:lnTo>
                <a:lnTo>
                  <a:pt x="464085" y="1062065"/>
                </a:lnTo>
                <a:lnTo>
                  <a:pt x="452412" y="1107462"/>
                </a:lnTo>
                <a:lnTo>
                  <a:pt x="436483" y="1150985"/>
                </a:lnTo>
                <a:lnTo>
                  <a:pt x="416535" y="1192394"/>
                </a:lnTo>
                <a:lnTo>
                  <a:pt x="392807" y="1231451"/>
                </a:lnTo>
                <a:lnTo>
                  <a:pt x="365536" y="1267919"/>
                </a:lnTo>
                <a:lnTo>
                  <a:pt x="334962" y="1301559"/>
                </a:lnTo>
                <a:lnTo>
                  <a:pt x="301322" y="1332133"/>
                </a:lnTo>
                <a:lnTo>
                  <a:pt x="264854" y="1359404"/>
                </a:lnTo>
                <a:lnTo>
                  <a:pt x="225797" y="1383132"/>
                </a:lnTo>
                <a:lnTo>
                  <a:pt x="184388" y="1403080"/>
                </a:lnTo>
                <a:lnTo>
                  <a:pt x="140865" y="1419009"/>
                </a:lnTo>
                <a:lnTo>
                  <a:pt x="95468" y="1430682"/>
                </a:lnTo>
                <a:lnTo>
                  <a:pt x="48433" y="1437861"/>
                </a:lnTo>
                <a:lnTo>
                  <a:pt x="0" y="1440307"/>
                </a:lnTo>
                <a:lnTo>
                  <a:pt x="0" y="1933321"/>
                </a:lnTo>
                <a:lnTo>
                  <a:pt x="48249" y="1932137"/>
                </a:lnTo>
                <a:lnTo>
                  <a:pt x="95886" y="1928625"/>
                </a:lnTo>
                <a:lnTo>
                  <a:pt x="142855" y="1922839"/>
                </a:lnTo>
                <a:lnTo>
                  <a:pt x="189101" y="1914834"/>
                </a:lnTo>
                <a:lnTo>
                  <a:pt x="234569" y="1904666"/>
                </a:lnTo>
                <a:lnTo>
                  <a:pt x="279203" y="1892390"/>
                </a:lnTo>
                <a:lnTo>
                  <a:pt x="322947" y="1878062"/>
                </a:lnTo>
                <a:lnTo>
                  <a:pt x="365747" y="1861737"/>
                </a:lnTo>
                <a:lnTo>
                  <a:pt x="407546" y="1843471"/>
                </a:lnTo>
                <a:lnTo>
                  <a:pt x="448291" y="1823318"/>
                </a:lnTo>
                <a:lnTo>
                  <a:pt x="487924" y="1801335"/>
                </a:lnTo>
                <a:lnTo>
                  <a:pt x="526391" y="1777576"/>
                </a:lnTo>
                <a:lnTo>
                  <a:pt x="563637" y="1752097"/>
                </a:lnTo>
                <a:lnTo>
                  <a:pt x="599606" y="1724953"/>
                </a:lnTo>
                <a:lnTo>
                  <a:pt x="634242" y="1696200"/>
                </a:lnTo>
                <a:lnTo>
                  <a:pt x="667490" y="1665893"/>
                </a:lnTo>
                <a:lnTo>
                  <a:pt x="699296" y="1634087"/>
                </a:lnTo>
                <a:lnTo>
                  <a:pt x="729603" y="1600839"/>
                </a:lnTo>
                <a:lnTo>
                  <a:pt x="758356" y="1566203"/>
                </a:lnTo>
                <a:lnTo>
                  <a:pt x="785500" y="1530234"/>
                </a:lnTo>
                <a:lnTo>
                  <a:pt x="810979" y="1492988"/>
                </a:lnTo>
                <a:lnTo>
                  <a:pt x="834738" y="1454521"/>
                </a:lnTo>
                <a:lnTo>
                  <a:pt x="856721" y="1414888"/>
                </a:lnTo>
                <a:lnTo>
                  <a:pt x="876874" y="1374143"/>
                </a:lnTo>
                <a:lnTo>
                  <a:pt x="895221" y="1332133"/>
                </a:lnTo>
                <a:lnTo>
                  <a:pt x="911465" y="1289544"/>
                </a:lnTo>
                <a:lnTo>
                  <a:pt x="925793" y="1245800"/>
                </a:lnTo>
                <a:lnTo>
                  <a:pt x="938069" y="1201166"/>
                </a:lnTo>
                <a:lnTo>
                  <a:pt x="948237" y="1155698"/>
                </a:lnTo>
                <a:lnTo>
                  <a:pt x="956242" y="1109452"/>
                </a:lnTo>
                <a:lnTo>
                  <a:pt x="962028" y="1062483"/>
                </a:lnTo>
                <a:lnTo>
                  <a:pt x="965540" y="1014846"/>
                </a:lnTo>
                <a:lnTo>
                  <a:pt x="966724" y="966597"/>
                </a:lnTo>
                <a:lnTo>
                  <a:pt x="965528" y="918185"/>
                </a:lnTo>
                <a:lnTo>
                  <a:pt x="962028" y="870732"/>
                </a:lnTo>
                <a:lnTo>
                  <a:pt x="956242" y="823772"/>
                </a:lnTo>
                <a:lnTo>
                  <a:pt x="948237" y="777536"/>
                </a:lnTo>
                <a:lnTo>
                  <a:pt x="938069" y="732077"/>
                </a:lnTo>
                <a:lnTo>
                  <a:pt x="925793" y="687451"/>
                </a:lnTo>
                <a:lnTo>
                  <a:pt x="911465" y="643714"/>
                </a:lnTo>
                <a:lnTo>
                  <a:pt x="895140" y="600921"/>
                </a:lnTo>
                <a:lnTo>
                  <a:pt x="876874" y="559128"/>
                </a:lnTo>
                <a:lnTo>
                  <a:pt x="856721" y="518389"/>
                </a:lnTo>
                <a:lnTo>
                  <a:pt x="834738" y="478761"/>
                </a:lnTo>
                <a:lnTo>
                  <a:pt x="810979" y="440299"/>
                </a:lnTo>
                <a:lnTo>
                  <a:pt x="785500" y="403058"/>
                </a:lnTo>
                <a:lnTo>
                  <a:pt x="758356" y="367093"/>
                </a:lnTo>
                <a:lnTo>
                  <a:pt x="729603" y="332461"/>
                </a:lnTo>
                <a:lnTo>
                  <a:pt x="699296" y="299215"/>
                </a:lnTo>
                <a:lnTo>
                  <a:pt x="667490" y="267413"/>
                </a:lnTo>
                <a:lnTo>
                  <a:pt x="634242" y="237108"/>
                </a:lnTo>
                <a:lnTo>
                  <a:pt x="599606" y="208358"/>
                </a:lnTo>
                <a:lnTo>
                  <a:pt x="563637" y="181216"/>
                </a:lnTo>
                <a:lnTo>
                  <a:pt x="526391" y="155738"/>
                </a:lnTo>
                <a:lnTo>
                  <a:pt x="487924" y="131981"/>
                </a:lnTo>
                <a:lnTo>
                  <a:pt x="448291" y="109998"/>
                </a:lnTo>
                <a:lnTo>
                  <a:pt x="407546" y="89847"/>
                </a:lnTo>
                <a:lnTo>
                  <a:pt x="365747" y="71581"/>
                </a:lnTo>
                <a:lnTo>
                  <a:pt x="322947" y="55256"/>
                </a:lnTo>
                <a:lnTo>
                  <a:pt x="279203" y="40929"/>
                </a:lnTo>
                <a:lnTo>
                  <a:pt x="234569" y="28653"/>
                </a:lnTo>
                <a:lnTo>
                  <a:pt x="189101" y="18486"/>
                </a:lnTo>
                <a:lnTo>
                  <a:pt x="142855" y="10481"/>
                </a:lnTo>
                <a:lnTo>
                  <a:pt x="95886" y="4695"/>
                </a:lnTo>
                <a:lnTo>
                  <a:pt x="48249" y="1183"/>
                </a:lnTo>
                <a:lnTo>
                  <a:pt x="0" y="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34879" y="2657855"/>
            <a:ext cx="967105" cy="1933575"/>
          </a:xfrm>
          <a:custGeom>
            <a:avLst/>
            <a:gdLst/>
            <a:ahLst/>
            <a:cxnLst/>
            <a:rect l="l" t="t" r="r" b="b"/>
            <a:pathLst>
              <a:path w="967104" h="1933575">
                <a:moveTo>
                  <a:pt x="0" y="0"/>
                </a:moveTo>
                <a:lnTo>
                  <a:pt x="48249" y="1183"/>
                </a:lnTo>
                <a:lnTo>
                  <a:pt x="95886" y="4695"/>
                </a:lnTo>
                <a:lnTo>
                  <a:pt x="142855" y="10481"/>
                </a:lnTo>
                <a:lnTo>
                  <a:pt x="189101" y="18486"/>
                </a:lnTo>
                <a:lnTo>
                  <a:pt x="234569" y="28653"/>
                </a:lnTo>
                <a:lnTo>
                  <a:pt x="279203" y="40929"/>
                </a:lnTo>
                <a:lnTo>
                  <a:pt x="322947" y="55256"/>
                </a:lnTo>
                <a:lnTo>
                  <a:pt x="365747" y="71581"/>
                </a:lnTo>
                <a:lnTo>
                  <a:pt x="407546" y="89847"/>
                </a:lnTo>
                <a:lnTo>
                  <a:pt x="448291" y="109998"/>
                </a:lnTo>
                <a:lnTo>
                  <a:pt x="487924" y="131981"/>
                </a:lnTo>
                <a:lnTo>
                  <a:pt x="526391" y="155738"/>
                </a:lnTo>
                <a:lnTo>
                  <a:pt x="563637" y="181216"/>
                </a:lnTo>
                <a:lnTo>
                  <a:pt x="599606" y="208358"/>
                </a:lnTo>
                <a:lnTo>
                  <a:pt x="634242" y="237108"/>
                </a:lnTo>
                <a:lnTo>
                  <a:pt x="667490" y="267413"/>
                </a:lnTo>
                <a:lnTo>
                  <a:pt x="699296" y="299215"/>
                </a:lnTo>
                <a:lnTo>
                  <a:pt x="729603" y="332461"/>
                </a:lnTo>
                <a:lnTo>
                  <a:pt x="758356" y="367093"/>
                </a:lnTo>
                <a:lnTo>
                  <a:pt x="785500" y="403058"/>
                </a:lnTo>
                <a:lnTo>
                  <a:pt x="810979" y="440299"/>
                </a:lnTo>
                <a:lnTo>
                  <a:pt x="834738" y="478761"/>
                </a:lnTo>
                <a:lnTo>
                  <a:pt x="856721" y="518389"/>
                </a:lnTo>
                <a:lnTo>
                  <a:pt x="876874" y="559128"/>
                </a:lnTo>
                <a:lnTo>
                  <a:pt x="895140" y="600921"/>
                </a:lnTo>
                <a:lnTo>
                  <a:pt x="911465" y="643714"/>
                </a:lnTo>
                <a:lnTo>
                  <a:pt x="925793" y="687451"/>
                </a:lnTo>
                <a:lnTo>
                  <a:pt x="938069" y="732077"/>
                </a:lnTo>
                <a:lnTo>
                  <a:pt x="948237" y="777536"/>
                </a:lnTo>
                <a:lnTo>
                  <a:pt x="956242" y="823772"/>
                </a:lnTo>
                <a:lnTo>
                  <a:pt x="962028" y="870732"/>
                </a:lnTo>
                <a:lnTo>
                  <a:pt x="965540" y="918358"/>
                </a:lnTo>
                <a:lnTo>
                  <a:pt x="966724" y="966597"/>
                </a:lnTo>
                <a:lnTo>
                  <a:pt x="965540" y="1014846"/>
                </a:lnTo>
                <a:lnTo>
                  <a:pt x="962028" y="1062483"/>
                </a:lnTo>
                <a:lnTo>
                  <a:pt x="956242" y="1109452"/>
                </a:lnTo>
                <a:lnTo>
                  <a:pt x="948237" y="1155698"/>
                </a:lnTo>
                <a:lnTo>
                  <a:pt x="938069" y="1201166"/>
                </a:lnTo>
                <a:lnTo>
                  <a:pt x="925793" y="1245800"/>
                </a:lnTo>
                <a:lnTo>
                  <a:pt x="911465" y="1289544"/>
                </a:lnTo>
                <a:lnTo>
                  <a:pt x="895140" y="1332344"/>
                </a:lnTo>
                <a:lnTo>
                  <a:pt x="876874" y="1374143"/>
                </a:lnTo>
                <a:lnTo>
                  <a:pt x="856721" y="1414888"/>
                </a:lnTo>
                <a:lnTo>
                  <a:pt x="834738" y="1454521"/>
                </a:lnTo>
                <a:lnTo>
                  <a:pt x="810979" y="1492988"/>
                </a:lnTo>
                <a:lnTo>
                  <a:pt x="785500" y="1530234"/>
                </a:lnTo>
                <a:lnTo>
                  <a:pt x="758356" y="1566203"/>
                </a:lnTo>
                <a:lnTo>
                  <a:pt x="729603" y="1600839"/>
                </a:lnTo>
                <a:lnTo>
                  <a:pt x="699296" y="1634087"/>
                </a:lnTo>
                <a:lnTo>
                  <a:pt x="667490" y="1665893"/>
                </a:lnTo>
                <a:lnTo>
                  <a:pt x="634242" y="1696200"/>
                </a:lnTo>
                <a:lnTo>
                  <a:pt x="599606" y="1724953"/>
                </a:lnTo>
                <a:lnTo>
                  <a:pt x="563637" y="1752097"/>
                </a:lnTo>
                <a:lnTo>
                  <a:pt x="526391" y="1777576"/>
                </a:lnTo>
                <a:lnTo>
                  <a:pt x="487924" y="1801335"/>
                </a:lnTo>
                <a:lnTo>
                  <a:pt x="448291" y="1823318"/>
                </a:lnTo>
                <a:lnTo>
                  <a:pt x="407546" y="1843471"/>
                </a:lnTo>
                <a:lnTo>
                  <a:pt x="365747" y="1861737"/>
                </a:lnTo>
                <a:lnTo>
                  <a:pt x="322947" y="1878062"/>
                </a:lnTo>
                <a:lnTo>
                  <a:pt x="279203" y="1892390"/>
                </a:lnTo>
                <a:lnTo>
                  <a:pt x="234569" y="1904666"/>
                </a:lnTo>
                <a:lnTo>
                  <a:pt x="189101" y="1914834"/>
                </a:lnTo>
                <a:lnTo>
                  <a:pt x="142855" y="1922839"/>
                </a:lnTo>
                <a:lnTo>
                  <a:pt x="95886" y="1928625"/>
                </a:lnTo>
                <a:lnTo>
                  <a:pt x="48249" y="1932137"/>
                </a:lnTo>
                <a:lnTo>
                  <a:pt x="0" y="1933321"/>
                </a:lnTo>
                <a:lnTo>
                  <a:pt x="0" y="1440307"/>
                </a:lnTo>
                <a:lnTo>
                  <a:pt x="48433" y="1437861"/>
                </a:lnTo>
                <a:lnTo>
                  <a:pt x="95468" y="1430682"/>
                </a:lnTo>
                <a:lnTo>
                  <a:pt x="140865" y="1419009"/>
                </a:lnTo>
                <a:lnTo>
                  <a:pt x="184388" y="1403080"/>
                </a:lnTo>
                <a:lnTo>
                  <a:pt x="225797" y="1383132"/>
                </a:lnTo>
                <a:lnTo>
                  <a:pt x="264854" y="1359404"/>
                </a:lnTo>
                <a:lnTo>
                  <a:pt x="301322" y="1332133"/>
                </a:lnTo>
                <a:lnTo>
                  <a:pt x="334962" y="1301559"/>
                </a:lnTo>
                <a:lnTo>
                  <a:pt x="365536" y="1267919"/>
                </a:lnTo>
                <a:lnTo>
                  <a:pt x="392807" y="1231451"/>
                </a:lnTo>
                <a:lnTo>
                  <a:pt x="416535" y="1192394"/>
                </a:lnTo>
                <a:lnTo>
                  <a:pt x="436483" y="1150985"/>
                </a:lnTo>
                <a:lnTo>
                  <a:pt x="452412" y="1107462"/>
                </a:lnTo>
                <a:lnTo>
                  <a:pt x="464085" y="1062065"/>
                </a:lnTo>
                <a:lnTo>
                  <a:pt x="471264" y="1015030"/>
                </a:lnTo>
                <a:lnTo>
                  <a:pt x="473710" y="966597"/>
                </a:lnTo>
                <a:lnTo>
                  <a:pt x="471264" y="918185"/>
                </a:lnTo>
                <a:lnTo>
                  <a:pt x="464085" y="871170"/>
                </a:lnTo>
                <a:lnTo>
                  <a:pt x="452412" y="825790"/>
                </a:lnTo>
                <a:lnTo>
                  <a:pt x="436483" y="782282"/>
                </a:lnTo>
                <a:lnTo>
                  <a:pt x="416535" y="740885"/>
                </a:lnTo>
                <a:lnTo>
                  <a:pt x="392807" y="701838"/>
                </a:lnTo>
                <a:lnTo>
                  <a:pt x="365536" y="665379"/>
                </a:lnTo>
                <a:lnTo>
                  <a:pt x="334962" y="631745"/>
                </a:lnTo>
                <a:lnTo>
                  <a:pt x="301322" y="601176"/>
                </a:lnTo>
                <a:lnTo>
                  <a:pt x="264854" y="573910"/>
                </a:lnTo>
                <a:lnTo>
                  <a:pt x="225797" y="550184"/>
                </a:lnTo>
                <a:lnTo>
                  <a:pt x="184388" y="530238"/>
                </a:lnTo>
                <a:lnTo>
                  <a:pt x="140865" y="514310"/>
                </a:lnTo>
                <a:lnTo>
                  <a:pt x="95468" y="502637"/>
                </a:lnTo>
                <a:lnTo>
                  <a:pt x="48433" y="495459"/>
                </a:lnTo>
                <a:lnTo>
                  <a:pt x="0" y="493014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68155" y="2657855"/>
            <a:ext cx="967105" cy="1933575"/>
          </a:xfrm>
          <a:custGeom>
            <a:avLst/>
            <a:gdLst/>
            <a:ahLst/>
            <a:cxnLst/>
            <a:rect l="l" t="t" r="r" b="b"/>
            <a:pathLst>
              <a:path w="967104" h="1933575">
                <a:moveTo>
                  <a:pt x="966724" y="0"/>
                </a:moveTo>
                <a:lnTo>
                  <a:pt x="918474" y="1183"/>
                </a:lnTo>
                <a:lnTo>
                  <a:pt x="870837" y="4695"/>
                </a:lnTo>
                <a:lnTo>
                  <a:pt x="823868" y="10481"/>
                </a:lnTo>
                <a:lnTo>
                  <a:pt x="777622" y="18486"/>
                </a:lnTo>
                <a:lnTo>
                  <a:pt x="732154" y="28653"/>
                </a:lnTo>
                <a:lnTo>
                  <a:pt x="687520" y="40929"/>
                </a:lnTo>
                <a:lnTo>
                  <a:pt x="643776" y="55256"/>
                </a:lnTo>
                <a:lnTo>
                  <a:pt x="600976" y="71581"/>
                </a:lnTo>
                <a:lnTo>
                  <a:pt x="559177" y="89847"/>
                </a:lnTo>
                <a:lnTo>
                  <a:pt x="518432" y="109998"/>
                </a:lnTo>
                <a:lnTo>
                  <a:pt x="478799" y="131981"/>
                </a:lnTo>
                <a:lnTo>
                  <a:pt x="440332" y="155738"/>
                </a:lnTo>
                <a:lnTo>
                  <a:pt x="403086" y="181216"/>
                </a:lnTo>
                <a:lnTo>
                  <a:pt x="367117" y="208358"/>
                </a:lnTo>
                <a:lnTo>
                  <a:pt x="332481" y="237108"/>
                </a:lnTo>
                <a:lnTo>
                  <a:pt x="299233" y="267413"/>
                </a:lnTo>
                <a:lnTo>
                  <a:pt x="267427" y="299215"/>
                </a:lnTo>
                <a:lnTo>
                  <a:pt x="237120" y="332461"/>
                </a:lnTo>
                <a:lnTo>
                  <a:pt x="208367" y="367093"/>
                </a:lnTo>
                <a:lnTo>
                  <a:pt x="181223" y="403058"/>
                </a:lnTo>
                <a:lnTo>
                  <a:pt x="155744" y="440299"/>
                </a:lnTo>
                <a:lnTo>
                  <a:pt x="131985" y="478761"/>
                </a:lnTo>
                <a:lnTo>
                  <a:pt x="110002" y="518389"/>
                </a:lnTo>
                <a:lnTo>
                  <a:pt x="89849" y="559128"/>
                </a:lnTo>
                <a:lnTo>
                  <a:pt x="71583" y="600921"/>
                </a:lnTo>
                <a:lnTo>
                  <a:pt x="55258" y="643714"/>
                </a:lnTo>
                <a:lnTo>
                  <a:pt x="40930" y="687451"/>
                </a:lnTo>
                <a:lnTo>
                  <a:pt x="28654" y="732077"/>
                </a:lnTo>
                <a:lnTo>
                  <a:pt x="18486" y="777536"/>
                </a:lnTo>
                <a:lnTo>
                  <a:pt x="10481" y="823772"/>
                </a:lnTo>
                <a:lnTo>
                  <a:pt x="4695" y="870732"/>
                </a:lnTo>
                <a:lnTo>
                  <a:pt x="1183" y="918358"/>
                </a:lnTo>
                <a:lnTo>
                  <a:pt x="0" y="966597"/>
                </a:lnTo>
                <a:lnTo>
                  <a:pt x="1196" y="1015030"/>
                </a:lnTo>
                <a:lnTo>
                  <a:pt x="4695" y="1062483"/>
                </a:lnTo>
                <a:lnTo>
                  <a:pt x="10481" y="1109452"/>
                </a:lnTo>
                <a:lnTo>
                  <a:pt x="18486" y="1155698"/>
                </a:lnTo>
                <a:lnTo>
                  <a:pt x="28654" y="1201166"/>
                </a:lnTo>
                <a:lnTo>
                  <a:pt x="40930" y="1245800"/>
                </a:lnTo>
                <a:lnTo>
                  <a:pt x="55258" y="1289544"/>
                </a:lnTo>
                <a:lnTo>
                  <a:pt x="71583" y="1332344"/>
                </a:lnTo>
                <a:lnTo>
                  <a:pt x="89849" y="1374143"/>
                </a:lnTo>
                <a:lnTo>
                  <a:pt x="110002" y="1414888"/>
                </a:lnTo>
                <a:lnTo>
                  <a:pt x="131985" y="1454521"/>
                </a:lnTo>
                <a:lnTo>
                  <a:pt x="155744" y="1492988"/>
                </a:lnTo>
                <a:lnTo>
                  <a:pt x="181223" y="1530234"/>
                </a:lnTo>
                <a:lnTo>
                  <a:pt x="208367" y="1566203"/>
                </a:lnTo>
                <a:lnTo>
                  <a:pt x="237120" y="1600839"/>
                </a:lnTo>
                <a:lnTo>
                  <a:pt x="267427" y="1634087"/>
                </a:lnTo>
                <a:lnTo>
                  <a:pt x="299233" y="1665893"/>
                </a:lnTo>
                <a:lnTo>
                  <a:pt x="332481" y="1696200"/>
                </a:lnTo>
                <a:lnTo>
                  <a:pt x="367117" y="1724953"/>
                </a:lnTo>
                <a:lnTo>
                  <a:pt x="403086" y="1752097"/>
                </a:lnTo>
                <a:lnTo>
                  <a:pt x="440332" y="1777576"/>
                </a:lnTo>
                <a:lnTo>
                  <a:pt x="478799" y="1801335"/>
                </a:lnTo>
                <a:lnTo>
                  <a:pt x="518432" y="1823318"/>
                </a:lnTo>
                <a:lnTo>
                  <a:pt x="559177" y="1843471"/>
                </a:lnTo>
                <a:lnTo>
                  <a:pt x="600976" y="1861737"/>
                </a:lnTo>
                <a:lnTo>
                  <a:pt x="643776" y="1878062"/>
                </a:lnTo>
                <a:lnTo>
                  <a:pt x="687520" y="1892390"/>
                </a:lnTo>
                <a:lnTo>
                  <a:pt x="732154" y="1904666"/>
                </a:lnTo>
                <a:lnTo>
                  <a:pt x="777622" y="1914834"/>
                </a:lnTo>
                <a:lnTo>
                  <a:pt x="823868" y="1922839"/>
                </a:lnTo>
                <a:lnTo>
                  <a:pt x="870837" y="1928625"/>
                </a:lnTo>
                <a:lnTo>
                  <a:pt x="918474" y="1932137"/>
                </a:lnTo>
                <a:lnTo>
                  <a:pt x="966724" y="1933321"/>
                </a:lnTo>
                <a:lnTo>
                  <a:pt x="966724" y="1440307"/>
                </a:lnTo>
                <a:lnTo>
                  <a:pt x="918290" y="1437861"/>
                </a:lnTo>
                <a:lnTo>
                  <a:pt x="871255" y="1430682"/>
                </a:lnTo>
                <a:lnTo>
                  <a:pt x="825858" y="1419009"/>
                </a:lnTo>
                <a:lnTo>
                  <a:pt x="782335" y="1403080"/>
                </a:lnTo>
                <a:lnTo>
                  <a:pt x="740926" y="1383132"/>
                </a:lnTo>
                <a:lnTo>
                  <a:pt x="701869" y="1359404"/>
                </a:lnTo>
                <a:lnTo>
                  <a:pt x="665401" y="1332133"/>
                </a:lnTo>
                <a:lnTo>
                  <a:pt x="631761" y="1301559"/>
                </a:lnTo>
                <a:lnTo>
                  <a:pt x="601187" y="1267919"/>
                </a:lnTo>
                <a:lnTo>
                  <a:pt x="573916" y="1231451"/>
                </a:lnTo>
                <a:lnTo>
                  <a:pt x="550188" y="1192394"/>
                </a:lnTo>
                <a:lnTo>
                  <a:pt x="530240" y="1150985"/>
                </a:lnTo>
                <a:lnTo>
                  <a:pt x="514311" y="1107462"/>
                </a:lnTo>
                <a:lnTo>
                  <a:pt x="502638" y="1062065"/>
                </a:lnTo>
                <a:lnTo>
                  <a:pt x="495459" y="1015030"/>
                </a:lnTo>
                <a:lnTo>
                  <a:pt x="493014" y="966597"/>
                </a:lnTo>
                <a:lnTo>
                  <a:pt x="495459" y="918185"/>
                </a:lnTo>
                <a:lnTo>
                  <a:pt x="502638" y="871170"/>
                </a:lnTo>
                <a:lnTo>
                  <a:pt x="514311" y="825790"/>
                </a:lnTo>
                <a:lnTo>
                  <a:pt x="530240" y="782282"/>
                </a:lnTo>
                <a:lnTo>
                  <a:pt x="550188" y="740885"/>
                </a:lnTo>
                <a:lnTo>
                  <a:pt x="573916" y="701838"/>
                </a:lnTo>
                <a:lnTo>
                  <a:pt x="601187" y="665379"/>
                </a:lnTo>
                <a:lnTo>
                  <a:pt x="631761" y="631745"/>
                </a:lnTo>
                <a:lnTo>
                  <a:pt x="665401" y="601176"/>
                </a:lnTo>
                <a:lnTo>
                  <a:pt x="701869" y="573910"/>
                </a:lnTo>
                <a:lnTo>
                  <a:pt x="740926" y="550184"/>
                </a:lnTo>
                <a:lnTo>
                  <a:pt x="782335" y="530238"/>
                </a:lnTo>
                <a:lnTo>
                  <a:pt x="825858" y="514310"/>
                </a:lnTo>
                <a:lnTo>
                  <a:pt x="871255" y="502637"/>
                </a:lnTo>
                <a:lnTo>
                  <a:pt x="918290" y="495459"/>
                </a:lnTo>
                <a:lnTo>
                  <a:pt x="966724" y="493014"/>
                </a:lnTo>
                <a:lnTo>
                  <a:pt x="966724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68155" y="2657855"/>
            <a:ext cx="967105" cy="1933575"/>
          </a:xfrm>
          <a:custGeom>
            <a:avLst/>
            <a:gdLst/>
            <a:ahLst/>
            <a:cxnLst/>
            <a:rect l="l" t="t" r="r" b="b"/>
            <a:pathLst>
              <a:path w="967104" h="1933575">
                <a:moveTo>
                  <a:pt x="966724" y="1933321"/>
                </a:moveTo>
                <a:lnTo>
                  <a:pt x="918474" y="1932137"/>
                </a:lnTo>
                <a:lnTo>
                  <a:pt x="870837" y="1928625"/>
                </a:lnTo>
                <a:lnTo>
                  <a:pt x="823868" y="1922839"/>
                </a:lnTo>
                <a:lnTo>
                  <a:pt x="777622" y="1914834"/>
                </a:lnTo>
                <a:lnTo>
                  <a:pt x="732154" y="1904666"/>
                </a:lnTo>
                <a:lnTo>
                  <a:pt x="687520" y="1892390"/>
                </a:lnTo>
                <a:lnTo>
                  <a:pt x="643776" y="1878062"/>
                </a:lnTo>
                <a:lnTo>
                  <a:pt x="600976" y="1861737"/>
                </a:lnTo>
                <a:lnTo>
                  <a:pt x="559177" y="1843471"/>
                </a:lnTo>
                <a:lnTo>
                  <a:pt x="518432" y="1823318"/>
                </a:lnTo>
                <a:lnTo>
                  <a:pt x="478799" y="1801335"/>
                </a:lnTo>
                <a:lnTo>
                  <a:pt x="440332" y="1777576"/>
                </a:lnTo>
                <a:lnTo>
                  <a:pt x="403086" y="1752097"/>
                </a:lnTo>
                <a:lnTo>
                  <a:pt x="367117" y="1724953"/>
                </a:lnTo>
                <a:lnTo>
                  <a:pt x="332481" y="1696200"/>
                </a:lnTo>
                <a:lnTo>
                  <a:pt x="299233" y="1665893"/>
                </a:lnTo>
                <a:lnTo>
                  <a:pt x="267427" y="1634087"/>
                </a:lnTo>
                <a:lnTo>
                  <a:pt x="237120" y="1600839"/>
                </a:lnTo>
                <a:lnTo>
                  <a:pt x="208367" y="1566203"/>
                </a:lnTo>
                <a:lnTo>
                  <a:pt x="181223" y="1530234"/>
                </a:lnTo>
                <a:lnTo>
                  <a:pt x="155744" y="1492988"/>
                </a:lnTo>
                <a:lnTo>
                  <a:pt x="131985" y="1454521"/>
                </a:lnTo>
                <a:lnTo>
                  <a:pt x="110002" y="1414888"/>
                </a:lnTo>
                <a:lnTo>
                  <a:pt x="89849" y="1374143"/>
                </a:lnTo>
                <a:lnTo>
                  <a:pt x="71583" y="1332344"/>
                </a:lnTo>
                <a:lnTo>
                  <a:pt x="55258" y="1289544"/>
                </a:lnTo>
                <a:lnTo>
                  <a:pt x="40930" y="1245800"/>
                </a:lnTo>
                <a:lnTo>
                  <a:pt x="28654" y="1201166"/>
                </a:lnTo>
                <a:lnTo>
                  <a:pt x="18486" y="1155698"/>
                </a:lnTo>
                <a:lnTo>
                  <a:pt x="10481" y="1109452"/>
                </a:lnTo>
                <a:lnTo>
                  <a:pt x="4695" y="1062483"/>
                </a:lnTo>
                <a:lnTo>
                  <a:pt x="1183" y="1014846"/>
                </a:lnTo>
                <a:lnTo>
                  <a:pt x="0" y="966597"/>
                </a:lnTo>
                <a:lnTo>
                  <a:pt x="1183" y="918358"/>
                </a:lnTo>
                <a:lnTo>
                  <a:pt x="4695" y="870732"/>
                </a:lnTo>
                <a:lnTo>
                  <a:pt x="10481" y="823772"/>
                </a:lnTo>
                <a:lnTo>
                  <a:pt x="18486" y="777536"/>
                </a:lnTo>
                <a:lnTo>
                  <a:pt x="28654" y="732077"/>
                </a:lnTo>
                <a:lnTo>
                  <a:pt x="40930" y="687451"/>
                </a:lnTo>
                <a:lnTo>
                  <a:pt x="55258" y="643714"/>
                </a:lnTo>
                <a:lnTo>
                  <a:pt x="71583" y="600921"/>
                </a:lnTo>
                <a:lnTo>
                  <a:pt x="89849" y="559128"/>
                </a:lnTo>
                <a:lnTo>
                  <a:pt x="110002" y="518389"/>
                </a:lnTo>
                <a:lnTo>
                  <a:pt x="131985" y="478761"/>
                </a:lnTo>
                <a:lnTo>
                  <a:pt x="155744" y="440299"/>
                </a:lnTo>
                <a:lnTo>
                  <a:pt x="181223" y="403058"/>
                </a:lnTo>
                <a:lnTo>
                  <a:pt x="208367" y="367093"/>
                </a:lnTo>
                <a:lnTo>
                  <a:pt x="237120" y="332461"/>
                </a:lnTo>
                <a:lnTo>
                  <a:pt x="267427" y="299215"/>
                </a:lnTo>
                <a:lnTo>
                  <a:pt x="299233" y="267413"/>
                </a:lnTo>
                <a:lnTo>
                  <a:pt x="332481" y="237108"/>
                </a:lnTo>
                <a:lnTo>
                  <a:pt x="367117" y="208358"/>
                </a:lnTo>
                <a:lnTo>
                  <a:pt x="403086" y="181216"/>
                </a:lnTo>
                <a:lnTo>
                  <a:pt x="440332" y="155738"/>
                </a:lnTo>
                <a:lnTo>
                  <a:pt x="478799" y="131981"/>
                </a:lnTo>
                <a:lnTo>
                  <a:pt x="518432" y="109998"/>
                </a:lnTo>
                <a:lnTo>
                  <a:pt x="559177" y="89847"/>
                </a:lnTo>
                <a:lnTo>
                  <a:pt x="600976" y="71581"/>
                </a:lnTo>
                <a:lnTo>
                  <a:pt x="643776" y="55256"/>
                </a:lnTo>
                <a:lnTo>
                  <a:pt x="687520" y="40929"/>
                </a:lnTo>
                <a:lnTo>
                  <a:pt x="732154" y="28653"/>
                </a:lnTo>
                <a:lnTo>
                  <a:pt x="777622" y="18486"/>
                </a:lnTo>
                <a:lnTo>
                  <a:pt x="823868" y="10481"/>
                </a:lnTo>
                <a:lnTo>
                  <a:pt x="870837" y="4695"/>
                </a:lnTo>
                <a:lnTo>
                  <a:pt x="918474" y="1183"/>
                </a:lnTo>
                <a:lnTo>
                  <a:pt x="966724" y="0"/>
                </a:lnTo>
                <a:lnTo>
                  <a:pt x="966724" y="493014"/>
                </a:lnTo>
                <a:lnTo>
                  <a:pt x="918290" y="495459"/>
                </a:lnTo>
                <a:lnTo>
                  <a:pt x="871255" y="502637"/>
                </a:lnTo>
                <a:lnTo>
                  <a:pt x="825858" y="514310"/>
                </a:lnTo>
                <a:lnTo>
                  <a:pt x="782335" y="530238"/>
                </a:lnTo>
                <a:lnTo>
                  <a:pt x="740926" y="550184"/>
                </a:lnTo>
                <a:lnTo>
                  <a:pt x="701869" y="573910"/>
                </a:lnTo>
                <a:lnTo>
                  <a:pt x="665401" y="601176"/>
                </a:lnTo>
                <a:lnTo>
                  <a:pt x="631761" y="631745"/>
                </a:lnTo>
                <a:lnTo>
                  <a:pt x="601187" y="665379"/>
                </a:lnTo>
                <a:lnTo>
                  <a:pt x="573916" y="701838"/>
                </a:lnTo>
                <a:lnTo>
                  <a:pt x="550188" y="740885"/>
                </a:lnTo>
                <a:lnTo>
                  <a:pt x="530240" y="782282"/>
                </a:lnTo>
                <a:lnTo>
                  <a:pt x="514311" y="825790"/>
                </a:lnTo>
                <a:lnTo>
                  <a:pt x="502638" y="871170"/>
                </a:lnTo>
                <a:lnTo>
                  <a:pt x="495459" y="918185"/>
                </a:lnTo>
                <a:lnTo>
                  <a:pt x="493014" y="966597"/>
                </a:lnTo>
                <a:lnTo>
                  <a:pt x="495459" y="1015030"/>
                </a:lnTo>
                <a:lnTo>
                  <a:pt x="502638" y="1062065"/>
                </a:lnTo>
                <a:lnTo>
                  <a:pt x="514311" y="1107462"/>
                </a:lnTo>
                <a:lnTo>
                  <a:pt x="530240" y="1150985"/>
                </a:lnTo>
                <a:lnTo>
                  <a:pt x="550188" y="1192394"/>
                </a:lnTo>
                <a:lnTo>
                  <a:pt x="573916" y="1231451"/>
                </a:lnTo>
                <a:lnTo>
                  <a:pt x="601187" y="1267919"/>
                </a:lnTo>
                <a:lnTo>
                  <a:pt x="631761" y="1301559"/>
                </a:lnTo>
                <a:lnTo>
                  <a:pt x="665401" y="1332133"/>
                </a:lnTo>
                <a:lnTo>
                  <a:pt x="701869" y="1359404"/>
                </a:lnTo>
                <a:lnTo>
                  <a:pt x="740926" y="1383132"/>
                </a:lnTo>
                <a:lnTo>
                  <a:pt x="782335" y="1403080"/>
                </a:lnTo>
                <a:lnTo>
                  <a:pt x="825858" y="1419009"/>
                </a:lnTo>
                <a:lnTo>
                  <a:pt x="871255" y="1430682"/>
                </a:lnTo>
                <a:lnTo>
                  <a:pt x="918290" y="1437861"/>
                </a:lnTo>
                <a:lnTo>
                  <a:pt x="966724" y="1440307"/>
                </a:lnTo>
                <a:lnTo>
                  <a:pt x="966724" y="1933321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25328" y="3311652"/>
            <a:ext cx="859790" cy="626745"/>
          </a:xfrm>
          <a:custGeom>
            <a:avLst/>
            <a:gdLst/>
            <a:ahLst/>
            <a:cxnLst/>
            <a:rect l="l" t="t" r="r" b="b"/>
            <a:pathLst>
              <a:path w="859790" h="626745">
                <a:moveTo>
                  <a:pt x="859536" y="0"/>
                </a:moveTo>
                <a:lnTo>
                  <a:pt x="0" y="0"/>
                </a:lnTo>
                <a:lnTo>
                  <a:pt x="0" y="626364"/>
                </a:lnTo>
                <a:lnTo>
                  <a:pt x="859536" y="626364"/>
                </a:lnTo>
                <a:lnTo>
                  <a:pt x="8595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745216" y="3355340"/>
            <a:ext cx="622935" cy="51752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35890" marR="5080" indent="-123825">
              <a:lnSpc>
                <a:spcPct val="101899"/>
              </a:lnSpc>
              <a:spcBef>
                <a:spcPts val="60"/>
              </a:spcBef>
            </a:pPr>
            <a:r>
              <a:rPr sz="1600" spc="-30" dirty="0">
                <a:latin typeface="Calibri"/>
                <a:cs typeface="Calibri"/>
              </a:rPr>
              <a:t>F</a:t>
            </a:r>
            <a:r>
              <a:rPr sz="1600" spc="-5" dirty="0">
                <a:latin typeface="Calibri"/>
                <a:cs typeface="Calibri"/>
              </a:rPr>
              <a:t>e</a:t>
            </a:r>
            <a:r>
              <a:rPr sz="1600" spc="-15" dirty="0">
                <a:latin typeface="Calibri"/>
                <a:cs typeface="Calibri"/>
              </a:rPr>
              <a:t>m</a:t>
            </a:r>
            <a:r>
              <a:rPr sz="1600" spc="-5" dirty="0">
                <a:latin typeface="Calibri"/>
                <a:cs typeface="Calibri"/>
              </a:rPr>
              <a:t>a</a:t>
            </a:r>
            <a:r>
              <a:rPr sz="1600" dirty="0">
                <a:latin typeface="Calibri"/>
                <a:cs typeface="Calibri"/>
              </a:rPr>
              <a:t>l</a:t>
            </a:r>
            <a:r>
              <a:rPr sz="1600" spc="-5" dirty="0">
                <a:latin typeface="Calibri"/>
                <a:cs typeface="Calibri"/>
              </a:rPr>
              <a:t>e  </a:t>
            </a:r>
            <a:r>
              <a:rPr sz="1600" spc="-10" dirty="0">
                <a:latin typeface="Calibri"/>
                <a:cs typeface="Calibri"/>
              </a:rPr>
              <a:t>50%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364980" y="3354323"/>
            <a:ext cx="500380" cy="5397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8255" rIns="0" bIns="0" rtlCol="0">
            <a:spAutoFit/>
          </a:bodyPr>
          <a:lstStyle/>
          <a:p>
            <a:pPr marL="75565" marR="32384" indent="-35560">
              <a:lnSpc>
                <a:spcPct val="101899"/>
              </a:lnSpc>
              <a:spcBef>
                <a:spcPts val="65"/>
              </a:spcBef>
            </a:pPr>
            <a:r>
              <a:rPr sz="1600" spc="-5" dirty="0">
                <a:latin typeface="Calibri"/>
                <a:cs typeface="Calibri"/>
              </a:rPr>
              <a:t>Male  </a:t>
            </a:r>
            <a:r>
              <a:rPr sz="1600" spc="-10" dirty="0">
                <a:latin typeface="Calibri"/>
                <a:cs typeface="Calibri"/>
              </a:rPr>
              <a:t>50%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838181" y="2156205"/>
            <a:ext cx="11004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alibri"/>
                <a:cs typeface="Calibri"/>
              </a:rPr>
              <a:t>Gender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41576" y="3211067"/>
            <a:ext cx="330835" cy="931544"/>
          </a:xfrm>
          <a:custGeom>
            <a:avLst/>
            <a:gdLst/>
            <a:ahLst/>
            <a:cxnLst/>
            <a:rect l="l" t="t" r="r" b="b"/>
            <a:pathLst>
              <a:path w="330835" h="931545">
                <a:moveTo>
                  <a:pt x="0" y="931163"/>
                </a:moveTo>
                <a:lnTo>
                  <a:pt x="330707" y="931163"/>
                </a:lnTo>
                <a:lnTo>
                  <a:pt x="330707" y="0"/>
                </a:lnTo>
                <a:lnTo>
                  <a:pt x="0" y="0"/>
                </a:lnTo>
                <a:lnTo>
                  <a:pt x="0" y="93116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72283" y="3211067"/>
            <a:ext cx="1393190" cy="931544"/>
          </a:xfrm>
          <a:custGeom>
            <a:avLst/>
            <a:gdLst/>
            <a:ahLst/>
            <a:cxnLst/>
            <a:rect l="l" t="t" r="r" b="b"/>
            <a:pathLst>
              <a:path w="1393189" h="931545">
                <a:moveTo>
                  <a:pt x="0" y="931163"/>
                </a:moveTo>
                <a:lnTo>
                  <a:pt x="1392936" y="931163"/>
                </a:lnTo>
                <a:lnTo>
                  <a:pt x="1392936" y="0"/>
                </a:lnTo>
                <a:lnTo>
                  <a:pt x="0" y="0"/>
                </a:lnTo>
                <a:lnTo>
                  <a:pt x="0" y="931163"/>
                </a:lnTo>
                <a:close/>
              </a:path>
            </a:pathLst>
          </a:custGeom>
          <a:solidFill>
            <a:srgbClr val="8FAA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72283" y="3211067"/>
            <a:ext cx="1393190" cy="931544"/>
          </a:xfrm>
          <a:custGeom>
            <a:avLst/>
            <a:gdLst/>
            <a:ahLst/>
            <a:cxnLst/>
            <a:rect l="l" t="t" r="r" b="b"/>
            <a:pathLst>
              <a:path w="1393189" h="931545">
                <a:moveTo>
                  <a:pt x="0" y="931163"/>
                </a:moveTo>
                <a:lnTo>
                  <a:pt x="1392936" y="931163"/>
                </a:lnTo>
                <a:lnTo>
                  <a:pt x="1392936" y="0"/>
                </a:lnTo>
                <a:lnTo>
                  <a:pt x="0" y="0"/>
                </a:lnTo>
                <a:lnTo>
                  <a:pt x="0" y="931163"/>
                </a:lnTo>
                <a:close/>
              </a:path>
            </a:pathLst>
          </a:custGeom>
          <a:ln w="9525">
            <a:solidFill>
              <a:srgbClr val="B4C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856613" y="3408045"/>
            <a:ext cx="4997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404040"/>
                </a:solidFill>
                <a:latin typeface="Calibri"/>
                <a:cs typeface="Calibri"/>
              </a:rPr>
              <a:t>0 </a:t>
            </a:r>
            <a:r>
              <a:rPr sz="1600" b="1" spc="-10" dirty="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1600" b="1" spc="-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404040"/>
                </a:solidFill>
                <a:latin typeface="Calibri"/>
                <a:cs typeface="Calibri"/>
              </a:rPr>
              <a:t>9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969389" y="3656457"/>
            <a:ext cx="2749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404040"/>
                </a:solidFill>
                <a:latin typeface="Calibri"/>
                <a:cs typeface="Calibri"/>
              </a:rPr>
              <a:t>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621026" y="3427603"/>
            <a:ext cx="692785" cy="517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404040"/>
                </a:solidFill>
                <a:latin typeface="Calibri"/>
                <a:cs typeface="Calibri"/>
              </a:rPr>
              <a:t>10 </a:t>
            </a:r>
            <a:r>
              <a:rPr sz="1600" b="1" spc="-10" dirty="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1600" b="1" spc="-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404040"/>
                </a:solidFill>
                <a:latin typeface="Calibri"/>
                <a:cs typeface="Calibri"/>
              </a:rPr>
              <a:t>13</a:t>
            </a:r>
            <a:endParaRPr sz="1600">
              <a:latin typeface="Calibri"/>
              <a:cs typeface="Calibri"/>
            </a:endParaRPr>
          </a:p>
          <a:p>
            <a:pPr marR="6985" algn="ctr">
              <a:lnSpc>
                <a:spcPct val="100000"/>
              </a:lnSpc>
              <a:spcBef>
                <a:spcPts val="35"/>
              </a:spcBef>
            </a:pPr>
            <a:r>
              <a:rPr sz="1600" b="1" spc="-10" dirty="0">
                <a:solidFill>
                  <a:srgbClr val="404040"/>
                </a:solidFill>
                <a:latin typeface="Calibri"/>
                <a:cs typeface="Calibri"/>
              </a:rPr>
              <a:t>21%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669982" y="3211067"/>
            <a:ext cx="2056130" cy="931544"/>
          </a:xfrm>
          <a:prstGeom prst="rect">
            <a:avLst/>
          </a:prstGeom>
          <a:solidFill>
            <a:srgbClr val="2E5496"/>
          </a:solidFill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1400">
              <a:latin typeface="Times New Roman"/>
              <a:cs typeface="Times New Roman"/>
            </a:endParaRPr>
          </a:p>
          <a:p>
            <a:pPr marR="635" algn="ctr">
              <a:lnSpc>
                <a:spcPct val="100000"/>
              </a:lnSpc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14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to 15</a:t>
            </a:r>
            <a:endParaRPr sz="1600">
              <a:latin typeface="Calibri"/>
              <a:cs typeface="Calibri"/>
            </a:endParaRPr>
          </a:p>
          <a:p>
            <a:pPr marR="2540" algn="ctr">
              <a:lnSpc>
                <a:spcPct val="100000"/>
              </a:lnSpc>
              <a:spcBef>
                <a:spcPts val="35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31%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716333" y="3206305"/>
            <a:ext cx="2861310" cy="941069"/>
          </a:xfrm>
          <a:prstGeom prst="rect">
            <a:avLst/>
          </a:prstGeom>
          <a:solidFill>
            <a:srgbClr val="1F3863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16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17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43%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988178" y="2665602"/>
            <a:ext cx="5727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25" dirty="0">
                <a:latin typeface="Calibri"/>
                <a:cs typeface="Calibri"/>
              </a:rPr>
              <a:t>g</a:t>
            </a:r>
            <a:r>
              <a:rPr sz="2800" spc="-5" dirty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18486" y="446023"/>
            <a:ext cx="60001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Children </a:t>
            </a:r>
            <a:r>
              <a:rPr spc="-10" dirty="0"/>
              <a:t>Without</a:t>
            </a:r>
            <a:r>
              <a:rPr spc="-5" dirty="0"/>
              <a:t> </a:t>
            </a:r>
            <a:r>
              <a:rPr spc="-10" dirty="0"/>
              <a:t>Placement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92610" y="6381699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6499B"/>
                </a:solidFill>
                <a:latin typeface="Calibri"/>
                <a:cs typeface="Calibri"/>
              </a:rPr>
              <a:t>25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7344" y="3233927"/>
            <a:ext cx="4841875" cy="363220"/>
          </a:xfrm>
          <a:custGeom>
            <a:avLst/>
            <a:gdLst/>
            <a:ahLst/>
            <a:cxnLst/>
            <a:rect l="l" t="t" r="r" b="b"/>
            <a:pathLst>
              <a:path w="4841875" h="363220">
                <a:moveTo>
                  <a:pt x="4841748" y="0"/>
                </a:moveTo>
                <a:lnTo>
                  <a:pt x="0" y="0"/>
                </a:lnTo>
                <a:lnTo>
                  <a:pt x="0" y="362712"/>
                </a:lnTo>
                <a:lnTo>
                  <a:pt x="4841748" y="362712"/>
                </a:lnTo>
                <a:lnTo>
                  <a:pt x="4841748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7344" y="3962400"/>
            <a:ext cx="4566285" cy="363220"/>
          </a:xfrm>
          <a:custGeom>
            <a:avLst/>
            <a:gdLst/>
            <a:ahLst/>
            <a:cxnLst/>
            <a:rect l="l" t="t" r="r" b="b"/>
            <a:pathLst>
              <a:path w="4566284" h="363220">
                <a:moveTo>
                  <a:pt x="4565904" y="0"/>
                </a:moveTo>
                <a:lnTo>
                  <a:pt x="0" y="0"/>
                </a:lnTo>
                <a:lnTo>
                  <a:pt x="0" y="362712"/>
                </a:lnTo>
                <a:lnTo>
                  <a:pt x="4565904" y="362712"/>
                </a:lnTo>
                <a:lnTo>
                  <a:pt x="4565904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7344" y="4690871"/>
            <a:ext cx="4125595" cy="363220"/>
          </a:xfrm>
          <a:custGeom>
            <a:avLst/>
            <a:gdLst/>
            <a:ahLst/>
            <a:cxnLst/>
            <a:rect l="l" t="t" r="r" b="b"/>
            <a:pathLst>
              <a:path w="4125595" h="363220">
                <a:moveTo>
                  <a:pt x="4125467" y="0"/>
                </a:moveTo>
                <a:lnTo>
                  <a:pt x="0" y="0"/>
                </a:lnTo>
                <a:lnTo>
                  <a:pt x="0" y="362711"/>
                </a:lnTo>
                <a:lnTo>
                  <a:pt x="4125467" y="362711"/>
                </a:lnTo>
                <a:lnTo>
                  <a:pt x="4125467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7344" y="5419344"/>
            <a:ext cx="3796665" cy="363220"/>
          </a:xfrm>
          <a:custGeom>
            <a:avLst/>
            <a:gdLst/>
            <a:ahLst/>
            <a:cxnLst/>
            <a:rect l="l" t="t" r="r" b="b"/>
            <a:pathLst>
              <a:path w="3796665" h="363220">
                <a:moveTo>
                  <a:pt x="3796283" y="0"/>
                </a:moveTo>
                <a:lnTo>
                  <a:pt x="0" y="0"/>
                </a:lnTo>
                <a:lnTo>
                  <a:pt x="0" y="362711"/>
                </a:lnTo>
                <a:lnTo>
                  <a:pt x="3796283" y="362711"/>
                </a:lnTo>
                <a:lnTo>
                  <a:pt x="3796283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7344" y="6147815"/>
            <a:ext cx="3630295" cy="363220"/>
          </a:xfrm>
          <a:custGeom>
            <a:avLst/>
            <a:gdLst/>
            <a:ahLst/>
            <a:cxnLst/>
            <a:rect l="l" t="t" r="r" b="b"/>
            <a:pathLst>
              <a:path w="3630295" h="363220">
                <a:moveTo>
                  <a:pt x="3630167" y="0"/>
                </a:moveTo>
                <a:lnTo>
                  <a:pt x="0" y="0"/>
                </a:lnTo>
                <a:lnTo>
                  <a:pt x="0" y="362712"/>
                </a:lnTo>
                <a:lnTo>
                  <a:pt x="3630167" y="362712"/>
                </a:lnTo>
                <a:lnTo>
                  <a:pt x="3630167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7344" y="3051048"/>
            <a:ext cx="0" cy="3642360"/>
          </a:xfrm>
          <a:custGeom>
            <a:avLst/>
            <a:gdLst/>
            <a:ahLst/>
            <a:cxnLst/>
            <a:rect l="l" t="t" r="r" b="b"/>
            <a:pathLst>
              <a:path h="3642359">
                <a:moveTo>
                  <a:pt x="0" y="0"/>
                </a:moveTo>
                <a:lnTo>
                  <a:pt x="0" y="364236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561956" y="3302889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88%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286747" y="4031360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83%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846566" y="4759832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75%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516493" y="5488330"/>
            <a:ext cx="2908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69%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351266" y="6216497"/>
            <a:ext cx="29083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66%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302253" y="3294075"/>
            <a:ext cx="122745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Physical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Aggression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886201" y="4023105"/>
            <a:ext cx="164401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Psychiatric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Hospitalization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38396" y="4751578"/>
            <a:ext cx="5911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Ru</a:t>
            </a:r>
            <a:r>
              <a:rPr sz="1200" spc="-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5" dirty="0">
                <a:latin typeface="Calibri"/>
                <a:cs typeface="Calibri"/>
              </a:rPr>
              <a:t>w</a:t>
            </a:r>
            <a:r>
              <a:rPr sz="1200" dirty="0">
                <a:latin typeface="Calibri"/>
                <a:cs typeface="Calibri"/>
              </a:rPr>
              <a:t>ay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49676" y="5480100"/>
            <a:ext cx="17799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Juvenile Justice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Involvement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485515" y="6208572"/>
            <a:ext cx="10452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Suicidal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Ideation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445509" y="1681098"/>
            <a:ext cx="3227705" cy="887094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algn="ctr">
              <a:lnSpc>
                <a:spcPct val="102200"/>
              </a:lnSpc>
              <a:spcBef>
                <a:spcPts val="60"/>
              </a:spcBef>
            </a:pPr>
            <a:r>
              <a:rPr sz="1850" spc="-55" dirty="0">
                <a:latin typeface="Calibri"/>
                <a:cs typeface="Calibri"/>
              </a:rPr>
              <a:t>Top </a:t>
            </a:r>
            <a:r>
              <a:rPr sz="1850" spc="5" dirty="0">
                <a:latin typeface="Calibri"/>
                <a:cs typeface="Calibri"/>
              </a:rPr>
              <a:t>5 </a:t>
            </a:r>
            <a:r>
              <a:rPr sz="1850" dirty="0">
                <a:latin typeface="Calibri"/>
                <a:cs typeface="Calibri"/>
              </a:rPr>
              <a:t>Child </a:t>
            </a:r>
            <a:r>
              <a:rPr sz="1850" spc="-5" dirty="0">
                <a:latin typeface="Calibri"/>
                <a:cs typeface="Calibri"/>
              </a:rPr>
              <a:t>Characteristics/Needs  </a:t>
            </a:r>
            <a:r>
              <a:rPr sz="1850" dirty="0">
                <a:latin typeface="Calibri"/>
                <a:cs typeface="Calibri"/>
              </a:rPr>
              <a:t>FY</a:t>
            </a:r>
            <a:r>
              <a:rPr sz="1850" spc="-5" dirty="0">
                <a:latin typeface="Calibri"/>
                <a:cs typeface="Calibri"/>
              </a:rPr>
              <a:t> </a:t>
            </a:r>
            <a:r>
              <a:rPr sz="1850" spc="5" dirty="0">
                <a:latin typeface="Calibri"/>
                <a:cs typeface="Calibri"/>
              </a:rPr>
              <a:t>2024</a:t>
            </a:r>
            <a:endParaRPr sz="1850">
              <a:latin typeface="Calibri"/>
              <a:cs typeface="Calibri"/>
            </a:endParaRPr>
          </a:p>
          <a:p>
            <a:pPr marL="3175" algn="ctr">
              <a:lnSpc>
                <a:spcPct val="100000"/>
              </a:lnSpc>
              <a:spcBef>
                <a:spcPts val="60"/>
              </a:spcBef>
            </a:pPr>
            <a:r>
              <a:rPr sz="1850" spc="5" dirty="0">
                <a:latin typeface="Calibri"/>
                <a:cs typeface="Calibri"/>
              </a:rPr>
              <a:t>N=1,119</a:t>
            </a:r>
            <a:r>
              <a:rPr sz="1850" spc="-15" dirty="0">
                <a:latin typeface="Calibri"/>
                <a:cs typeface="Calibri"/>
              </a:rPr>
              <a:t> </a:t>
            </a:r>
            <a:r>
              <a:rPr sz="1850" spc="-10" dirty="0">
                <a:latin typeface="Calibri"/>
                <a:cs typeface="Calibri"/>
              </a:rPr>
              <a:t>Events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825740" y="1199388"/>
            <a:ext cx="2161540" cy="165353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214629" marR="249554" indent="-45720" algn="just">
              <a:lnSpc>
                <a:spcPct val="100299"/>
              </a:lnSpc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Children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without 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placement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have 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complex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needs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94738" y="1325117"/>
            <a:ext cx="9339580" cy="1534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solidFill>
                  <a:srgbClr val="BE6100"/>
                </a:solidFill>
                <a:latin typeface="Calibri"/>
                <a:cs typeface="Calibri"/>
              </a:rPr>
              <a:t>System</a:t>
            </a:r>
            <a:r>
              <a:rPr sz="2400" b="1" spc="-10" dirty="0">
                <a:solidFill>
                  <a:srgbClr val="BE6100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BE6100"/>
                </a:solidFill>
                <a:latin typeface="Calibri"/>
                <a:cs typeface="Calibri"/>
              </a:rPr>
              <a:t>Efforts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10"/>
              </a:spcBef>
            </a:pPr>
            <a:r>
              <a:rPr sz="1600" b="1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Strategic </a:t>
            </a:r>
            <a:r>
              <a:rPr sz="1600" b="1" u="heavy" spc="-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System </a:t>
            </a:r>
            <a:r>
              <a:rPr sz="16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Wide</a:t>
            </a:r>
            <a:r>
              <a:rPr sz="1600" b="1" u="heavy" spc="5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heavy" spc="-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Efforts</a:t>
            </a:r>
            <a:endParaRPr sz="16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DFPS 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centralized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functions essential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to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finding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placement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solutions, 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surveyed providers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to 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understand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limits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to 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capacity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expansion, developed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a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community 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resource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guide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to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help families in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need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of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behavioral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health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support, 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and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received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funding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to expand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monitoring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to 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more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youth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in</a:t>
            </a:r>
            <a:r>
              <a:rPr sz="1600" spc="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35" dirty="0">
                <a:solidFill>
                  <a:srgbClr val="001F5F"/>
                </a:solidFill>
                <a:latin typeface="Calibri"/>
                <a:cs typeface="Calibri"/>
              </a:rPr>
              <a:t>Texas.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90927" y="2965704"/>
            <a:ext cx="3031490" cy="3260090"/>
          </a:xfrm>
          <a:prstGeom prst="rect">
            <a:avLst/>
          </a:prstGeom>
          <a:solidFill>
            <a:srgbClr val="D9D9D9"/>
          </a:solidFill>
          <a:ln w="6350">
            <a:solidFill>
              <a:srgbClr val="FFC500"/>
            </a:solidFill>
          </a:ln>
        </p:spPr>
        <p:txBody>
          <a:bodyPr vert="horz" wrap="square" lIns="0" tIns="24130" rIns="0" bIns="0" rtlCol="0">
            <a:spAutoFit/>
          </a:bodyPr>
          <a:lstStyle/>
          <a:p>
            <a:pPr marL="356870">
              <a:lnSpc>
                <a:spcPct val="100000"/>
              </a:lnSpc>
              <a:spcBef>
                <a:spcPts val="190"/>
              </a:spcBef>
            </a:pPr>
            <a:r>
              <a:rPr sz="1400" b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Individual </a:t>
            </a:r>
            <a:r>
              <a:rPr sz="1400" b="1" u="sng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Child Intensive</a:t>
            </a:r>
            <a:r>
              <a:rPr sz="1400" b="1" u="sng" spc="-8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Focus</a:t>
            </a:r>
            <a:endParaRPr sz="1400">
              <a:latin typeface="Calibri"/>
              <a:cs typeface="Calibri"/>
            </a:endParaRPr>
          </a:p>
          <a:p>
            <a:pPr marL="168275" marR="87630" indent="-114300">
              <a:lnSpc>
                <a:spcPct val="91600"/>
              </a:lnSpc>
              <a:spcBef>
                <a:spcPts val="595"/>
              </a:spcBef>
              <a:buChar char="•"/>
              <a:tabLst>
                <a:tab pos="168275" algn="l"/>
              </a:tabLst>
            </a:pP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Conducts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an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intensive daily meeting  that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fosters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accountability and  commitment among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all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participants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to  ensure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the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safety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and well-being of  youth.</a:t>
            </a:r>
            <a:endParaRPr sz="1400">
              <a:latin typeface="Calibri"/>
              <a:cs typeface="Calibri"/>
            </a:endParaRPr>
          </a:p>
          <a:p>
            <a:pPr marL="168275" marR="454659" indent="-114300">
              <a:lnSpc>
                <a:spcPts val="1540"/>
              </a:lnSpc>
              <a:spcBef>
                <a:spcPts val="280"/>
              </a:spcBef>
              <a:buChar char="•"/>
              <a:tabLst>
                <a:tab pos="168275" algn="l"/>
              </a:tabLst>
            </a:pP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Utilizes child specific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programs to 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identify and address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mental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and  behavioral</a:t>
            </a:r>
            <a:r>
              <a:rPr sz="14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health.</a:t>
            </a:r>
            <a:endParaRPr sz="1400">
              <a:latin typeface="Calibri"/>
              <a:cs typeface="Calibri"/>
            </a:endParaRPr>
          </a:p>
          <a:p>
            <a:pPr marL="511175" marR="132715" lvl="1" indent="-228600">
              <a:lnSpc>
                <a:spcPts val="1540"/>
              </a:lnSpc>
              <a:spcBef>
                <a:spcPts val="254"/>
              </a:spcBef>
              <a:buChar char="•"/>
              <a:tabLst>
                <a:tab pos="510540" algn="l"/>
                <a:tab pos="511175" algn="l"/>
              </a:tabLst>
            </a:pP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Intensive Psychiatric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Stabilization 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Programs</a:t>
            </a:r>
            <a:endParaRPr sz="1400">
              <a:latin typeface="Calibri"/>
              <a:cs typeface="Calibri"/>
            </a:endParaRPr>
          </a:p>
          <a:p>
            <a:pPr marL="511175" lvl="1" indent="-228600">
              <a:lnSpc>
                <a:spcPct val="100000"/>
              </a:lnSpc>
              <a:spcBef>
                <a:spcPts val="85"/>
              </a:spcBef>
              <a:buChar char="•"/>
              <a:tabLst>
                <a:tab pos="510540" algn="l"/>
                <a:tab pos="511175" algn="l"/>
              </a:tabLst>
            </a:pP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Partnering youth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with</a:t>
            </a:r>
            <a:r>
              <a:rPr sz="14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mentors</a:t>
            </a:r>
            <a:endParaRPr sz="1400">
              <a:latin typeface="Calibri"/>
              <a:cs typeface="Calibri"/>
            </a:endParaRPr>
          </a:p>
          <a:p>
            <a:pPr marL="511175" lvl="1" indent="-228600">
              <a:lnSpc>
                <a:spcPct val="100000"/>
              </a:lnSpc>
              <a:spcBef>
                <a:spcPts val="110"/>
              </a:spcBef>
              <a:buChar char="•"/>
              <a:tabLst>
                <a:tab pos="510540" algn="l"/>
                <a:tab pos="511175" algn="l"/>
              </a:tabLst>
            </a:pP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Individualized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Therapies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25440" y="2956560"/>
            <a:ext cx="3031490" cy="3278504"/>
          </a:xfrm>
          <a:prstGeom prst="rect">
            <a:avLst/>
          </a:prstGeom>
          <a:solidFill>
            <a:srgbClr val="A7CDEE"/>
          </a:solidFill>
          <a:ln w="6350">
            <a:solidFill>
              <a:srgbClr val="FFC500"/>
            </a:solidFill>
          </a:ln>
        </p:spPr>
        <p:txBody>
          <a:bodyPr vert="horz" wrap="square" lIns="0" tIns="24130" rIns="0" bIns="0" rtlCol="0">
            <a:spAutoFit/>
          </a:bodyPr>
          <a:lstStyle/>
          <a:p>
            <a:pPr marL="563245">
              <a:lnSpc>
                <a:spcPct val="100000"/>
              </a:lnSpc>
              <a:spcBef>
                <a:spcPts val="190"/>
              </a:spcBef>
            </a:pPr>
            <a:r>
              <a:rPr sz="1400" b="1" u="sng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Interagency</a:t>
            </a:r>
            <a:r>
              <a:rPr sz="1400" b="1" u="sng" spc="-4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Collaboration</a:t>
            </a:r>
            <a:endParaRPr sz="1400">
              <a:latin typeface="Calibri"/>
              <a:cs typeface="Calibri"/>
            </a:endParaRPr>
          </a:p>
          <a:p>
            <a:pPr marL="287020" marR="93980" indent="-233679">
              <a:lnSpc>
                <a:spcPct val="91600"/>
              </a:lnSpc>
              <a:spcBef>
                <a:spcPts val="595"/>
              </a:spcBef>
              <a:buChar char="•"/>
              <a:tabLst>
                <a:tab pos="287020" algn="l"/>
                <a:tab pos="287655" algn="l"/>
              </a:tabLst>
            </a:pP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Convenes representatives from  relevant state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agencies and partners 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to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use collective resources,  knowledge, and expertise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to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address 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gaps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in</a:t>
            </a:r>
            <a:r>
              <a:rPr sz="14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services.</a:t>
            </a:r>
            <a:endParaRPr sz="1400">
              <a:latin typeface="Calibri"/>
              <a:cs typeface="Calibri"/>
            </a:endParaRPr>
          </a:p>
          <a:p>
            <a:pPr marL="287020" marR="180340" indent="-233679">
              <a:lnSpc>
                <a:spcPct val="91600"/>
              </a:lnSpc>
              <a:spcBef>
                <a:spcPts val="250"/>
              </a:spcBef>
              <a:buChar char="•"/>
              <a:tabLst>
                <a:tab pos="287020" algn="l"/>
                <a:tab pos="287655" algn="l"/>
              </a:tabLst>
            </a:pP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Resulting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in a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reduced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number of  youth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in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unlicensed placements;  enhanced </a:t>
            </a:r>
            <a:r>
              <a:rPr sz="1400" spc="-25" dirty="0">
                <a:solidFill>
                  <a:srgbClr val="001F5F"/>
                </a:solidFill>
                <a:latin typeface="Calibri"/>
                <a:cs typeface="Calibri"/>
              </a:rPr>
              <a:t>safety, </a:t>
            </a:r>
            <a:r>
              <a:rPr sz="1400" spc="-15" dirty="0">
                <a:solidFill>
                  <a:srgbClr val="001F5F"/>
                </a:solidFill>
                <a:latin typeface="Calibri"/>
                <a:cs typeface="Calibri"/>
              </a:rPr>
              <a:t>stability,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and well-  being </a:t>
            </a:r>
            <a:r>
              <a:rPr sz="1400" spc="5" dirty="0">
                <a:solidFill>
                  <a:srgbClr val="001F5F"/>
                </a:solidFill>
                <a:latin typeface="Calibri"/>
                <a:cs typeface="Calibri"/>
              </a:rPr>
              <a:t>of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affected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children; and  improved collaboration and 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communication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among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state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and  partnering</a:t>
            </a:r>
            <a:r>
              <a:rPr sz="14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agencies.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59952" y="2961132"/>
            <a:ext cx="3031490" cy="3268979"/>
          </a:xfrm>
          <a:prstGeom prst="rect">
            <a:avLst/>
          </a:prstGeom>
          <a:solidFill>
            <a:srgbClr val="C5DDF4"/>
          </a:solidFill>
          <a:ln w="6350">
            <a:solidFill>
              <a:srgbClr val="FFC500"/>
            </a:solidFill>
          </a:ln>
        </p:spPr>
        <p:txBody>
          <a:bodyPr vert="horz" wrap="square" lIns="0" tIns="23495" rIns="0" bIns="0" rtlCol="0">
            <a:spAutoFit/>
          </a:bodyPr>
          <a:lstStyle/>
          <a:p>
            <a:pPr marL="400050" algn="just">
              <a:lnSpc>
                <a:spcPct val="100000"/>
              </a:lnSpc>
              <a:spcBef>
                <a:spcPts val="185"/>
              </a:spcBef>
            </a:pPr>
            <a:r>
              <a:rPr sz="1400" b="1" u="sng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Dedicated Staffing </a:t>
            </a:r>
            <a:r>
              <a:rPr sz="1400" b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and</a:t>
            </a:r>
            <a:r>
              <a:rPr sz="1400" b="1" u="sng" spc="-7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Facility</a:t>
            </a:r>
            <a:endParaRPr sz="1400">
              <a:latin typeface="Calibri"/>
              <a:cs typeface="Calibri"/>
            </a:endParaRPr>
          </a:p>
          <a:p>
            <a:pPr marL="168275" marR="59690" indent="-114300" algn="just">
              <a:lnSpc>
                <a:spcPts val="1540"/>
              </a:lnSpc>
              <a:spcBef>
                <a:spcPts val="625"/>
              </a:spcBef>
              <a:buChar char="•"/>
              <a:tabLst>
                <a:tab pos="168910" algn="l"/>
              </a:tabLst>
            </a:pP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In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April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2024,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DFPS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began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using Ferne, 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an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unused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RTC,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as a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CWOP location</a:t>
            </a:r>
            <a:r>
              <a:rPr sz="1400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for  boys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ages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13-17.</a:t>
            </a:r>
            <a:endParaRPr sz="1400">
              <a:latin typeface="Calibri"/>
              <a:cs typeface="Calibri"/>
            </a:endParaRPr>
          </a:p>
          <a:p>
            <a:pPr marL="168275" marR="70485" indent="-114300" algn="just">
              <a:lnSpc>
                <a:spcPts val="1540"/>
              </a:lnSpc>
              <a:spcBef>
                <a:spcPts val="254"/>
              </a:spcBef>
              <a:buChar char="•"/>
              <a:tabLst>
                <a:tab pos="168910" algn="l"/>
              </a:tabLst>
            </a:pP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The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dedicated staff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develop trust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with 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the youth and help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to prepare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them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to 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successfully move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to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placement</a:t>
            </a:r>
            <a:r>
              <a:rPr sz="14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by:</a:t>
            </a:r>
            <a:endParaRPr sz="1400">
              <a:latin typeface="Calibri"/>
              <a:cs typeface="Calibri"/>
            </a:endParaRPr>
          </a:p>
          <a:p>
            <a:pPr marL="395605" lvl="1" indent="-113030" algn="just">
              <a:lnSpc>
                <a:spcPts val="1610"/>
              </a:lnSpc>
              <a:spcBef>
                <a:spcPts val="85"/>
              </a:spcBef>
              <a:buChar char="•"/>
              <a:tabLst>
                <a:tab pos="395605" algn="l"/>
              </a:tabLst>
            </a:pP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establishing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a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pattern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of</a:t>
            </a:r>
            <a:r>
              <a:rPr sz="14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positive</a:t>
            </a:r>
            <a:endParaRPr sz="1400">
              <a:latin typeface="Calibri"/>
              <a:cs typeface="Calibri"/>
            </a:endParaRPr>
          </a:p>
          <a:p>
            <a:pPr marL="394970" algn="just">
              <a:lnSpc>
                <a:spcPts val="1610"/>
              </a:lnSpc>
            </a:pP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behavior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endParaRPr sz="1400">
              <a:latin typeface="Calibri"/>
              <a:cs typeface="Calibri"/>
            </a:endParaRPr>
          </a:p>
          <a:p>
            <a:pPr marL="394970" marR="146050" lvl="1" indent="-113030">
              <a:lnSpc>
                <a:spcPct val="91700"/>
              </a:lnSpc>
              <a:spcBef>
                <a:spcPts val="250"/>
              </a:spcBef>
              <a:buChar char="•"/>
              <a:tabLst>
                <a:tab pos="395605" algn="l"/>
              </a:tabLst>
            </a:pP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encouraging youth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who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previously  rejected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placement be active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in 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identifying and expressing their  placement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priorities.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04389" y="388366"/>
            <a:ext cx="89477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Children </a:t>
            </a:r>
            <a:r>
              <a:rPr spc="-5" dirty="0"/>
              <a:t>Without </a:t>
            </a:r>
            <a:r>
              <a:rPr spc="-10" dirty="0"/>
              <a:t>Placement</a:t>
            </a:r>
            <a:r>
              <a:rPr spc="45" dirty="0"/>
              <a:t> </a:t>
            </a:r>
            <a:r>
              <a:rPr spc="-15" dirty="0"/>
              <a:t>Interventions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660505" y="6398158"/>
            <a:ext cx="3149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1F5F"/>
                </a:solidFill>
                <a:latin typeface="Verdana"/>
                <a:cs typeface="Verdana"/>
              </a:rPr>
              <a:t>26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18486" y="446023"/>
            <a:ext cx="60001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>
                <a:solidFill>
                  <a:srgbClr val="001F5F"/>
                </a:solidFill>
              </a:rPr>
              <a:t>Children </a:t>
            </a:r>
            <a:r>
              <a:rPr spc="-10" dirty="0">
                <a:solidFill>
                  <a:srgbClr val="001F5F"/>
                </a:solidFill>
              </a:rPr>
              <a:t>Without</a:t>
            </a:r>
            <a:r>
              <a:rPr spc="-5" dirty="0">
                <a:solidFill>
                  <a:srgbClr val="001F5F"/>
                </a:solidFill>
              </a:rPr>
              <a:t> </a:t>
            </a:r>
            <a:r>
              <a:rPr spc="-10" dirty="0">
                <a:solidFill>
                  <a:srgbClr val="001F5F"/>
                </a:solidFill>
              </a:rPr>
              <a:t>Placement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92610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72128" y="3543300"/>
            <a:ext cx="1277620" cy="1122045"/>
          </a:xfrm>
          <a:custGeom>
            <a:avLst/>
            <a:gdLst/>
            <a:ahLst/>
            <a:cxnLst/>
            <a:rect l="l" t="t" r="r" b="b"/>
            <a:pathLst>
              <a:path w="1277620" h="1122045">
                <a:moveTo>
                  <a:pt x="368300" y="0"/>
                </a:moveTo>
                <a:lnTo>
                  <a:pt x="0" y="0"/>
                </a:lnTo>
                <a:lnTo>
                  <a:pt x="0" y="1025398"/>
                </a:lnTo>
                <a:lnTo>
                  <a:pt x="875792" y="1025398"/>
                </a:lnTo>
                <a:lnTo>
                  <a:pt x="875792" y="1121664"/>
                </a:lnTo>
                <a:lnTo>
                  <a:pt x="1277112" y="841248"/>
                </a:lnTo>
                <a:lnTo>
                  <a:pt x="1013563" y="657098"/>
                </a:lnTo>
                <a:lnTo>
                  <a:pt x="368300" y="657098"/>
                </a:lnTo>
                <a:lnTo>
                  <a:pt x="368300" y="0"/>
                </a:lnTo>
                <a:close/>
              </a:path>
              <a:path w="1277620" h="1122045">
                <a:moveTo>
                  <a:pt x="875792" y="560832"/>
                </a:moveTo>
                <a:lnTo>
                  <a:pt x="875792" y="657098"/>
                </a:lnTo>
                <a:lnTo>
                  <a:pt x="1013563" y="657098"/>
                </a:lnTo>
                <a:lnTo>
                  <a:pt x="875792" y="560832"/>
                </a:lnTo>
                <a:close/>
              </a:path>
            </a:pathLst>
          </a:custGeom>
          <a:solidFill>
            <a:srgbClr val="C4D4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72128" y="3543300"/>
            <a:ext cx="1277620" cy="1122045"/>
          </a:xfrm>
          <a:custGeom>
            <a:avLst/>
            <a:gdLst/>
            <a:ahLst/>
            <a:cxnLst/>
            <a:rect l="l" t="t" r="r" b="b"/>
            <a:pathLst>
              <a:path w="1277620" h="1122045">
                <a:moveTo>
                  <a:pt x="368300" y="0"/>
                </a:moveTo>
                <a:lnTo>
                  <a:pt x="368300" y="657098"/>
                </a:lnTo>
                <a:lnTo>
                  <a:pt x="875792" y="657098"/>
                </a:lnTo>
                <a:lnTo>
                  <a:pt x="875792" y="560832"/>
                </a:lnTo>
                <a:lnTo>
                  <a:pt x="1277112" y="841248"/>
                </a:lnTo>
                <a:lnTo>
                  <a:pt x="875792" y="1121664"/>
                </a:lnTo>
                <a:lnTo>
                  <a:pt x="875792" y="1025398"/>
                </a:lnTo>
                <a:lnTo>
                  <a:pt x="0" y="1025398"/>
                </a:lnTo>
                <a:lnTo>
                  <a:pt x="0" y="0"/>
                </a:lnTo>
                <a:lnTo>
                  <a:pt x="36830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66388" y="2243327"/>
            <a:ext cx="1888489" cy="1323340"/>
          </a:xfrm>
          <a:custGeom>
            <a:avLst/>
            <a:gdLst/>
            <a:ahLst/>
            <a:cxnLst/>
            <a:rect l="l" t="t" r="r" b="b"/>
            <a:pathLst>
              <a:path w="1888489" h="1323339">
                <a:moveTo>
                  <a:pt x="1667764" y="0"/>
                </a:moveTo>
                <a:lnTo>
                  <a:pt x="220472" y="0"/>
                </a:lnTo>
                <a:lnTo>
                  <a:pt x="176030" y="4477"/>
                </a:lnTo>
                <a:lnTo>
                  <a:pt x="134641" y="17321"/>
                </a:lnTo>
                <a:lnTo>
                  <a:pt x="97190" y="37645"/>
                </a:lnTo>
                <a:lnTo>
                  <a:pt x="64563" y="64563"/>
                </a:lnTo>
                <a:lnTo>
                  <a:pt x="37645" y="97190"/>
                </a:lnTo>
                <a:lnTo>
                  <a:pt x="17321" y="134641"/>
                </a:lnTo>
                <a:lnTo>
                  <a:pt x="4477" y="176030"/>
                </a:lnTo>
                <a:lnTo>
                  <a:pt x="0" y="220472"/>
                </a:lnTo>
                <a:lnTo>
                  <a:pt x="0" y="1102360"/>
                </a:lnTo>
                <a:lnTo>
                  <a:pt x="4477" y="1146801"/>
                </a:lnTo>
                <a:lnTo>
                  <a:pt x="17321" y="1188190"/>
                </a:lnTo>
                <a:lnTo>
                  <a:pt x="37645" y="1225641"/>
                </a:lnTo>
                <a:lnTo>
                  <a:pt x="64563" y="1258268"/>
                </a:lnTo>
                <a:lnTo>
                  <a:pt x="97190" y="1285186"/>
                </a:lnTo>
                <a:lnTo>
                  <a:pt x="134641" y="1305510"/>
                </a:lnTo>
                <a:lnTo>
                  <a:pt x="176030" y="1318354"/>
                </a:lnTo>
                <a:lnTo>
                  <a:pt x="220472" y="1322832"/>
                </a:lnTo>
                <a:lnTo>
                  <a:pt x="1667764" y="1322832"/>
                </a:lnTo>
                <a:lnTo>
                  <a:pt x="1712205" y="1318354"/>
                </a:lnTo>
                <a:lnTo>
                  <a:pt x="1753594" y="1305510"/>
                </a:lnTo>
                <a:lnTo>
                  <a:pt x="1791045" y="1285186"/>
                </a:lnTo>
                <a:lnTo>
                  <a:pt x="1823672" y="1258268"/>
                </a:lnTo>
                <a:lnTo>
                  <a:pt x="1850590" y="1225641"/>
                </a:lnTo>
                <a:lnTo>
                  <a:pt x="1870914" y="1188190"/>
                </a:lnTo>
                <a:lnTo>
                  <a:pt x="1883758" y="1146801"/>
                </a:lnTo>
                <a:lnTo>
                  <a:pt x="1888236" y="1102360"/>
                </a:lnTo>
                <a:lnTo>
                  <a:pt x="1888236" y="220472"/>
                </a:lnTo>
                <a:lnTo>
                  <a:pt x="1883758" y="176030"/>
                </a:lnTo>
                <a:lnTo>
                  <a:pt x="1870914" y="134641"/>
                </a:lnTo>
                <a:lnTo>
                  <a:pt x="1850590" y="97190"/>
                </a:lnTo>
                <a:lnTo>
                  <a:pt x="1823672" y="64563"/>
                </a:lnTo>
                <a:lnTo>
                  <a:pt x="1791045" y="37645"/>
                </a:lnTo>
                <a:lnTo>
                  <a:pt x="1753594" y="17321"/>
                </a:lnTo>
                <a:lnTo>
                  <a:pt x="1712205" y="4477"/>
                </a:lnTo>
                <a:lnTo>
                  <a:pt x="1667764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66388" y="2243327"/>
            <a:ext cx="1888489" cy="1323340"/>
          </a:xfrm>
          <a:custGeom>
            <a:avLst/>
            <a:gdLst/>
            <a:ahLst/>
            <a:cxnLst/>
            <a:rect l="l" t="t" r="r" b="b"/>
            <a:pathLst>
              <a:path w="1888489" h="1323339">
                <a:moveTo>
                  <a:pt x="0" y="220472"/>
                </a:moveTo>
                <a:lnTo>
                  <a:pt x="4477" y="176030"/>
                </a:lnTo>
                <a:lnTo>
                  <a:pt x="17321" y="134641"/>
                </a:lnTo>
                <a:lnTo>
                  <a:pt x="37645" y="97190"/>
                </a:lnTo>
                <a:lnTo>
                  <a:pt x="64563" y="64563"/>
                </a:lnTo>
                <a:lnTo>
                  <a:pt x="97190" y="37645"/>
                </a:lnTo>
                <a:lnTo>
                  <a:pt x="134641" y="17321"/>
                </a:lnTo>
                <a:lnTo>
                  <a:pt x="176030" y="4477"/>
                </a:lnTo>
                <a:lnTo>
                  <a:pt x="220472" y="0"/>
                </a:lnTo>
                <a:lnTo>
                  <a:pt x="1667764" y="0"/>
                </a:lnTo>
                <a:lnTo>
                  <a:pt x="1712205" y="4477"/>
                </a:lnTo>
                <a:lnTo>
                  <a:pt x="1753594" y="17321"/>
                </a:lnTo>
                <a:lnTo>
                  <a:pt x="1791045" y="37645"/>
                </a:lnTo>
                <a:lnTo>
                  <a:pt x="1823672" y="64563"/>
                </a:lnTo>
                <a:lnTo>
                  <a:pt x="1850590" y="97190"/>
                </a:lnTo>
                <a:lnTo>
                  <a:pt x="1870914" y="134641"/>
                </a:lnTo>
                <a:lnTo>
                  <a:pt x="1883758" y="176030"/>
                </a:lnTo>
                <a:lnTo>
                  <a:pt x="1888236" y="220472"/>
                </a:lnTo>
                <a:lnTo>
                  <a:pt x="1888236" y="1102360"/>
                </a:lnTo>
                <a:lnTo>
                  <a:pt x="1883758" y="1146801"/>
                </a:lnTo>
                <a:lnTo>
                  <a:pt x="1870914" y="1188190"/>
                </a:lnTo>
                <a:lnTo>
                  <a:pt x="1850590" y="1225641"/>
                </a:lnTo>
                <a:lnTo>
                  <a:pt x="1823672" y="1258268"/>
                </a:lnTo>
                <a:lnTo>
                  <a:pt x="1791045" y="1285186"/>
                </a:lnTo>
                <a:lnTo>
                  <a:pt x="1753594" y="1305510"/>
                </a:lnTo>
                <a:lnTo>
                  <a:pt x="1712205" y="1318354"/>
                </a:lnTo>
                <a:lnTo>
                  <a:pt x="1667764" y="1322832"/>
                </a:lnTo>
                <a:lnTo>
                  <a:pt x="220472" y="1322832"/>
                </a:lnTo>
                <a:lnTo>
                  <a:pt x="176030" y="1318354"/>
                </a:lnTo>
                <a:lnTo>
                  <a:pt x="134641" y="1305510"/>
                </a:lnTo>
                <a:lnTo>
                  <a:pt x="97190" y="1285186"/>
                </a:lnTo>
                <a:lnTo>
                  <a:pt x="64563" y="1258268"/>
                </a:lnTo>
                <a:lnTo>
                  <a:pt x="37645" y="1225641"/>
                </a:lnTo>
                <a:lnTo>
                  <a:pt x="17321" y="1188190"/>
                </a:lnTo>
                <a:lnTo>
                  <a:pt x="4477" y="1146801"/>
                </a:lnTo>
                <a:lnTo>
                  <a:pt x="0" y="1102360"/>
                </a:lnTo>
                <a:lnTo>
                  <a:pt x="0" y="220472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035678" y="2471166"/>
            <a:ext cx="1548130" cy="824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" algn="ctr">
              <a:lnSpc>
                <a:spcPts val="161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284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youth</a:t>
            </a:r>
            <a:endParaRPr sz="1400">
              <a:latin typeface="Calibri"/>
              <a:cs typeface="Calibri"/>
            </a:endParaRPr>
          </a:p>
          <a:p>
            <a:pPr marL="12700" marR="5080" indent="3810" algn="ctr">
              <a:lnSpc>
                <a:spcPts val="1540"/>
              </a:lnSpc>
              <a:spcBef>
                <a:spcPts val="95"/>
              </a:spcBef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experienced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2+ 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consecutive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nights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of  child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watch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38800" y="5027676"/>
            <a:ext cx="1277620" cy="1123315"/>
          </a:xfrm>
          <a:custGeom>
            <a:avLst/>
            <a:gdLst/>
            <a:ahLst/>
            <a:cxnLst/>
            <a:rect l="l" t="t" r="r" b="b"/>
            <a:pathLst>
              <a:path w="1277620" h="1123314">
                <a:moveTo>
                  <a:pt x="368808" y="0"/>
                </a:moveTo>
                <a:lnTo>
                  <a:pt x="0" y="0"/>
                </a:lnTo>
                <a:lnTo>
                  <a:pt x="0" y="1026820"/>
                </a:lnTo>
                <a:lnTo>
                  <a:pt x="875283" y="1026820"/>
                </a:lnTo>
                <a:lnTo>
                  <a:pt x="875283" y="1123188"/>
                </a:lnTo>
                <a:lnTo>
                  <a:pt x="1277111" y="842391"/>
                </a:lnTo>
                <a:lnTo>
                  <a:pt x="1013188" y="657961"/>
                </a:lnTo>
                <a:lnTo>
                  <a:pt x="368808" y="657961"/>
                </a:lnTo>
                <a:lnTo>
                  <a:pt x="368808" y="0"/>
                </a:lnTo>
                <a:close/>
              </a:path>
              <a:path w="1277620" h="1123314">
                <a:moveTo>
                  <a:pt x="875283" y="561594"/>
                </a:moveTo>
                <a:lnTo>
                  <a:pt x="875283" y="657961"/>
                </a:lnTo>
                <a:lnTo>
                  <a:pt x="1013188" y="657961"/>
                </a:lnTo>
                <a:lnTo>
                  <a:pt x="875283" y="561594"/>
                </a:lnTo>
                <a:close/>
              </a:path>
            </a:pathLst>
          </a:custGeom>
          <a:solidFill>
            <a:srgbClr val="C4D4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38800" y="5027676"/>
            <a:ext cx="1277620" cy="1123315"/>
          </a:xfrm>
          <a:custGeom>
            <a:avLst/>
            <a:gdLst/>
            <a:ahLst/>
            <a:cxnLst/>
            <a:rect l="l" t="t" r="r" b="b"/>
            <a:pathLst>
              <a:path w="1277620" h="1123314">
                <a:moveTo>
                  <a:pt x="368808" y="0"/>
                </a:moveTo>
                <a:lnTo>
                  <a:pt x="368808" y="657961"/>
                </a:lnTo>
                <a:lnTo>
                  <a:pt x="875283" y="657961"/>
                </a:lnTo>
                <a:lnTo>
                  <a:pt x="875283" y="561594"/>
                </a:lnTo>
                <a:lnTo>
                  <a:pt x="1277111" y="842391"/>
                </a:lnTo>
                <a:lnTo>
                  <a:pt x="875283" y="1123188"/>
                </a:lnTo>
                <a:lnTo>
                  <a:pt x="875283" y="1026820"/>
                </a:lnTo>
                <a:lnTo>
                  <a:pt x="0" y="1026820"/>
                </a:lnTo>
                <a:lnTo>
                  <a:pt x="0" y="0"/>
                </a:lnTo>
                <a:lnTo>
                  <a:pt x="368808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19344" y="3706367"/>
            <a:ext cx="1888489" cy="1323340"/>
          </a:xfrm>
          <a:custGeom>
            <a:avLst/>
            <a:gdLst/>
            <a:ahLst/>
            <a:cxnLst/>
            <a:rect l="l" t="t" r="r" b="b"/>
            <a:pathLst>
              <a:path w="1888490" h="1323339">
                <a:moveTo>
                  <a:pt x="1667763" y="0"/>
                </a:moveTo>
                <a:lnTo>
                  <a:pt x="220471" y="0"/>
                </a:lnTo>
                <a:lnTo>
                  <a:pt x="176030" y="4477"/>
                </a:lnTo>
                <a:lnTo>
                  <a:pt x="134641" y="17321"/>
                </a:lnTo>
                <a:lnTo>
                  <a:pt x="97190" y="37645"/>
                </a:lnTo>
                <a:lnTo>
                  <a:pt x="64563" y="64563"/>
                </a:lnTo>
                <a:lnTo>
                  <a:pt x="37645" y="97190"/>
                </a:lnTo>
                <a:lnTo>
                  <a:pt x="17321" y="134641"/>
                </a:lnTo>
                <a:lnTo>
                  <a:pt x="4477" y="176030"/>
                </a:lnTo>
                <a:lnTo>
                  <a:pt x="0" y="220471"/>
                </a:lnTo>
                <a:lnTo>
                  <a:pt x="0" y="1102359"/>
                </a:lnTo>
                <a:lnTo>
                  <a:pt x="4477" y="1146801"/>
                </a:lnTo>
                <a:lnTo>
                  <a:pt x="17321" y="1188190"/>
                </a:lnTo>
                <a:lnTo>
                  <a:pt x="37645" y="1225641"/>
                </a:lnTo>
                <a:lnTo>
                  <a:pt x="64563" y="1258268"/>
                </a:lnTo>
                <a:lnTo>
                  <a:pt x="97190" y="1285186"/>
                </a:lnTo>
                <a:lnTo>
                  <a:pt x="134641" y="1305510"/>
                </a:lnTo>
                <a:lnTo>
                  <a:pt x="176030" y="1318354"/>
                </a:lnTo>
                <a:lnTo>
                  <a:pt x="220471" y="1322831"/>
                </a:lnTo>
                <a:lnTo>
                  <a:pt x="1667763" y="1322831"/>
                </a:lnTo>
                <a:lnTo>
                  <a:pt x="1712205" y="1318354"/>
                </a:lnTo>
                <a:lnTo>
                  <a:pt x="1753594" y="1305510"/>
                </a:lnTo>
                <a:lnTo>
                  <a:pt x="1791045" y="1285186"/>
                </a:lnTo>
                <a:lnTo>
                  <a:pt x="1823672" y="1258268"/>
                </a:lnTo>
                <a:lnTo>
                  <a:pt x="1850590" y="1225641"/>
                </a:lnTo>
                <a:lnTo>
                  <a:pt x="1870914" y="1188190"/>
                </a:lnTo>
                <a:lnTo>
                  <a:pt x="1883758" y="1146801"/>
                </a:lnTo>
                <a:lnTo>
                  <a:pt x="1888235" y="1102359"/>
                </a:lnTo>
                <a:lnTo>
                  <a:pt x="1888235" y="220471"/>
                </a:lnTo>
                <a:lnTo>
                  <a:pt x="1883758" y="176030"/>
                </a:lnTo>
                <a:lnTo>
                  <a:pt x="1870914" y="134641"/>
                </a:lnTo>
                <a:lnTo>
                  <a:pt x="1850590" y="97190"/>
                </a:lnTo>
                <a:lnTo>
                  <a:pt x="1823672" y="64563"/>
                </a:lnTo>
                <a:lnTo>
                  <a:pt x="1791045" y="37645"/>
                </a:lnTo>
                <a:lnTo>
                  <a:pt x="1753594" y="17321"/>
                </a:lnTo>
                <a:lnTo>
                  <a:pt x="1712205" y="4477"/>
                </a:lnTo>
                <a:lnTo>
                  <a:pt x="1667763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19344" y="3706367"/>
            <a:ext cx="1888489" cy="1323340"/>
          </a:xfrm>
          <a:custGeom>
            <a:avLst/>
            <a:gdLst/>
            <a:ahLst/>
            <a:cxnLst/>
            <a:rect l="l" t="t" r="r" b="b"/>
            <a:pathLst>
              <a:path w="1888490" h="1323339">
                <a:moveTo>
                  <a:pt x="0" y="220471"/>
                </a:moveTo>
                <a:lnTo>
                  <a:pt x="4477" y="176030"/>
                </a:lnTo>
                <a:lnTo>
                  <a:pt x="17321" y="134641"/>
                </a:lnTo>
                <a:lnTo>
                  <a:pt x="37645" y="97190"/>
                </a:lnTo>
                <a:lnTo>
                  <a:pt x="64563" y="64563"/>
                </a:lnTo>
                <a:lnTo>
                  <a:pt x="97190" y="37645"/>
                </a:lnTo>
                <a:lnTo>
                  <a:pt x="134641" y="17321"/>
                </a:lnTo>
                <a:lnTo>
                  <a:pt x="176030" y="4477"/>
                </a:lnTo>
                <a:lnTo>
                  <a:pt x="220471" y="0"/>
                </a:lnTo>
                <a:lnTo>
                  <a:pt x="1667763" y="0"/>
                </a:lnTo>
                <a:lnTo>
                  <a:pt x="1712205" y="4477"/>
                </a:lnTo>
                <a:lnTo>
                  <a:pt x="1753594" y="17321"/>
                </a:lnTo>
                <a:lnTo>
                  <a:pt x="1791045" y="37645"/>
                </a:lnTo>
                <a:lnTo>
                  <a:pt x="1823672" y="64563"/>
                </a:lnTo>
                <a:lnTo>
                  <a:pt x="1850590" y="97190"/>
                </a:lnTo>
                <a:lnTo>
                  <a:pt x="1870914" y="134641"/>
                </a:lnTo>
                <a:lnTo>
                  <a:pt x="1883758" y="176030"/>
                </a:lnTo>
                <a:lnTo>
                  <a:pt x="1888235" y="220471"/>
                </a:lnTo>
                <a:lnTo>
                  <a:pt x="1888235" y="1102359"/>
                </a:lnTo>
                <a:lnTo>
                  <a:pt x="1883758" y="1146801"/>
                </a:lnTo>
                <a:lnTo>
                  <a:pt x="1870914" y="1188190"/>
                </a:lnTo>
                <a:lnTo>
                  <a:pt x="1850590" y="1225641"/>
                </a:lnTo>
                <a:lnTo>
                  <a:pt x="1823672" y="1258268"/>
                </a:lnTo>
                <a:lnTo>
                  <a:pt x="1791045" y="1285186"/>
                </a:lnTo>
                <a:lnTo>
                  <a:pt x="1753594" y="1305510"/>
                </a:lnTo>
                <a:lnTo>
                  <a:pt x="1712205" y="1318354"/>
                </a:lnTo>
                <a:lnTo>
                  <a:pt x="1667763" y="1322831"/>
                </a:lnTo>
                <a:lnTo>
                  <a:pt x="220471" y="1322831"/>
                </a:lnTo>
                <a:lnTo>
                  <a:pt x="176030" y="1318354"/>
                </a:lnTo>
                <a:lnTo>
                  <a:pt x="134641" y="1305510"/>
                </a:lnTo>
                <a:lnTo>
                  <a:pt x="97190" y="1285186"/>
                </a:lnTo>
                <a:lnTo>
                  <a:pt x="64563" y="1258268"/>
                </a:lnTo>
                <a:lnTo>
                  <a:pt x="37645" y="1225641"/>
                </a:lnTo>
                <a:lnTo>
                  <a:pt x="17321" y="1188190"/>
                </a:lnTo>
                <a:lnTo>
                  <a:pt x="4477" y="1146801"/>
                </a:lnTo>
                <a:lnTo>
                  <a:pt x="0" y="1102359"/>
                </a:lnTo>
                <a:lnTo>
                  <a:pt x="0" y="220471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623940" y="3935095"/>
            <a:ext cx="1480185" cy="82486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 indent="-635" algn="ctr">
              <a:lnSpc>
                <a:spcPts val="1540"/>
              </a:lnSpc>
              <a:spcBef>
                <a:spcPts val="270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43%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experienced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 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subsequent child 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watch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episode</a:t>
            </a:r>
            <a:r>
              <a:rPr sz="1400" b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after  that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initial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episode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84492" y="5192267"/>
            <a:ext cx="1889760" cy="1321435"/>
          </a:xfrm>
          <a:custGeom>
            <a:avLst/>
            <a:gdLst/>
            <a:ahLst/>
            <a:cxnLst/>
            <a:rect l="l" t="t" r="r" b="b"/>
            <a:pathLst>
              <a:path w="1889759" h="1321434">
                <a:moveTo>
                  <a:pt x="1669541" y="0"/>
                </a:moveTo>
                <a:lnTo>
                  <a:pt x="220217" y="0"/>
                </a:lnTo>
                <a:lnTo>
                  <a:pt x="175824" y="4472"/>
                </a:lnTo>
                <a:lnTo>
                  <a:pt x="134481" y="17299"/>
                </a:lnTo>
                <a:lnTo>
                  <a:pt x="97073" y="37598"/>
                </a:lnTo>
                <a:lnTo>
                  <a:pt x="64484" y="64484"/>
                </a:lnTo>
                <a:lnTo>
                  <a:pt x="37598" y="97073"/>
                </a:lnTo>
                <a:lnTo>
                  <a:pt x="17299" y="134481"/>
                </a:lnTo>
                <a:lnTo>
                  <a:pt x="4472" y="175824"/>
                </a:lnTo>
                <a:lnTo>
                  <a:pt x="0" y="220217"/>
                </a:lnTo>
                <a:lnTo>
                  <a:pt x="0" y="1101051"/>
                </a:lnTo>
                <a:lnTo>
                  <a:pt x="4472" y="1145440"/>
                </a:lnTo>
                <a:lnTo>
                  <a:pt x="17299" y="1186784"/>
                </a:lnTo>
                <a:lnTo>
                  <a:pt x="37598" y="1224197"/>
                </a:lnTo>
                <a:lnTo>
                  <a:pt x="64484" y="1256795"/>
                </a:lnTo>
                <a:lnTo>
                  <a:pt x="97073" y="1283690"/>
                </a:lnTo>
                <a:lnTo>
                  <a:pt x="134481" y="1303998"/>
                </a:lnTo>
                <a:lnTo>
                  <a:pt x="175824" y="1316833"/>
                </a:lnTo>
                <a:lnTo>
                  <a:pt x="220217" y="1321307"/>
                </a:lnTo>
                <a:lnTo>
                  <a:pt x="1669541" y="1321307"/>
                </a:lnTo>
                <a:lnTo>
                  <a:pt x="1713935" y="1316833"/>
                </a:lnTo>
                <a:lnTo>
                  <a:pt x="1755278" y="1303998"/>
                </a:lnTo>
                <a:lnTo>
                  <a:pt x="1792686" y="1283690"/>
                </a:lnTo>
                <a:lnTo>
                  <a:pt x="1825275" y="1256795"/>
                </a:lnTo>
                <a:lnTo>
                  <a:pt x="1852161" y="1224197"/>
                </a:lnTo>
                <a:lnTo>
                  <a:pt x="1872460" y="1186784"/>
                </a:lnTo>
                <a:lnTo>
                  <a:pt x="1885287" y="1145440"/>
                </a:lnTo>
                <a:lnTo>
                  <a:pt x="1889759" y="1101051"/>
                </a:lnTo>
                <a:lnTo>
                  <a:pt x="1889759" y="220217"/>
                </a:lnTo>
                <a:lnTo>
                  <a:pt x="1885287" y="175824"/>
                </a:lnTo>
                <a:lnTo>
                  <a:pt x="1872460" y="134481"/>
                </a:lnTo>
                <a:lnTo>
                  <a:pt x="1852161" y="97073"/>
                </a:lnTo>
                <a:lnTo>
                  <a:pt x="1825275" y="64484"/>
                </a:lnTo>
                <a:lnTo>
                  <a:pt x="1792686" y="37598"/>
                </a:lnTo>
                <a:lnTo>
                  <a:pt x="1755278" y="17299"/>
                </a:lnTo>
                <a:lnTo>
                  <a:pt x="1713935" y="4472"/>
                </a:lnTo>
                <a:lnTo>
                  <a:pt x="1669541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84492" y="5192267"/>
            <a:ext cx="1889760" cy="1321435"/>
          </a:xfrm>
          <a:custGeom>
            <a:avLst/>
            <a:gdLst/>
            <a:ahLst/>
            <a:cxnLst/>
            <a:rect l="l" t="t" r="r" b="b"/>
            <a:pathLst>
              <a:path w="1889759" h="1321434">
                <a:moveTo>
                  <a:pt x="0" y="220217"/>
                </a:moveTo>
                <a:lnTo>
                  <a:pt x="4472" y="175824"/>
                </a:lnTo>
                <a:lnTo>
                  <a:pt x="17299" y="134481"/>
                </a:lnTo>
                <a:lnTo>
                  <a:pt x="37598" y="97073"/>
                </a:lnTo>
                <a:lnTo>
                  <a:pt x="64484" y="64484"/>
                </a:lnTo>
                <a:lnTo>
                  <a:pt x="97073" y="37598"/>
                </a:lnTo>
                <a:lnTo>
                  <a:pt x="134481" y="17299"/>
                </a:lnTo>
                <a:lnTo>
                  <a:pt x="175824" y="4472"/>
                </a:lnTo>
                <a:lnTo>
                  <a:pt x="220217" y="0"/>
                </a:lnTo>
                <a:lnTo>
                  <a:pt x="1669541" y="0"/>
                </a:lnTo>
                <a:lnTo>
                  <a:pt x="1713935" y="4472"/>
                </a:lnTo>
                <a:lnTo>
                  <a:pt x="1755278" y="17299"/>
                </a:lnTo>
                <a:lnTo>
                  <a:pt x="1792686" y="37598"/>
                </a:lnTo>
                <a:lnTo>
                  <a:pt x="1825275" y="64484"/>
                </a:lnTo>
                <a:lnTo>
                  <a:pt x="1852161" y="97073"/>
                </a:lnTo>
                <a:lnTo>
                  <a:pt x="1872460" y="134481"/>
                </a:lnTo>
                <a:lnTo>
                  <a:pt x="1885287" y="175824"/>
                </a:lnTo>
                <a:lnTo>
                  <a:pt x="1889759" y="220217"/>
                </a:lnTo>
                <a:lnTo>
                  <a:pt x="1889759" y="1101051"/>
                </a:lnTo>
                <a:lnTo>
                  <a:pt x="1885287" y="1145440"/>
                </a:lnTo>
                <a:lnTo>
                  <a:pt x="1872460" y="1186784"/>
                </a:lnTo>
                <a:lnTo>
                  <a:pt x="1852161" y="1224197"/>
                </a:lnTo>
                <a:lnTo>
                  <a:pt x="1825275" y="1256795"/>
                </a:lnTo>
                <a:lnTo>
                  <a:pt x="1792686" y="1283690"/>
                </a:lnTo>
                <a:lnTo>
                  <a:pt x="1755278" y="1303998"/>
                </a:lnTo>
                <a:lnTo>
                  <a:pt x="1713935" y="1316833"/>
                </a:lnTo>
                <a:lnTo>
                  <a:pt x="1669541" y="1321307"/>
                </a:lnTo>
                <a:lnTo>
                  <a:pt x="220217" y="1321307"/>
                </a:lnTo>
                <a:lnTo>
                  <a:pt x="175824" y="1316833"/>
                </a:lnTo>
                <a:lnTo>
                  <a:pt x="134481" y="1303998"/>
                </a:lnTo>
                <a:lnTo>
                  <a:pt x="97073" y="1283690"/>
                </a:lnTo>
                <a:lnTo>
                  <a:pt x="64484" y="1256795"/>
                </a:lnTo>
                <a:lnTo>
                  <a:pt x="37598" y="1224197"/>
                </a:lnTo>
                <a:lnTo>
                  <a:pt x="17299" y="1186784"/>
                </a:lnTo>
                <a:lnTo>
                  <a:pt x="4472" y="1145440"/>
                </a:lnTo>
                <a:lnTo>
                  <a:pt x="0" y="1101051"/>
                </a:lnTo>
                <a:lnTo>
                  <a:pt x="0" y="220217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258557" y="5420359"/>
            <a:ext cx="1344930" cy="82486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065" marR="5080" algn="ctr">
              <a:lnSpc>
                <a:spcPts val="1540"/>
              </a:lnSpc>
              <a:spcBef>
                <a:spcPts val="270"/>
              </a:spcBef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On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average,</a:t>
            </a:r>
            <a:r>
              <a:rPr sz="1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youth 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experienced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3.2  subsequent child 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watch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episodes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66774" y="2270505"/>
            <a:ext cx="240728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The child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protection  </a:t>
            </a:r>
            <a:r>
              <a:rPr sz="1800" spc="-20" dirty="0">
                <a:solidFill>
                  <a:srgbClr val="001F5F"/>
                </a:solidFill>
                <a:latin typeface="Calibri"/>
                <a:cs typeface="Calibri"/>
              </a:rPr>
              <a:t>system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alone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cannot 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meet the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complex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needs 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of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a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small subset of</a:t>
            </a:r>
            <a:r>
              <a:rPr sz="18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youth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16828" y="2508250"/>
            <a:ext cx="41116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solidFill>
                  <a:srgbClr val="001F5F"/>
                </a:solidFill>
                <a:latin typeface="Calibri"/>
                <a:cs typeface="Calibri"/>
              </a:rPr>
              <a:t>We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identify placements </a:t>
            </a:r>
            <a:r>
              <a:rPr sz="1800" spc="-15" dirty="0">
                <a:solidFill>
                  <a:srgbClr val="001F5F"/>
                </a:solidFill>
                <a:latin typeface="Calibri"/>
                <a:cs typeface="Calibri"/>
              </a:rPr>
              <a:t>for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most youth</a:t>
            </a:r>
            <a:r>
              <a:rPr sz="1800" spc="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with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complex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 needs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685023" y="4063365"/>
            <a:ext cx="39827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Placements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are difficult to maintain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due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to  behavioral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health</a:t>
            </a:r>
            <a:r>
              <a:rPr sz="1800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needs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821307" y="6625234"/>
            <a:ext cx="14966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/>
                <a:cs typeface="Calibri"/>
              </a:rPr>
              <a:t>Source: </a:t>
            </a:r>
            <a:r>
              <a:rPr sz="1000" spc="-10" dirty="0">
                <a:latin typeface="Calibri"/>
                <a:cs typeface="Calibri"/>
              </a:rPr>
              <a:t>DFPS </a:t>
            </a:r>
            <a:r>
              <a:rPr sz="1000" spc="-5" dirty="0">
                <a:latin typeface="Calibri"/>
                <a:cs typeface="Calibri"/>
              </a:rPr>
              <a:t>(as of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1/14/25)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118486" y="1225041"/>
            <a:ext cx="510921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40" dirty="0">
                <a:solidFill>
                  <a:srgbClr val="001F5F"/>
                </a:solidFill>
                <a:latin typeface="Calibri"/>
                <a:cs typeface="Calibri"/>
              </a:rPr>
              <a:t>Youth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Who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Experienced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CWOP Between  March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9 –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August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31,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2024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012183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39873" y="1407413"/>
            <a:ext cx="9691370" cy="0"/>
          </a:xfrm>
          <a:custGeom>
            <a:avLst/>
            <a:gdLst/>
            <a:ahLst/>
            <a:cxnLst/>
            <a:rect l="l" t="t" r="r" b="b"/>
            <a:pathLst>
              <a:path w="9691370">
                <a:moveTo>
                  <a:pt x="0" y="0"/>
                </a:moveTo>
                <a:lnTo>
                  <a:pt x="9690862" y="0"/>
                </a:lnTo>
              </a:path>
            </a:pathLst>
          </a:custGeom>
          <a:ln w="38100">
            <a:solidFill>
              <a:srgbClr val="FFC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18741" y="1660905"/>
            <a:ext cx="9308465" cy="34499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510"/>
              </a:lnSpc>
              <a:spcBef>
                <a:spcPts val="95"/>
              </a:spcBef>
            </a:pPr>
            <a:r>
              <a:rPr sz="2200" spc="-60" dirty="0">
                <a:solidFill>
                  <a:srgbClr val="001F5F"/>
                </a:solidFill>
                <a:latin typeface="Calibri"/>
                <a:cs typeface="Calibri"/>
              </a:rPr>
              <a:t>Texas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Child-Centered Care (T3C),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also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formerly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known as </a:t>
            </a:r>
            <a:r>
              <a:rPr sz="2200" spc="-20" dirty="0">
                <a:solidFill>
                  <a:srgbClr val="001F5F"/>
                </a:solidFill>
                <a:latin typeface="Calibri"/>
                <a:cs typeface="Calibri"/>
              </a:rPr>
              <a:t>Rate</a:t>
            </a:r>
            <a:r>
              <a:rPr sz="2200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Modernization,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510"/>
              </a:lnSpc>
            </a:pP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represents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a </a:t>
            </a:r>
            <a:r>
              <a:rPr sz="2200" b="1" i="1" spc="-15" dirty="0">
                <a:solidFill>
                  <a:srgbClr val="001F5F"/>
                </a:solidFill>
                <a:latin typeface="Calibri"/>
                <a:cs typeface="Calibri"/>
              </a:rPr>
              <a:t>complete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transformation 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of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the </a:t>
            </a:r>
            <a:r>
              <a:rPr sz="2200" spc="-20" dirty="0">
                <a:solidFill>
                  <a:srgbClr val="001F5F"/>
                </a:solidFill>
                <a:latin typeface="Calibri"/>
                <a:cs typeface="Calibri"/>
              </a:rPr>
              <a:t>foster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care</a:t>
            </a:r>
            <a:r>
              <a:rPr sz="2200" spc="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001F5F"/>
                </a:solidFill>
                <a:latin typeface="Calibri"/>
                <a:cs typeface="Calibri"/>
              </a:rPr>
              <a:t>system.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T3C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replaces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the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40-year-old </a:t>
            </a:r>
            <a:r>
              <a:rPr sz="2200" spc="-30" dirty="0">
                <a:solidFill>
                  <a:srgbClr val="001F5F"/>
                </a:solidFill>
                <a:latin typeface="Calibri"/>
                <a:cs typeface="Calibri"/>
              </a:rPr>
              <a:t>rate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structure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with the</a:t>
            </a:r>
            <a:r>
              <a:rPr sz="2200" spc="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following:</a:t>
            </a:r>
            <a:endParaRPr sz="2200">
              <a:latin typeface="Calibri"/>
              <a:cs typeface="Calibri"/>
            </a:endParaRPr>
          </a:p>
          <a:p>
            <a:pPr marL="693420" indent="-343535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693420" algn="l"/>
                <a:tab pos="694055" algn="l"/>
              </a:tabLst>
            </a:pP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Foster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Care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placements informed by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an individual</a:t>
            </a:r>
            <a:r>
              <a:rPr sz="2200" spc="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assessment.</a:t>
            </a:r>
            <a:endParaRPr sz="2200">
              <a:latin typeface="Calibri"/>
              <a:cs typeface="Calibri"/>
            </a:endParaRPr>
          </a:p>
          <a:p>
            <a:pPr marL="693420" indent="-343535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693420" algn="l"/>
                <a:tab pos="694055" algn="l"/>
              </a:tabLst>
            </a:pP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Clearly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defined 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service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packages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designed </a:t>
            </a:r>
            <a:r>
              <a:rPr sz="2200" spc="-20" dirty="0">
                <a:solidFill>
                  <a:srgbClr val="001F5F"/>
                </a:solidFill>
                <a:latin typeface="Calibri"/>
                <a:cs typeface="Calibri"/>
              </a:rPr>
              <a:t>to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meet the individual needs</a:t>
            </a:r>
            <a:r>
              <a:rPr sz="2200" spc="2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of</a:t>
            </a:r>
            <a:endParaRPr sz="2200">
              <a:latin typeface="Calibri"/>
              <a:cs typeface="Calibri"/>
            </a:endParaRPr>
          </a:p>
          <a:p>
            <a:pPr marL="693420">
              <a:lnSpc>
                <a:spcPct val="100000"/>
              </a:lnSpc>
            </a:pP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children in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care.</a:t>
            </a:r>
            <a:endParaRPr sz="2200">
              <a:latin typeface="Calibri"/>
              <a:cs typeface="Calibri"/>
            </a:endParaRPr>
          </a:p>
          <a:p>
            <a:pPr marL="693420" indent="-343535">
              <a:lnSpc>
                <a:spcPct val="100000"/>
              </a:lnSpc>
              <a:spcBef>
                <a:spcPts val="495"/>
              </a:spcBef>
              <a:buFont typeface="Arial"/>
              <a:buChar char="•"/>
              <a:tabLst>
                <a:tab pos="693420" algn="l"/>
                <a:tab pos="694055" algn="l"/>
              </a:tabLst>
            </a:pP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Rate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methodology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that 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aligns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the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cost 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of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care </a:t>
            </a:r>
            <a:r>
              <a:rPr sz="2200" spc="-20" dirty="0">
                <a:solidFill>
                  <a:srgbClr val="001F5F"/>
                </a:solidFill>
                <a:latin typeface="Calibri"/>
                <a:cs typeface="Calibri"/>
              </a:rPr>
              <a:t>to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quality </a:t>
            </a:r>
            <a:r>
              <a:rPr sz="2200" spc="-20" dirty="0">
                <a:solidFill>
                  <a:srgbClr val="001F5F"/>
                </a:solidFill>
                <a:latin typeface="Calibri"/>
                <a:cs typeface="Calibri"/>
              </a:rPr>
              <a:t>foster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care</a:t>
            </a:r>
            <a:r>
              <a:rPr sz="2200" spc="229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services.</a:t>
            </a:r>
            <a:endParaRPr sz="2200">
              <a:latin typeface="Calibri"/>
              <a:cs typeface="Calibri"/>
            </a:endParaRPr>
          </a:p>
          <a:p>
            <a:pPr marL="693420" indent="-343535">
              <a:lnSpc>
                <a:spcPct val="100000"/>
              </a:lnSpc>
              <a:spcBef>
                <a:spcPts val="500"/>
              </a:spcBef>
              <a:buFont typeface="Arial"/>
              <a:buChar char="•"/>
              <a:tabLst>
                <a:tab pos="693420" algn="l"/>
                <a:tab pos="694055" algn="l"/>
              </a:tabLst>
            </a:pP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Continuous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quality assurance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and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improvement</a:t>
            </a:r>
            <a:r>
              <a:rPr sz="2200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structure.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18741" y="638048"/>
            <a:ext cx="38461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75" dirty="0">
                <a:solidFill>
                  <a:srgbClr val="001F5F"/>
                </a:solidFill>
              </a:rPr>
              <a:t>Texas </a:t>
            </a:r>
            <a:r>
              <a:rPr sz="2800" spc="-15" dirty="0">
                <a:solidFill>
                  <a:srgbClr val="001F5F"/>
                </a:solidFill>
              </a:rPr>
              <a:t>Child-Centered</a:t>
            </a:r>
            <a:r>
              <a:rPr sz="2800" spc="125" dirty="0">
                <a:solidFill>
                  <a:srgbClr val="001F5F"/>
                </a:solidFill>
              </a:rPr>
              <a:t> </a:t>
            </a:r>
            <a:r>
              <a:rPr sz="2800" spc="-15" dirty="0">
                <a:solidFill>
                  <a:srgbClr val="001F5F"/>
                </a:solidFill>
              </a:rPr>
              <a:t>Care</a:t>
            </a:r>
            <a:endParaRPr sz="2800"/>
          </a:p>
        </p:txBody>
      </p:sp>
      <p:sp>
        <p:nvSpPr>
          <p:cNvPr id="6" name="object 6"/>
          <p:cNvSpPr txBox="1"/>
          <p:nvPr/>
        </p:nvSpPr>
        <p:spPr>
          <a:xfrm>
            <a:off x="327761" y="6457899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28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012183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39873" y="1407413"/>
            <a:ext cx="9691370" cy="0"/>
          </a:xfrm>
          <a:custGeom>
            <a:avLst/>
            <a:gdLst/>
            <a:ahLst/>
            <a:cxnLst/>
            <a:rect l="l" t="t" r="r" b="b"/>
            <a:pathLst>
              <a:path w="9691370">
                <a:moveTo>
                  <a:pt x="0" y="0"/>
                </a:moveTo>
                <a:lnTo>
                  <a:pt x="9690862" y="0"/>
                </a:lnTo>
              </a:path>
            </a:pathLst>
          </a:custGeom>
          <a:ln w="38100">
            <a:solidFill>
              <a:srgbClr val="FFC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98192" y="1829435"/>
            <a:ext cx="2552700" cy="0"/>
          </a:xfrm>
          <a:custGeom>
            <a:avLst/>
            <a:gdLst/>
            <a:ahLst/>
            <a:cxnLst/>
            <a:rect l="l" t="t" r="r" b="b"/>
            <a:pathLst>
              <a:path w="2552700">
                <a:moveTo>
                  <a:pt x="0" y="0"/>
                </a:moveTo>
                <a:lnTo>
                  <a:pt x="2552699" y="0"/>
                </a:lnTo>
              </a:path>
            </a:pathLst>
          </a:custGeom>
          <a:ln w="15239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98192" y="2897758"/>
            <a:ext cx="2552700" cy="0"/>
          </a:xfrm>
          <a:custGeom>
            <a:avLst/>
            <a:gdLst/>
            <a:ahLst/>
            <a:cxnLst/>
            <a:rect l="l" t="t" r="r" b="b"/>
            <a:pathLst>
              <a:path w="2552700">
                <a:moveTo>
                  <a:pt x="0" y="0"/>
                </a:moveTo>
                <a:lnTo>
                  <a:pt x="2552699" y="0"/>
                </a:lnTo>
              </a:path>
            </a:pathLst>
          </a:custGeom>
          <a:ln w="15239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98192" y="4212971"/>
            <a:ext cx="2552700" cy="0"/>
          </a:xfrm>
          <a:custGeom>
            <a:avLst/>
            <a:gdLst/>
            <a:ahLst/>
            <a:cxnLst/>
            <a:rect l="l" t="t" r="r" b="b"/>
            <a:pathLst>
              <a:path w="2552700">
                <a:moveTo>
                  <a:pt x="0" y="0"/>
                </a:moveTo>
                <a:lnTo>
                  <a:pt x="2552699" y="0"/>
                </a:lnTo>
              </a:path>
            </a:pathLst>
          </a:custGeom>
          <a:ln w="1524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209545" y="1518284"/>
            <a:ext cx="9636125" cy="492188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385"/>
              </a:spcBef>
            </a:pP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86</a:t>
            </a:r>
            <a:r>
              <a:rPr sz="1800" b="1" spc="-7" baseline="25462" dirty="0">
                <a:solidFill>
                  <a:srgbClr val="001F5F"/>
                </a:solidFill>
                <a:latin typeface="Calibri"/>
                <a:cs typeface="Calibri"/>
              </a:rPr>
              <a:t>th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Regular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Session</a:t>
            </a:r>
            <a:r>
              <a:rPr sz="1800" b="1" spc="-1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(2019)</a:t>
            </a:r>
            <a:endParaRPr sz="1800">
              <a:latin typeface="Calibri"/>
              <a:cs typeface="Calibri"/>
            </a:endParaRPr>
          </a:p>
          <a:p>
            <a:pPr marL="550545" marR="68580" indent="-285115">
              <a:lnSpc>
                <a:spcPts val="1950"/>
              </a:lnSpc>
              <a:spcBef>
                <a:spcPts val="530"/>
              </a:spcBef>
              <a:buFont typeface="Arial"/>
              <a:buChar char="•"/>
              <a:tabLst>
                <a:tab pos="550545" algn="l"/>
                <a:tab pos="551180" algn="l"/>
              </a:tabLst>
            </a:pP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General Appropriations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Act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(GAA), Special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Provision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32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required HHSC,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in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consultation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with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DFPS,  to evaluate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the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existing </a:t>
            </a:r>
            <a:r>
              <a:rPr sz="1800" spc="-20" dirty="0">
                <a:solidFill>
                  <a:srgbClr val="001F5F"/>
                </a:solidFill>
                <a:latin typeface="Calibri"/>
                <a:cs typeface="Calibri"/>
              </a:rPr>
              <a:t>foster </a:t>
            </a:r>
            <a:r>
              <a:rPr sz="1800" spc="-15" dirty="0">
                <a:solidFill>
                  <a:srgbClr val="001F5F"/>
                </a:solidFill>
                <a:latin typeface="Calibri"/>
                <a:cs typeface="Calibri"/>
              </a:rPr>
              <a:t>care </a:t>
            </a:r>
            <a:r>
              <a:rPr sz="1800" spc="-25" dirty="0">
                <a:solidFill>
                  <a:srgbClr val="001F5F"/>
                </a:solidFill>
                <a:latin typeface="Calibri"/>
                <a:cs typeface="Calibri"/>
              </a:rPr>
              <a:t>rate</a:t>
            </a:r>
            <a:r>
              <a:rPr sz="1800" spc="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Calibri"/>
                <a:cs typeface="Calibri"/>
              </a:rPr>
              <a:t>methodology.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01F5F"/>
              </a:buClr>
              <a:buFont typeface="Arial"/>
              <a:buChar char="•"/>
            </a:pPr>
            <a:endParaRPr sz="1450">
              <a:latin typeface="Calibri"/>
              <a:cs typeface="Calibri"/>
            </a:endParaRPr>
          </a:p>
          <a:p>
            <a:pPr marL="88900">
              <a:lnSpc>
                <a:spcPct val="100000"/>
              </a:lnSpc>
            </a:pP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87</a:t>
            </a:r>
            <a:r>
              <a:rPr sz="1800" b="1" spc="-7" baseline="25462" dirty="0">
                <a:solidFill>
                  <a:srgbClr val="001F5F"/>
                </a:solidFill>
                <a:latin typeface="Calibri"/>
                <a:cs typeface="Calibri"/>
              </a:rPr>
              <a:t>th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Regular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Session</a:t>
            </a:r>
            <a:r>
              <a:rPr sz="1800" b="1" spc="-1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(2021)</a:t>
            </a:r>
            <a:endParaRPr sz="1800">
              <a:latin typeface="Calibri"/>
              <a:cs typeface="Calibri"/>
            </a:endParaRPr>
          </a:p>
          <a:p>
            <a:pPr marL="550545" marR="117475" indent="-285115">
              <a:lnSpc>
                <a:spcPts val="1939"/>
              </a:lnSpc>
              <a:spcBef>
                <a:spcPts val="535"/>
              </a:spcBef>
              <a:buFont typeface="Arial"/>
              <a:buChar char="•"/>
              <a:tabLst>
                <a:tab pos="550545" algn="l"/>
                <a:tab pos="551180" algn="l"/>
              </a:tabLst>
            </a:pP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The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GAA,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Special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Provision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26,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directed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DFPS, with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the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assistance of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HHSC, to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develop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an 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alternative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reimbursement methodology </a:t>
            </a:r>
            <a:r>
              <a:rPr sz="1800" spc="-15" dirty="0">
                <a:solidFill>
                  <a:srgbClr val="001F5F"/>
                </a:solidFill>
                <a:latin typeface="Calibri"/>
                <a:cs typeface="Calibri"/>
              </a:rPr>
              <a:t>for </a:t>
            </a:r>
            <a:r>
              <a:rPr sz="1800" spc="-20" dirty="0">
                <a:solidFill>
                  <a:srgbClr val="001F5F"/>
                </a:solidFill>
                <a:latin typeface="Calibri"/>
                <a:cs typeface="Calibri"/>
              </a:rPr>
              <a:t>foster </a:t>
            </a:r>
            <a:r>
              <a:rPr sz="1800" spc="-15" dirty="0">
                <a:solidFill>
                  <a:srgbClr val="001F5F"/>
                </a:solidFill>
                <a:latin typeface="Calibri"/>
                <a:cs typeface="Calibri"/>
              </a:rPr>
              <a:t>care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and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CBC </a:t>
            </a:r>
            <a:r>
              <a:rPr sz="1800" spc="-15" dirty="0">
                <a:solidFill>
                  <a:srgbClr val="001F5F"/>
                </a:solidFill>
                <a:latin typeface="Calibri"/>
                <a:cs typeface="Calibri"/>
              </a:rPr>
              <a:t>rates,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including aligning </a:t>
            </a:r>
            <a:r>
              <a:rPr sz="1800" spc="-20" dirty="0">
                <a:solidFill>
                  <a:srgbClr val="001F5F"/>
                </a:solidFill>
                <a:latin typeface="Calibri"/>
                <a:cs typeface="Calibri"/>
              </a:rPr>
              <a:t>rates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to 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clearly defined </a:t>
            </a:r>
            <a:r>
              <a:rPr sz="1800" spc="-15" dirty="0">
                <a:solidFill>
                  <a:srgbClr val="001F5F"/>
                </a:solidFill>
                <a:latin typeface="Calibri"/>
                <a:cs typeface="Calibri"/>
              </a:rPr>
              <a:t>program</a:t>
            </a:r>
            <a:r>
              <a:rPr sz="1800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models.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1F5F"/>
              </a:buClr>
              <a:buFont typeface="Arial"/>
              <a:buChar char="•"/>
            </a:pPr>
            <a:endParaRPr sz="1500">
              <a:latin typeface="Calibri"/>
              <a:cs typeface="Calibri"/>
            </a:endParaRPr>
          </a:p>
          <a:p>
            <a:pPr marL="88900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88</a:t>
            </a:r>
            <a:r>
              <a:rPr sz="1800" b="1" spc="-7" baseline="25462" dirty="0">
                <a:solidFill>
                  <a:srgbClr val="001F5F"/>
                </a:solidFill>
                <a:latin typeface="Calibri"/>
                <a:cs typeface="Calibri"/>
              </a:rPr>
              <a:t>th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Regular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Session</a:t>
            </a:r>
            <a:r>
              <a:rPr sz="1800" b="1" spc="-1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(2023)</a:t>
            </a:r>
            <a:endParaRPr sz="1800">
              <a:latin typeface="Calibri"/>
              <a:cs typeface="Calibri"/>
            </a:endParaRPr>
          </a:p>
          <a:p>
            <a:pPr marL="550545" marR="252729" indent="-285115">
              <a:lnSpc>
                <a:spcPts val="1939"/>
              </a:lnSpc>
              <a:spcBef>
                <a:spcPts val="535"/>
              </a:spcBef>
              <a:buFont typeface="Arial"/>
              <a:buChar char="•"/>
              <a:tabLst>
                <a:tab pos="550545" algn="l"/>
                <a:tab pos="551180" algn="l"/>
              </a:tabLst>
            </a:pP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The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GAA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included funding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directed to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the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implementation of and new </a:t>
            </a:r>
            <a:r>
              <a:rPr sz="1800" spc="-20" dirty="0">
                <a:solidFill>
                  <a:srgbClr val="001F5F"/>
                </a:solidFill>
                <a:latin typeface="Calibri"/>
                <a:cs typeface="Calibri"/>
              </a:rPr>
              <a:t>rates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paid under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the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T3C  </a:t>
            </a:r>
            <a:r>
              <a:rPr sz="1800" spc="-15" dirty="0">
                <a:solidFill>
                  <a:srgbClr val="001F5F"/>
                </a:solidFill>
                <a:latin typeface="Calibri"/>
                <a:cs typeface="Calibri"/>
              </a:rPr>
              <a:t>System.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1F5F"/>
              </a:buClr>
              <a:buFont typeface="Arial"/>
              <a:buChar char="•"/>
            </a:pPr>
            <a:endParaRPr sz="1500">
              <a:latin typeface="Calibri"/>
              <a:cs typeface="Calibri"/>
            </a:endParaRPr>
          </a:p>
          <a:p>
            <a:pPr marL="88900">
              <a:lnSpc>
                <a:spcPct val="100000"/>
              </a:lnSpc>
            </a:pPr>
            <a:r>
              <a:rPr sz="18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January</a:t>
            </a:r>
            <a:r>
              <a:rPr sz="1800" b="1" u="heavy" spc="-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2025</a:t>
            </a:r>
            <a:endParaRPr sz="1800">
              <a:latin typeface="Calibri"/>
              <a:cs typeface="Calibri"/>
            </a:endParaRPr>
          </a:p>
          <a:p>
            <a:pPr marL="550545" indent="-28575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550545" algn="l"/>
                <a:tab pos="551180" algn="l"/>
              </a:tabLst>
            </a:pPr>
            <a:r>
              <a:rPr sz="1800" spc="-15" dirty="0">
                <a:solidFill>
                  <a:srgbClr val="001F5F"/>
                </a:solidFill>
                <a:latin typeface="Calibri"/>
                <a:cs typeface="Calibri"/>
              </a:rPr>
              <a:t>Providers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transition to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T3C begin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serving</a:t>
            </a:r>
            <a:r>
              <a:rPr sz="1800" spc="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children.</a:t>
            </a:r>
            <a:endParaRPr sz="1800">
              <a:latin typeface="Calibri"/>
              <a:cs typeface="Calibri"/>
            </a:endParaRPr>
          </a:p>
          <a:p>
            <a:pPr marL="88900">
              <a:lnSpc>
                <a:spcPct val="100000"/>
              </a:lnSpc>
              <a:spcBef>
                <a:spcPts val="1860"/>
              </a:spcBef>
            </a:pPr>
            <a:r>
              <a:rPr sz="18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September</a:t>
            </a:r>
            <a:r>
              <a:rPr sz="1800" b="1" u="heavy" spc="-4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2027</a:t>
            </a:r>
            <a:endParaRPr sz="1800">
              <a:latin typeface="Calibri"/>
              <a:cs typeface="Calibri"/>
            </a:endParaRPr>
          </a:p>
          <a:p>
            <a:pPr marL="550545" indent="-28575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550545" algn="l"/>
                <a:tab pos="551180" algn="l"/>
              </a:tabLst>
            </a:pP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All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providers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must be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transitioned to</a:t>
            </a:r>
            <a:r>
              <a:rPr sz="1800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T3C.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118741" y="574039"/>
            <a:ext cx="26682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1F5F"/>
                </a:solidFill>
              </a:rPr>
              <a:t>The </a:t>
            </a:r>
            <a:r>
              <a:rPr sz="3200" spc="-20" dirty="0">
                <a:solidFill>
                  <a:srgbClr val="001F5F"/>
                </a:solidFill>
              </a:rPr>
              <a:t>Path to</a:t>
            </a:r>
            <a:r>
              <a:rPr sz="3200" spc="-80" dirty="0">
                <a:solidFill>
                  <a:srgbClr val="001F5F"/>
                </a:solidFill>
              </a:rPr>
              <a:t> </a:t>
            </a:r>
            <a:r>
              <a:rPr sz="3200" spc="-5" dirty="0">
                <a:solidFill>
                  <a:srgbClr val="001F5F"/>
                </a:solidFill>
              </a:rPr>
              <a:t>T3C</a:t>
            </a:r>
            <a:endParaRPr sz="3200"/>
          </a:p>
        </p:txBody>
      </p:sp>
      <p:sp>
        <p:nvSpPr>
          <p:cNvPr id="9" name="object 9"/>
          <p:cNvSpPr txBox="1"/>
          <p:nvPr/>
        </p:nvSpPr>
        <p:spPr>
          <a:xfrm>
            <a:off x="327761" y="6457899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29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31399" y="790946"/>
            <a:ext cx="1616981" cy="57028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58078" y="808481"/>
            <a:ext cx="1515110" cy="873760"/>
          </a:xfrm>
          <a:custGeom>
            <a:avLst/>
            <a:gdLst/>
            <a:ahLst/>
            <a:cxnLst/>
            <a:rect l="l" t="t" r="r" b="b"/>
            <a:pathLst>
              <a:path w="1515109" h="873760">
                <a:moveTo>
                  <a:pt x="0" y="873251"/>
                </a:moveTo>
                <a:lnTo>
                  <a:pt x="1514855" y="873251"/>
                </a:lnTo>
                <a:lnTo>
                  <a:pt x="1514855" y="0"/>
                </a:lnTo>
                <a:lnTo>
                  <a:pt x="0" y="0"/>
                </a:lnTo>
                <a:lnTo>
                  <a:pt x="0" y="873251"/>
                </a:lnTo>
                <a:close/>
              </a:path>
            </a:pathLst>
          </a:custGeom>
          <a:solidFill>
            <a:srgbClr val="006FC0">
              <a:alpha val="9293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58078" y="2530601"/>
            <a:ext cx="1515110" cy="464820"/>
          </a:xfrm>
          <a:custGeom>
            <a:avLst/>
            <a:gdLst/>
            <a:ahLst/>
            <a:cxnLst/>
            <a:rect l="l" t="t" r="r" b="b"/>
            <a:pathLst>
              <a:path w="1515109" h="464819">
                <a:moveTo>
                  <a:pt x="0" y="464820"/>
                </a:moveTo>
                <a:lnTo>
                  <a:pt x="1514855" y="464820"/>
                </a:lnTo>
                <a:lnTo>
                  <a:pt x="1514855" y="0"/>
                </a:lnTo>
                <a:lnTo>
                  <a:pt x="0" y="0"/>
                </a:lnTo>
                <a:lnTo>
                  <a:pt x="0" y="464820"/>
                </a:lnTo>
                <a:close/>
              </a:path>
            </a:pathLst>
          </a:custGeom>
          <a:solidFill>
            <a:srgbClr val="006FC0">
              <a:alpha val="9293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58078" y="3996690"/>
            <a:ext cx="1515110" cy="548640"/>
          </a:xfrm>
          <a:custGeom>
            <a:avLst/>
            <a:gdLst/>
            <a:ahLst/>
            <a:cxnLst/>
            <a:rect l="l" t="t" r="r" b="b"/>
            <a:pathLst>
              <a:path w="1515109" h="548639">
                <a:moveTo>
                  <a:pt x="0" y="548639"/>
                </a:moveTo>
                <a:lnTo>
                  <a:pt x="1514855" y="548639"/>
                </a:lnTo>
                <a:lnTo>
                  <a:pt x="1514855" y="0"/>
                </a:lnTo>
                <a:lnTo>
                  <a:pt x="0" y="0"/>
                </a:lnTo>
                <a:lnTo>
                  <a:pt x="0" y="548639"/>
                </a:lnTo>
                <a:close/>
              </a:path>
            </a:pathLst>
          </a:custGeom>
          <a:solidFill>
            <a:srgbClr val="006FC0">
              <a:alpha val="9293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58078" y="5923026"/>
            <a:ext cx="1515110" cy="495300"/>
          </a:xfrm>
          <a:custGeom>
            <a:avLst/>
            <a:gdLst/>
            <a:ahLst/>
            <a:cxnLst/>
            <a:rect l="l" t="t" r="r" b="b"/>
            <a:pathLst>
              <a:path w="1515109" h="495300">
                <a:moveTo>
                  <a:pt x="0" y="495300"/>
                </a:moveTo>
                <a:lnTo>
                  <a:pt x="1514855" y="495300"/>
                </a:lnTo>
                <a:lnTo>
                  <a:pt x="1514855" y="0"/>
                </a:lnTo>
                <a:lnTo>
                  <a:pt x="0" y="0"/>
                </a:lnTo>
                <a:lnTo>
                  <a:pt x="0" y="495300"/>
                </a:lnTo>
                <a:close/>
              </a:path>
            </a:pathLst>
          </a:custGeom>
          <a:solidFill>
            <a:srgbClr val="006FC0">
              <a:alpha val="9293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58078" y="808481"/>
            <a:ext cx="1515110" cy="5610225"/>
          </a:xfrm>
          <a:custGeom>
            <a:avLst/>
            <a:gdLst/>
            <a:ahLst/>
            <a:cxnLst/>
            <a:rect l="l" t="t" r="r" b="b"/>
            <a:pathLst>
              <a:path w="1515109" h="5610225">
                <a:moveTo>
                  <a:pt x="0" y="5609844"/>
                </a:moveTo>
                <a:lnTo>
                  <a:pt x="1514855" y="5609844"/>
                </a:lnTo>
                <a:lnTo>
                  <a:pt x="1514855" y="0"/>
                </a:lnTo>
                <a:lnTo>
                  <a:pt x="0" y="0"/>
                </a:lnTo>
                <a:lnTo>
                  <a:pt x="0" y="5609844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93718" y="786374"/>
            <a:ext cx="1615474" cy="57028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20406" y="803909"/>
            <a:ext cx="1513840" cy="878205"/>
          </a:xfrm>
          <a:custGeom>
            <a:avLst/>
            <a:gdLst/>
            <a:ahLst/>
            <a:cxnLst/>
            <a:rect l="l" t="t" r="r" b="b"/>
            <a:pathLst>
              <a:path w="1513840" h="878205">
                <a:moveTo>
                  <a:pt x="0" y="877824"/>
                </a:moveTo>
                <a:lnTo>
                  <a:pt x="1513331" y="877824"/>
                </a:lnTo>
                <a:lnTo>
                  <a:pt x="1513331" y="0"/>
                </a:lnTo>
                <a:lnTo>
                  <a:pt x="0" y="0"/>
                </a:lnTo>
                <a:lnTo>
                  <a:pt x="0" y="877824"/>
                </a:lnTo>
                <a:close/>
              </a:path>
            </a:pathLst>
          </a:custGeom>
          <a:solidFill>
            <a:srgbClr val="006FC0">
              <a:alpha val="9293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20406" y="2530601"/>
            <a:ext cx="1513840" cy="464820"/>
          </a:xfrm>
          <a:custGeom>
            <a:avLst/>
            <a:gdLst/>
            <a:ahLst/>
            <a:cxnLst/>
            <a:rect l="l" t="t" r="r" b="b"/>
            <a:pathLst>
              <a:path w="1513840" h="464819">
                <a:moveTo>
                  <a:pt x="0" y="464820"/>
                </a:moveTo>
                <a:lnTo>
                  <a:pt x="1513331" y="464820"/>
                </a:lnTo>
                <a:lnTo>
                  <a:pt x="1513331" y="0"/>
                </a:lnTo>
                <a:lnTo>
                  <a:pt x="0" y="0"/>
                </a:lnTo>
                <a:lnTo>
                  <a:pt x="0" y="464820"/>
                </a:lnTo>
                <a:close/>
              </a:path>
            </a:pathLst>
          </a:custGeom>
          <a:solidFill>
            <a:srgbClr val="006FC0">
              <a:alpha val="9293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20406" y="3996690"/>
            <a:ext cx="1513840" cy="548640"/>
          </a:xfrm>
          <a:custGeom>
            <a:avLst/>
            <a:gdLst/>
            <a:ahLst/>
            <a:cxnLst/>
            <a:rect l="l" t="t" r="r" b="b"/>
            <a:pathLst>
              <a:path w="1513840" h="548639">
                <a:moveTo>
                  <a:pt x="0" y="548639"/>
                </a:moveTo>
                <a:lnTo>
                  <a:pt x="1513331" y="548639"/>
                </a:lnTo>
                <a:lnTo>
                  <a:pt x="1513331" y="0"/>
                </a:lnTo>
                <a:lnTo>
                  <a:pt x="0" y="0"/>
                </a:lnTo>
                <a:lnTo>
                  <a:pt x="0" y="548639"/>
                </a:lnTo>
                <a:close/>
              </a:path>
            </a:pathLst>
          </a:custGeom>
          <a:solidFill>
            <a:srgbClr val="006FC0">
              <a:alpha val="9293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20406" y="5923026"/>
            <a:ext cx="1513840" cy="490855"/>
          </a:xfrm>
          <a:custGeom>
            <a:avLst/>
            <a:gdLst/>
            <a:ahLst/>
            <a:cxnLst/>
            <a:rect l="l" t="t" r="r" b="b"/>
            <a:pathLst>
              <a:path w="1513840" h="490854">
                <a:moveTo>
                  <a:pt x="0" y="490728"/>
                </a:moveTo>
                <a:lnTo>
                  <a:pt x="1513331" y="490728"/>
                </a:lnTo>
                <a:lnTo>
                  <a:pt x="1513331" y="0"/>
                </a:lnTo>
                <a:lnTo>
                  <a:pt x="0" y="0"/>
                </a:lnTo>
                <a:lnTo>
                  <a:pt x="0" y="490728"/>
                </a:lnTo>
                <a:close/>
              </a:path>
            </a:pathLst>
          </a:custGeom>
          <a:solidFill>
            <a:srgbClr val="006FC0">
              <a:alpha val="9293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20406" y="803909"/>
            <a:ext cx="1513840" cy="5610225"/>
          </a:xfrm>
          <a:custGeom>
            <a:avLst/>
            <a:gdLst/>
            <a:ahLst/>
            <a:cxnLst/>
            <a:rect l="l" t="t" r="r" b="b"/>
            <a:pathLst>
              <a:path w="1513840" h="5610225">
                <a:moveTo>
                  <a:pt x="0" y="5609844"/>
                </a:moveTo>
                <a:lnTo>
                  <a:pt x="1513331" y="5609844"/>
                </a:lnTo>
                <a:lnTo>
                  <a:pt x="1513331" y="0"/>
                </a:lnTo>
                <a:lnTo>
                  <a:pt x="0" y="0"/>
                </a:lnTo>
                <a:lnTo>
                  <a:pt x="0" y="5609844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607287" y="781802"/>
            <a:ext cx="1616981" cy="57028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633966" y="799337"/>
            <a:ext cx="1515110" cy="882650"/>
          </a:xfrm>
          <a:custGeom>
            <a:avLst/>
            <a:gdLst/>
            <a:ahLst/>
            <a:cxnLst/>
            <a:rect l="l" t="t" r="r" b="b"/>
            <a:pathLst>
              <a:path w="1515109" h="882650">
                <a:moveTo>
                  <a:pt x="0" y="882396"/>
                </a:moveTo>
                <a:lnTo>
                  <a:pt x="1514855" y="882396"/>
                </a:lnTo>
                <a:lnTo>
                  <a:pt x="1514855" y="0"/>
                </a:lnTo>
                <a:lnTo>
                  <a:pt x="0" y="0"/>
                </a:lnTo>
                <a:lnTo>
                  <a:pt x="0" y="882396"/>
                </a:lnTo>
                <a:close/>
              </a:path>
            </a:pathLst>
          </a:custGeom>
          <a:solidFill>
            <a:srgbClr val="006FC0">
              <a:alpha val="9293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633966" y="2530601"/>
            <a:ext cx="1515110" cy="464820"/>
          </a:xfrm>
          <a:custGeom>
            <a:avLst/>
            <a:gdLst/>
            <a:ahLst/>
            <a:cxnLst/>
            <a:rect l="l" t="t" r="r" b="b"/>
            <a:pathLst>
              <a:path w="1515109" h="464819">
                <a:moveTo>
                  <a:pt x="0" y="464820"/>
                </a:moveTo>
                <a:lnTo>
                  <a:pt x="1514855" y="464820"/>
                </a:lnTo>
                <a:lnTo>
                  <a:pt x="1514855" y="0"/>
                </a:lnTo>
                <a:lnTo>
                  <a:pt x="0" y="0"/>
                </a:lnTo>
                <a:lnTo>
                  <a:pt x="0" y="464820"/>
                </a:lnTo>
                <a:close/>
              </a:path>
            </a:pathLst>
          </a:custGeom>
          <a:solidFill>
            <a:srgbClr val="006FC0">
              <a:alpha val="9293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633966" y="3996690"/>
            <a:ext cx="1515110" cy="548640"/>
          </a:xfrm>
          <a:custGeom>
            <a:avLst/>
            <a:gdLst/>
            <a:ahLst/>
            <a:cxnLst/>
            <a:rect l="l" t="t" r="r" b="b"/>
            <a:pathLst>
              <a:path w="1515109" h="548639">
                <a:moveTo>
                  <a:pt x="0" y="548639"/>
                </a:moveTo>
                <a:lnTo>
                  <a:pt x="1514855" y="548639"/>
                </a:lnTo>
                <a:lnTo>
                  <a:pt x="1514855" y="0"/>
                </a:lnTo>
                <a:lnTo>
                  <a:pt x="0" y="0"/>
                </a:lnTo>
                <a:lnTo>
                  <a:pt x="0" y="548639"/>
                </a:lnTo>
                <a:close/>
              </a:path>
            </a:pathLst>
          </a:custGeom>
          <a:solidFill>
            <a:srgbClr val="006FC0">
              <a:alpha val="9293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633966" y="5923026"/>
            <a:ext cx="1515110" cy="486409"/>
          </a:xfrm>
          <a:custGeom>
            <a:avLst/>
            <a:gdLst/>
            <a:ahLst/>
            <a:cxnLst/>
            <a:rect l="l" t="t" r="r" b="b"/>
            <a:pathLst>
              <a:path w="1515109" h="486410">
                <a:moveTo>
                  <a:pt x="0" y="486156"/>
                </a:moveTo>
                <a:lnTo>
                  <a:pt x="1514855" y="486156"/>
                </a:lnTo>
                <a:lnTo>
                  <a:pt x="1514855" y="0"/>
                </a:lnTo>
                <a:lnTo>
                  <a:pt x="0" y="0"/>
                </a:lnTo>
                <a:lnTo>
                  <a:pt x="0" y="486156"/>
                </a:lnTo>
                <a:close/>
              </a:path>
            </a:pathLst>
          </a:custGeom>
          <a:solidFill>
            <a:srgbClr val="006FC0">
              <a:alpha val="9293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633966" y="799337"/>
            <a:ext cx="1515110" cy="5610225"/>
          </a:xfrm>
          <a:custGeom>
            <a:avLst/>
            <a:gdLst/>
            <a:ahLst/>
            <a:cxnLst/>
            <a:rect l="l" t="t" r="r" b="b"/>
            <a:pathLst>
              <a:path w="1515109" h="5610225">
                <a:moveTo>
                  <a:pt x="0" y="5609844"/>
                </a:moveTo>
                <a:lnTo>
                  <a:pt x="1514855" y="5609844"/>
                </a:lnTo>
                <a:lnTo>
                  <a:pt x="1514855" y="0"/>
                </a:lnTo>
                <a:lnTo>
                  <a:pt x="0" y="0"/>
                </a:lnTo>
                <a:lnTo>
                  <a:pt x="0" y="5609844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930145" y="230886"/>
            <a:ext cx="37338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DFPS </a:t>
            </a:r>
            <a:r>
              <a:rPr sz="3200" spc="-20" dirty="0"/>
              <a:t>By </a:t>
            </a:r>
            <a:r>
              <a:rPr sz="3200" spc="-5" dirty="0"/>
              <a:t>The</a:t>
            </a:r>
            <a:r>
              <a:rPr sz="3200" spc="-65" dirty="0"/>
              <a:t> </a:t>
            </a:r>
            <a:r>
              <a:rPr sz="3200" spc="-5" dirty="0"/>
              <a:t>Numbers</a:t>
            </a:r>
            <a:endParaRPr sz="3200"/>
          </a:p>
        </p:txBody>
      </p:sp>
      <p:sp>
        <p:nvSpPr>
          <p:cNvPr id="21" name="object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67044" y="877824"/>
            <a:ext cx="1395222" cy="6865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249670" y="949833"/>
            <a:ext cx="10096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FY</a:t>
            </a:r>
            <a:r>
              <a:rPr sz="24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2022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3" name="object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32432" y="2959607"/>
            <a:ext cx="9633204" cy="11216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34539" y="3041891"/>
            <a:ext cx="8833104" cy="10165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68245" y="2995422"/>
            <a:ext cx="9512935" cy="1001394"/>
          </a:xfrm>
          <a:custGeom>
            <a:avLst/>
            <a:gdLst/>
            <a:ahLst/>
            <a:cxnLst/>
            <a:rect l="l" t="t" r="r" b="b"/>
            <a:pathLst>
              <a:path w="9512935" h="1001395">
                <a:moveTo>
                  <a:pt x="0" y="1001267"/>
                </a:moveTo>
                <a:lnTo>
                  <a:pt x="9512808" y="1001267"/>
                </a:lnTo>
                <a:lnTo>
                  <a:pt x="9512808" y="0"/>
                </a:lnTo>
                <a:lnTo>
                  <a:pt x="0" y="0"/>
                </a:lnTo>
                <a:lnTo>
                  <a:pt x="0" y="1001267"/>
                </a:lnTo>
                <a:close/>
              </a:path>
            </a:pathLst>
          </a:custGeom>
          <a:solidFill>
            <a:srgbClr val="D1D1D1">
              <a:alpha val="9411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68245" y="2995422"/>
            <a:ext cx="9512935" cy="1001394"/>
          </a:xfrm>
          <a:custGeom>
            <a:avLst/>
            <a:gdLst/>
            <a:ahLst/>
            <a:cxnLst/>
            <a:rect l="l" t="t" r="r" b="b"/>
            <a:pathLst>
              <a:path w="9512935" h="1001395">
                <a:moveTo>
                  <a:pt x="0" y="1001267"/>
                </a:moveTo>
                <a:lnTo>
                  <a:pt x="9512808" y="1001267"/>
                </a:lnTo>
                <a:lnTo>
                  <a:pt x="9512808" y="0"/>
                </a:lnTo>
                <a:lnTo>
                  <a:pt x="0" y="0"/>
                </a:lnTo>
                <a:lnTo>
                  <a:pt x="0" y="1001267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169667" y="3105657"/>
            <a:ext cx="211264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Turnover</a:t>
            </a:r>
            <a:endParaRPr sz="16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Average Daily </a:t>
            </a:r>
            <a:r>
              <a:rPr sz="1600" spc="-10" dirty="0">
                <a:latin typeface="Calibri"/>
                <a:cs typeface="Calibri"/>
              </a:rPr>
              <a:t>Caseload  </a:t>
            </a:r>
            <a:r>
              <a:rPr sz="1600" spc="-5" dirty="0">
                <a:latin typeface="Calibri"/>
                <a:cs typeface="Calibri"/>
              </a:rPr>
              <a:t>Case Initiation</a:t>
            </a:r>
            <a:r>
              <a:rPr sz="1600" spc="-9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Timeliness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164707" y="3105657"/>
            <a:ext cx="87503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33.9%</a:t>
            </a:r>
            <a:endParaRPr sz="16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26.3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cases  98.2%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993760" y="3105657"/>
            <a:ext cx="87503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29.1%</a:t>
            </a:r>
            <a:endParaRPr sz="16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24.5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cases  98.4%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809501" y="3105657"/>
            <a:ext cx="87312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195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22.3%</a:t>
            </a:r>
            <a:endParaRPr sz="1600">
              <a:latin typeface="Calibri"/>
              <a:cs typeface="Calibri"/>
            </a:endParaRPr>
          </a:p>
          <a:p>
            <a:pPr marL="25400" marR="5080" indent="-13335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23.4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cases  98.4%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1" name="object 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11095" y="1645894"/>
            <a:ext cx="9633204" cy="9692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11679" y="1652003"/>
            <a:ext cx="8944356" cy="10165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46910" y="1681733"/>
            <a:ext cx="9512935" cy="848994"/>
          </a:xfrm>
          <a:custGeom>
            <a:avLst/>
            <a:gdLst/>
            <a:ahLst/>
            <a:cxnLst/>
            <a:rect l="l" t="t" r="r" b="b"/>
            <a:pathLst>
              <a:path w="9512935" h="848994">
                <a:moveTo>
                  <a:pt x="0" y="848868"/>
                </a:moveTo>
                <a:lnTo>
                  <a:pt x="9512808" y="848868"/>
                </a:lnTo>
                <a:lnTo>
                  <a:pt x="9512808" y="0"/>
                </a:lnTo>
                <a:lnTo>
                  <a:pt x="0" y="0"/>
                </a:lnTo>
                <a:lnTo>
                  <a:pt x="0" y="848868"/>
                </a:lnTo>
                <a:close/>
              </a:path>
            </a:pathLst>
          </a:custGeom>
          <a:solidFill>
            <a:srgbClr val="D1D1D1">
              <a:alpha val="9411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46910" y="1681733"/>
            <a:ext cx="9512935" cy="848994"/>
          </a:xfrm>
          <a:custGeom>
            <a:avLst/>
            <a:gdLst/>
            <a:ahLst/>
            <a:cxnLst/>
            <a:rect l="l" t="t" r="r" b="b"/>
            <a:pathLst>
              <a:path w="9512935" h="848994">
                <a:moveTo>
                  <a:pt x="0" y="848868"/>
                </a:moveTo>
                <a:lnTo>
                  <a:pt x="9512808" y="848868"/>
                </a:lnTo>
                <a:lnTo>
                  <a:pt x="9512808" y="0"/>
                </a:lnTo>
                <a:lnTo>
                  <a:pt x="0" y="0"/>
                </a:lnTo>
                <a:lnTo>
                  <a:pt x="0" y="848868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148332" y="1715261"/>
            <a:ext cx="155194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Turnover</a:t>
            </a:r>
            <a:endParaRPr sz="16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Call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Abandonment  </a:t>
            </a:r>
            <a:r>
              <a:rPr sz="1600" spc="-5" dirty="0">
                <a:latin typeface="Calibri"/>
                <a:cs typeface="Calibri"/>
              </a:rPr>
              <a:t>Hold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Times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097270" y="1715261"/>
            <a:ext cx="99949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15.2%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27.5%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7.3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minutes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972170" y="1715261"/>
            <a:ext cx="99949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12.4%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22.8%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6.2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minutes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766229" y="1715261"/>
            <a:ext cx="100584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7.5%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22.6%</a:t>
            </a:r>
            <a:endParaRPr sz="1600">
              <a:latin typeface="Calibri"/>
              <a:cs typeface="Calibri"/>
            </a:endParaRPr>
          </a:p>
          <a:p>
            <a:pPr marL="19050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6.2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minutes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9" name="object 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32432" y="4509503"/>
            <a:ext cx="9633204" cy="14980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34539" y="4535423"/>
            <a:ext cx="8790431" cy="15041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68245" y="4545329"/>
            <a:ext cx="9512935" cy="1377950"/>
          </a:xfrm>
          <a:custGeom>
            <a:avLst/>
            <a:gdLst/>
            <a:ahLst/>
            <a:cxnLst/>
            <a:rect l="l" t="t" r="r" b="b"/>
            <a:pathLst>
              <a:path w="9512935" h="1377950">
                <a:moveTo>
                  <a:pt x="0" y="1377696"/>
                </a:moveTo>
                <a:lnTo>
                  <a:pt x="9512808" y="1377696"/>
                </a:lnTo>
                <a:lnTo>
                  <a:pt x="9512808" y="0"/>
                </a:lnTo>
                <a:lnTo>
                  <a:pt x="0" y="0"/>
                </a:lnTo>
                <a:lnTo>
                  <a:pt x="0" y="1377696"/>
                </a:lnTo>
                <a:close/>
              </a:path>
            </a:pathLst>
          </a:custGeom>
          <a:solidFill>
            <a:srgbClr val="D1D1D1">
              <a:alpha val="9411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68245" y="4545329"/>
            <a:ext cx="9512935" cy="1377950"/>
          </a:xfrm>
          <a:custGeom>
            <a:avLst/>
            <a:gdLst/>
            <a:ahLst/>
            <a:cxnLst/>
            <a:rect l="l" t="t" r="r" b="b"/>
            <a:pathLst>
              <a:path w="9512935" h="1377950">
                <a:moveTo>
                  <a:pt x="0" y="1377696"/>
                </a:moveTo>
                <a:lnTo>
                  <a:pt x="9512808" y="1377696"/>
                </a:lnTo>
                <a:lnTo>
                  <a:pt x="9512808" y="0"/>
                </a:lnTo>
                <a:lnTo>
                  <a:pt x="0" y="0"/>
                </a:lnTo>
                <a:lnTo>
                  <a:pt x="0" y="1377696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2169667" y="4599178"/>
            <a:ext cx="3646804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Turnover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Average Daily </a:t>
            </a:r>
            <a:r>
              <a:rPr sz="1600" spc="-10" dirty="0">
                <a:latin typeface="Calibri"/>
                <a:cs typeface="Calibri"/>
              </a:rPr>
              <a:t>Caseload</a:t>
            </a:r>
            <a:endParaRPr sz="16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P1 Face-to-Face Contacts Actual/Attempted  P2 Face-to-Face Contacts Actual/Attempted  Average Time to Case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Closure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112082" y="4599178"/>
            <a:ext cx="88201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45.5%</a:t>
            </a:r>
            <a:endParaRPr sz="1600">
              <a:latin typeface="Calibri"/>
              <a:cs typeface="Calibri"/>
            </a:endParaRPr>
          </a:p>
          <a:p>
            <a:pPr marL="12700" marR="5080" indent="6350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17.1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cases  90.1%  89.2%</a:t>
            </a:r>
            <a:endParaRPr sz="1600">
              <a:latin typeface="Calibri"/>
              <a:cs typeface="Calibri"/>
            </a:endParaRPr>
          </a:p>
          <a:p>
            <a:pPr marL="19050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45.5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days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993760" y="4599178"/>
            <a:ext cx="80645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32.6%</a:t>
            </a:r>
            <a:endParaRPr sz="1600">
              <a:latin typeface="Calibri"/>
              <a:cs typeface="Calibri"/>
            </a:endParaRPr>
          </a:p>
          <a:p>
            <a:pPr marL="12700" marR="40005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9.6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cases  90.0%  91.2%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32.9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days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9831495" y="4599178"/>
            <a:ext cx="80708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31.3%</a:t>
            </a:r>
            <a:endParaRPr sz="1600">
              <a:latin typeface="Calibri"/>
              <a:cs typeface="Calibri"/>
            </a:endParaRPr>
          </a:p>
          <a:p>
            <a:pPr marL="14604" marR="27940" indent="10160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9.1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cases  </a:t>
            </a:r>
            <a:r>
              <a:rPr sz="1600" spc="-10" dirty="0">
                <a:latin typeface="Calibri"/>
                <a:cs typeface="Calibri"/>
              </a:rPr>
              <a:t>90.5%  91.8%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28.8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days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7" name="object 4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99132" y="1373136"/>
            <a:ext cx="2932175" cy="44499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78251" y="1360957"/>
            <a:ext cx="1772412" cy="52880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34945" y="1408938"/>
            <a:ext cx="2811780" cy="325120"/>
          </a:xfrm>
          <a:custGeom>
            <a:avLst/>
            <a:gdLst/>
            <a:ahLst/>
            <a:cxnLst/>
            <a:rect l="l" t="t" r="r" b="b"/>
            <a:pathLst>
              <a:path w="2811779" h="325119">
                <a:moveTo>
                  <a:pt x="2757678" y="0"/>
                </a:moveTo>
                <a:lnTo>
                  <a:pt x="54102" y="0"/>
                </a:lnTo>
                <a:lnTo>
                  <a:pt x="33057" y="4256"/>
                </a:lnTo>
                <a:lnTo>
                  <a:pt x="15859" y="15859"/>
                </a:lnTo>
                <a:lnTo>
                  <a:pt x="4256" y="33057"/>
                </a:lnTo>
                <a:lnTo>
                  <a:pt x="0" y="54101"/>
                </a:lnTo>
                <a:lnTo>
                  <a:pt x="0" y="270510"/>
                </a:lnTo>
                <a:lnTo>
                  <a:pt x="4256" y="291554"/>
                </a:lnTo>
                <a:lnTo>
                  <a:pt x="15859" y="308752"/>
                </a:lnTo>
                <a:lnTo>
                  <a:pt x="33057" y="320355"/>
                </a:lnTo>
                <a:lnTo>
                  <a:pt x="54102" y="324612"/>
                </a:lnTo>
                <a:lnTo>
                  <a:pt x="2757678" y="324612"/>
                </a:lnTo>
                <a:lnTo>
                  <a:pt x="2778722" y="320355"/>
                </a:lnTo>
                <a:lnTo>
                  <a:pt x="2795920" y="308752"/>
                </a:lnTo>
                <a:lnTo>
                  <a:pt x="2807523" y="291554"/>
                </a:lnTo>
                <a:lnTo>
                  <a:pt x="2811780" y="270510"/>
                </a:lnTo>
                <a:lnTo>
                  <a:pt x="2811780" y="54101"/>
                </a:lnTo>
                <a:lnTo>
                  <a:pt x="2807523" y="33057"/>
                </a:lnTo>
                <a:lnTo>
                  <a:pt x="2795920" y="15859"/>
                </a:lnTo>
                <a:lnTo>
                  <a:pt x="2778722" y="4256"/>
                </a:lnTo>
                <a:lnTo>
                  <a:pt x="2757678" y="0"/>
                </a:lnTo>
                <a:close/>
              </a:path>
            </a:pathLst>
          </a:custGeom>
          <a:solidFill>
            <a:srgbClr val="FFE1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34945" y="1408938"/>
            <a:ext cx="2811780" cy="325120"/>
          </a:xfrm>
          <a:custGeom>
            <a:avLst/>
            <a:gdLst/>
            <a:ahLst/>
            <a:cxnLst/>
            <a:rect l="l" t="t" r="r" b="b"/>
            <a:pathLst>
              <a:path w="2811779" h="325119">
                <a:moveTo>
                  <a:pt x="0" y="54101"/>
                </a:moveTo>
                <a:lnTo>
                  <a:pt x="4256" y="33057"/>
                </a:lnTo>
                <a:lnTo>
                  <a:pt x="15859" y="15859"/>
                </a:lnTo>
                <a:lnTo>
                  <a:pt x="33057" y="4256"/>
                </a:lnTo>
                <a:lnTo>
                  <a:pt x="54102" y="0"/>
                </a:lnTo>
                <a:lnTo>
                  <a:pt x="2757678" y="0"/>
                </a:lnTo>
                <a:lnTo>
                  <a:pt x="2778722" y="4256"/>
                </a:lnTo>
                <a:lnTo>
                  <a:pt x="2795920" y="15859"/>
                </a:lnTo>
                <a:lnTo>
                  <a:pt x="2807523" y="33057"/>
                </a:lnTo>
                <a:lnTo>
                  <a:pt x="2811780" y="54101"/>
                </a:lnTo>
                <a:lnTo>
                  <a:pt x="2811780" y="270510"/>
                </a:lnTo>
                <a:lnTo>
                  <a:pt x="2807523" y="291554"/>
                </a:lnTo>
                <a:lnTo>
                  <a:pt x="2795920" y="308752"/>
                </a:lnTo>
                <a:lnTo>
                  <a:pt x="2778722" y="320355"/>
                </a:lnTo>
                <a:lnTo>
                  <a:pt x="2757678" y="324612"/>
                </a:lnTo>
                <a:lnTo>
                  <a:pt x="54102" y="324612"/>
                </a:lnTo>
                <a:lnTo>
                  <a:pt x="33057" y="320355"/>
                </a:lnTo>
                <a:lnTo>
                  <a:pt x="15859" y="308752"/>
                </a:lnTo>
                <a:lnTo>
                  <a:pt x="4256" y="291554"/>
                </a:lnTo>
                <a:lnTo>
                  <a:pt x="0" y="270510"/>
                </a:lnTo>
                <a:lnTo>
                  <a:pt x="0" y="54101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2914014" y="1424178"/>
            <a:ext cx="14528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Statewide</a:t>
            </a:r>
            <a:r>
              <a:rPr sz="1600" b="1" spc="-6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Intake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2" name="object 5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74507" y="877824"/>
            <a:ext cx="1395222" cy="68656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8057768" y="949833"/>
            <a:ext cx="101091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FY</a:t>
            </a:r>
            <a:r>
              <a:rPr sz="24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4" name="object 5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99132" y="2689872"/>
            <a:ext cx="2932175" cy="44499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39923" y="2677693"/>
            <a:ext cx="2449068" cy="52880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34945" y="2725673"/>
            <a:ext cx="2811780" cy="325120"/>
          </a:xfrm>
          <a:custGeom>
            <a:avLst/>
            <a:gdLst/>
            <a:ahLst/>
            <a:cxnLst/>
            <a:rect l="l" t="t" r="r" b="b"/>
            <a:pathLst>
              <a:path w="2811779" h="325119">
                <a:moveTo>
                  <a:pt x="2757678" y="0"/>
                </a:moveTo>
                <a:lnTo>
                  <a:pt x="54102" y="0"/>
                </a:lnTo>
                <a:lnTo>
                  <a:pt x="33057" y="4256"/>
                </a:lnTo>
                <a:lnTo>
                  <a:pt x="15859" y="15859"/>
                </a:lnTo>
                <a:lnTo>
                  <a:pt x="4256" y="33057"/>
                </a:lnTo>
                <a:lnTo>
                  <a:pt x="0" y="54101"/>
                </a:lnTo>
                <a:lnTo>
                  <a:pt x="0" y="270510"/>
                </a:lnTo>
                <a:lnTo>
                  <a:pt x="4256" y="291554"/>
                </a:lnTo>
                <a:lnTo>
                  <a:pt x="15859" y="308752"/>
                </a:lnTo>
                <a:lnTo>
                  <a:pt x="33057" y="320355"/>
                </a:lnTo>
                <a:lnTo>
                  <a:pt x="54102" y="324612"/>
                </a:lnTo>
                <a:lnTo>
                  <a:pt x="2757678" y="324612"/>
                </a:lnTo>
                <a:lnTo>
                  <a:pt x="2778722" y="320355"/>
                </a:lnTo>
                <a:lnTo>
                  <a:pt x="2795920" y="308752"/>
                </a:lnTo>
                <a:lnTo>
                  <a:pt x="2807523" y="291554"/>
                </a:lnTo>
                <a:lnTo>
                  <a:pt x="2811780" y="270510"/>
                </a:lnTo>
                <a:lnTo>
                  <a:pt x="2811780" y="54101"/>
                </a:lnTo>
                <a:lnTo>
                  <a:pt x="2807523" y="33057"/>
                </a:lnTo>
                <a:lnTo>
                  <a:pt x="2795920" y="15859"/>
                </a:lnTo>
                <a:lnTo>
                  <a:pt x="2778722" y="4256"/>
                </a:lnTo>
                <a:lnTo>
                  <a:pt x="2757678" y="0"/>
                </a:lnTo>
                <a:close/>
              </a:path>
            </a:pathLst>
          </a:custGeom>
          <a:solidFill>
            <a:srgbClr val="FFE1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34945" y="2725673"/>
            <a:ext cx="2811780" cy="325120"/>
          </a:xfrm>
          <a:custGeom>
            <a:avLst/>
            <a:gdLst/>
            <a:ahLst/>
            <a:cxnLst/>
            <a:rect l="l" t="t" r="r" b="b"/>
            <a:pathLst>
              <a:path w="2811779" h="325119">
                <a:moveTo>
                  <a:pt x="0" y="54101"/>
                </a:moveTo>
                <a:lnTo>
                  <a:pt x="4256" y="33057"/>
                </a:lnTo>
                <a:lnTo>
                  <a:pt x="15859" y="15859"/>
                </a:lnTo>
                <a:lnTo>
                  <a:pt x="33057" y="4256"/>
                </a:lnTo>
                <a:lnTo>
                  <a:pt x="54102" y="0"/>
                </a:lnTo>
                <a:lnTo>
                  <a:pt x="2757678" y="0"/>
                </a:lnTo>
                <a:lnTo>
                  <a:pt x="2778722" y="4256"/>
                </a:lnTo>
                <a:lnTo>
                  <a:pt x="2795920" y="15859"/>
                </a:lnTo>
                <a:lnTo>
                  <a:pt x="2807523" y="33057"/>
                </a:lnTo>
                <a:lnTo>
                  <a:pt x="2811780" y="54101"/>
                </a:lnTo>
                <a:lnTo>
                  <a:pt x="2811780" y="270510"/>
                </a:lnTo>
                <a:lnTo>
                  <a:pt x="2807523" y="291554"/>
                </a:lnTo>
                <a:lnTo>
                  <a:pt x="2795920" y="308752"/>
                </a:lnTo>
                <a:lnTo>
                  <a:pt x="2778722" y="320355"/>
                </a:lnTo>
                <a:lnTo>
                  <a:pt x="2757678" y="324612"/>
                </a:lnTo>
                <a:lnTo>
                  <a:pt x="54102" y="324612"/>
                </a:lnTo>
                <a:lnTo>
                  <a:pt x="33057" y="320355"/>
                </a:lnTo>
                <a:lnTo>
                  <a:pt x="15859" y="308752"/>
                </a:lnTo>
                <a:lnTo>
                  <a:pt x="4256" y="291554"/>
                </a:lnTo>
                <a:lnTo>
                  <a:pt x="0" y="270510"/>
                </a:lnTo>
                <a:lnTo>
                  <a:pt x="0" y="54101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2575686" y="2740532"/>
            <a:ext cx="21285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Adult Protective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Services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9" name="object 5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99132" y="4232160"/>
            <a:ext cx="2932175" cy="44499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12848" y="4219981"/>
            <a:ext cx="2904744" cy="52880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34945" y="4267961"/>
            <a:ext cx="2811780" cy="325120"/>
          </a:xfrm>
          <a:custGeom>
            <a:avLst/>
            <a:gdLst/>
            <a:ahLst/>
            <a:cxnLst/>
            <a:rect l="l" t="t" r="r" b="b"/>
            <a:pathLst>
              <a:path w="2811779" h="325120">
                <a:moveTo>
                  <a:pt x="2757678" y="0"/>
                </a:moveTo>
                <a:lnTo>
                  <a:pt x="54102" y="0"/>
                </a:lnTo>
                <a:lnTo>
                  <a:pt x="33057" y="4256"/>
                </a:lnTo>
                <a:lnTo>
                  <a:pt x="15859" y="15859"/>
                </a:lnTo>
                <a:lnTo>
                  <a:pt x="4256" y="33057"/>
                </a:lnTo>
                <a:lnTo>
                  <a:pt x="0" y="54101"/>
                </a:lnTo>
                <a:lnTo>
                  <a:pt x="0" y="270510"/>
                </a:lnTo>
                <a:lnTo>
                  <a:pt x="4256" y="291554"/>
                </a:lnTo>
                <a:lnTo>
                  <a:pt x="15859" y="308752"/>
                </a:lnTo>
                <a:lnTo>
                  <a:pt x="33057" y="320355"/>
                </a:lnTo>
                <a:lnTo>
                  <a:pt x="54102" y="324612"/>
                </a:lnTo>
                <a:lnTo>
                  <a:pt x="2757678" y="324612"/>
                </a:lnTo>
                <a:lnTo>
                  <a:pt x="2778722" y="320355"/>
                </a:lnTo>
                <a:lnTo>
                  <a:pt x="2795920" y="308752"/>
                </a:lnTo>
                <a:lnTo>
                  <a:pt x="2807523" y="291554"/>
                </a:lnTo>
                <a:lnTo>
                  <a:pt x="2811780" y="270510"/>
                </a:lnTo>
                <a:lnTo>
                  <a:pt x="2811780" y="54101"/>
                </a:lnTo>
                <a:lnTo>
                  <a:pt x="2807523" y="33057"/>
                </a:lnTo>
                <a:lnTo>
                  <a:pt x="2795920" y="15859"/>
                </a:lnTo>
                <a:lnTo>
                  <a:pt x="2778722" y="4256"/>
                </a:lnTo>
                <a:lnTo>
                  <a:pt x="2757678" y="0"/>
                </a:lnTo>
                <a:close/>
              </a:path>
            </a:pathLst>
          </a:custGeom>
          <a:solidFill>
            <a:srgbClr val="FFE1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34945" y="4267961"/>
            <a:ext cx="2811780" cy="325120"/>
          </a:xfrm>
          <a:custGeom>
            <a:avLst/>
            <a:gdLst/>
            <a:ahLst/>
            <a:cxnLst/>
            <a:rect l="l" t="t" r="r" b="b"/>
            <a:pathLst>
              <a:path w="2811779" h="325120">
                <a:moveTo>
                  <a:pt x="0" y="54101"/>
                </a:moveTo>
                <a:lnTo>
                  <a:pt x="4256" y="33057"/>
                </a:lnTo>
                <a:lnTo>
                  <a:pt x="15859" y="15859"/>
                </a:lnTo>
                <a:lnTo>
                  <a:pt x="33057" y="4256"/>
                </a:lnTo>
                <a:lnTo>
                  <a:pt x="54102" y="0"/>
                </a:lnTo>
                <a:lnTo>
                  <a:pt x="2757678" y="0"/>
                </a:lnTo>
                <a:lnTo>
                  <a:pt x="2778722" y="4256"/>
                </a:lnTo>
                <a:lnTo>
                  <a:pt x="2795920" y="15859"/>
                </a:lnTo>
                <a:lnTo>
                  <a:pt x="2807523" y="33057"/>
                </a:lnTo>
                <a:lnTo>
                  <a:pt x="2811780" y="54101"/>
                </a:lnTo>
                <a:lnTo>
                  <a:pt x="2811780" y="270510"/>
                </a:lnTo>
                <a:lnTo>
                  <a:pt x="2807523" y="291554"/>
                </a:lnTo>
                <a:lnTo>
                  <a:pt x="2795920" y="308752"/>
                </a:lnTo>
                <a:lnTo>
                  <a:pt x="2778722" y="320355"/>
                </a:lnTo>
                <a:lnTo>
                  <a:pt x="2757678" y="324612"/>
                </a:lnTo>
                <a:lnTo>
                  <a:pt x="54102" y="324612"/>
                </a:lnTo>
                <a:lnTo>
                  <a:pt x="33057" y="320355"/>
                </a:lnTo>
                <a:lnTo>
                  <a:pt x="15859" y="308752"/>
                </a:lnTo>
                <a:lnTo>
                  <a:pt x="4256" y="291554"/>
                </a:lnTo>
                <a:lnTo>
                  <a:pt x="0" y="270510"/>
                </a:lnTo>
                <a:lnTo>
                  <a:pt x="0" y="54101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2348610" y="4283709"/>
            <a:ext cx="25831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Child Protective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Investigations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4" name="object 6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13976" y="768095"/>
            <a:ext cx="1395222" cy="68656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60280" y="1133855"/>
            <a:ext cx="1102614" cy="68656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9897618" y="838961"/>
            <a:ext cx="10096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0" marR="5080" indent="-146685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FY</a:t>
            </a:r>
            <a:r>
              <a:rPr sz="2400" b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2025 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(YTD)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1570334" y="6381699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6499B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012183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39873" y="1407413"/>
            <a:ext cx="9691370" cy="0"/>
          </a:xfrm>
          <a:custGeom>
            <a:avLst/>
            <a:gdLst/>
            <a:ahLst/>
            <a:cxnLst/>
            <a:rect l="l" t="t" r="r" b="b"/>
            <a:pathLst>
              <a:path w="9691370">
                <a:moveTo>
                  <a:pt x="0" y="0"/>
                </a:moveTo>
                <a:lnTo>
                  <a:pt x="9690862" y="0"/>
                </a:lnTo>
              </a:path>
            </a:pathLst>
          </a:custGeom>
          <a:ln w="38100">
            <a:solidFill>
              <a:srgbClr val="FFC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18741" y="574039"/>
            <a:ext cx="256413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Benefits </a:t>
            </a:r>
            <a:r>
              <a:rPr sz="3200" dirty="0"/>
              <a:t>of</a:t>
            </a:r>
            <a:r>
              <a:rPr sz="3200" spc="-80" dirty="0"/>
              <a:t> </a:t>
            </a:r>
            <a:r>
              <a:rPr sz="3200" spc="-5" dirty="0"/>
              <a:t>T3C</a:t>
            </a:r>
            <a:endParaRPr sz="3200"/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40635" y="1563624"/>
            <a:ext cx="3080385" cy="5053965"/>
          </a:xfrm>
          <a:custGeom>
            <a:avLst/>
            <a:gdLst/>
            <a:ahLst/>
            <a:cxnLst/>
            <a:rect l="l" t="t" r="r" b="b"/>
            <a:pathLst>
              <a:path w="3080385" h="5053965">
                <a:moveTo>
                  <a:pt x="2772029" y="0"/>
                </a:moveTo>
                <a:lnTo>
                  <a:pt x="307975" y="0"/>
                </a:lnTo>
                <a:lnTo>
                  <a:pt x="262473" y="3340"/>
                </a:lnTo>
                <a:lnTo>
                  <a:pt x="219041" y="13042"/>
                </a:lnTo>
                <a:lnTo>
                  <a:pt x="178156" y="28629"/>
                </a:lnTo>
                <a:lnTo>
                  <a:pt x="140295" y="49625"/>
                </a:lnTo>
                <a:lnTo>
                  <a:pt x="105935" y="75553"/>
                </a:lnTo>
                <a:lnTo>
                  <a:pt x="75553" y="105935"/>
                </a:lnTo>
                <a:lnTo>
                  <a:pt x="49625" y="140295"/>
                </a:lnTo>
                <a:lnTo>
                  <a:pt x="28629" y="178156"/>
                </a:lnTo>
                <a:lnTo>
                  <a:pt x="13042" y="219041"/>
                </a:lnTo>
                <a:lnTo>
                  <a:pt x="3340" y="262473"/>
                </a:lnTo>
                <a:lnTo>
                  <a:pt x="0" y="307975"/>
                </a:lnTo>
                <a:lnTo>
                  <a:pt x="0" y="4745583"/>
                </a:lnTo>
                <a:lnTo>
                  <a:pt x="3340" y="4791097"/>
                </a:lnTo>
                <a:lnTo>
                  <a:pt x="13042" y="4834538"/>
                </a:lnTo>
                <a:lnTo>
                  <a:pt x="28629" y="4875428"/>
                </a:lnTo>
                <a:lnTo>
                  <a:pt x="49625" y="4913292"/>
                </a:lnTo>
                <a:lnTo>
                  <a:pt x="75553" y="4947654"/>
                </a:lnTo>
                <a:lnTo>
                  <a:pt x="105935" y="4978036"/>
                </a:lnTo>
                <a:lnTo>
                  <a:pt x="140295" y="5003963"/>
                </a:lnTo>
                <a:lnTo>
                  <a:pt x="178156" y="5024957"/>
                </a:lnTo>
                <a:lnTo>
                  <a:pt x="219041" y="5040543"/>
                </a:lnTo>
                <a:lnTo>
                  <a:pt x="262473" y="5050244"/>
                </a:lnTo>
                <a:lnTo>
                  <a:pt x="307975" y="5053584"/>
                </a:lnTo>
                <a:lnTo>
                  <a:pt x="2772029" y="5053584"/>
                </a:lnTo>
                <a:lnTo>
                  <a:pt x="2817530" y="5050244"/>
                </a:lnTo>
                <a:lnTo>
                  <a:pt x="2860962" y="5040543"/>
                </a:lnTo>
                <a:lnTo>
                  <a:pt x="2901847" y="5024957"/>
                </a:lnTo>
                <a:lnTo>
                  <a:pt x="2939708" y="5003963"/>
                </a:lnTo>
                <a:lnTo>
                  <a:pt x="2974068" y="4978036"/>
                </a:lnTo>
                <a:lnTo>
                  <a:pt x="3004450" y="4947654"/>
                </a:lnTo>
                <a:lnTo>
                  <a:pt x="3030378" y="4913292"/>
                </a:lnTo>
                <a:lnTo>
                  <a:pt x="3051374" y="4875428"/>
                </a:lnTo>
                <a:lnTo>
                  <a:pt x="3066961" y="4834538"/>
                </a:lnTo>
                <a:lnTo>
                  <a:pt x="3076663" y="4791097"/>
                </a:lnTo>
                <a:lnTo>
                  <a:pt x="3080004" y="4745583"/>
                </a:lnTo>
                <a:lnTo>
                  <a:pt x="3080004" y="307975"/>
                </a:lnTo>
                <a:lnTo>
                  <a:pt x="3076663" y="262473"/>
                </a:lnTo>
                <a:lnTo>
                  <a:pt x="3066961" y="219041"/>
                </a:lnTo>
                <a:lnTo>
                  <a:pt x="3051374" y="178156"/>
                </a:lnTo>
                <a:lnTo>
                  <a:pt x="3030378" y="140295"/>
                </a:lnTo>
                <a:lnTo>
                  <a:pt x="3004450" y="105935"/>
                </a:lnTo>
                <a:lnTo>
                  <a:pt x="2974068" y="75553"/>
                </a:lnTo>
                <a:lnTo>
                  <a:pt x="2939708" y="49625"/>
                </a:lnTo>
                <a:lnTo>
                  <a:pt x="2901847" y="28629"/>
                </a:lnTo>
                <a:lnTo>
                  <a:pt x="2860962" y="13042"/>
                </a:lnTo>
                <a:lnTo>
                  <a:pt x="2817530" y="3340"/>
                </a:lnTo>
                <a:lnTo>
                  <a:pt x="277202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469007" y="1747773"/>
            <a:ext cx="2220595" cy="1076325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12065" marR="5080" algn="ctr">
              <a:lnSpc>
                <a:spcPct val="93600"/>
              </a:lnSpc>
              <a:spcBef>
                <a:spcPts val="284"/>
              </a:spcBef>
            </a:pPr>
            <a:r>
              <a:rPr sz="2400" b="1" spc="-10" dirty="0">
                <a:solidFill>
                  <a:srgbClr val="012067"/>
                </a:solidFill>
                <a:latin typeface="Calibri"/>
                <a:cs typeface="Calibri"/>
              </a:rPr>
              <a:t>Restructuring</a:t>
            </a:r>
            <a:r>
              <a:rPr sz="2400" b="1" spc="-60" dirty="0">
                <a:solidFill>
                  <a:srgbClr val="012067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12067"/>
                </a:solidFill>
                <a:latin typeface="Calibri"/>
                <a:cs typeface="Calibri"/>
              </a:rPr>
              <a:t>the  </a:t>
            </a:r>
            <a:r>
              <a:rPr sz="2400" b="1" dirty="0">
                <a:solidFill>
                  <a:srgbClr val="012067"/>
                </a:solidFill>
                <a:latin typeface="Calibri"/>
                <a:cs typeface="Calibri"/>
              </a:rPr>
              <a:t>service </a:t>
            </a:r>
            <a:r>
              <a:rPr sz="2400" b="1" spc="-5" dirty="0">
                <a:solidFill>
                  <a:srgbClr val="012067"/>
                </a:solidFill>
                <a:latin typeface="Calibri"/>
                <a:cs typeface="Calibri"/>
              </a:rPr>
              <a:t>delivery  </a:t>
            </a:r>
            <a:r>
              <a:rPr sz="2400" b="1" dirty="0">
                <a:solidFill>
                  <a:srgbClr val="012067"/>
                </a:solidFill>
                <a:latin typeface="Calibri"/>
                <a:cs typeface="Calibri"/>
              </a:rPr>
              <a:t>model</a:t>
            </a:r>
            <a:r>
              <a:rPr sz="2400" b="1" spc="-25" dirty="0">
                <a:solidFill>
                  <a:srgbClr val="012067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12067"/>
                </a:solidFill>
                <a:latin typeface="Calibri"/>
                <a:cs typeface="Calibri"/>
              </a:rPr>
              <a:t>through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48483" y="3080004"/>
            <a:ext cx="2464435" cy="981710"/>
          </a:xfrm>
          <a:custGeom>
            <a:avLst/>
            <a:gdLst/>
            <a:ahLst/>
            <a:cxnLst/>
            <a:rect l="l" t="t" r="r" b="b"/>
            <a:pathLst>
              <a:path w="2464435" h="981710">
                <a:moveTo>
                  <a:pt x="2366137" y="0"/>
                </a:moveTo>
                <a:lnTo>
                  <a:pt x="98171" y="0"/>
                </a:lnTo>
                <a:lnTo>
                  <a:pt x="59953" y="7713"/>
                </a:lnTo>
                <a:lnTo>
                  <a:pt x="28749" y="28749"/>
                </a:lnTo>
                <a:lnTo>
                  <a:pt x="7713" y="59953"/>
                </a:lnTo>
                <a:lnTo>
                  <a:pt x="0" y="98171"/>
                </a:lnTo>
                <a:lnTo>
                  <a:pt x="0" y="883285"/>
                </a:lnTo>
                <a:lnTo>
                  <a:pt x="7713" y="921502"/>
                </a:lnTo>
                <a:lnTo>
                  <a:pt x="28749" y="952706"/>
                </a:lnTo>
                <a:lnTo>
                  <a:pt x="59953" y="973742"/>
                </a:lnTo>
                <a:lnTo>
                  <a:pt x="98171" y="981456"/>
                </a:lnTo>
                <a:lnTo>
                  <a:pt x="2366137" y="981456"/>
                </a:lnTo>
                <a:lnTo>
                  <a:pt x="2404354" y="973742"/>
                </a:lnTo>
                <a:lnTo>
                  <a:pt x="2435558" y="952706"/>
                </a:lnTo>
                <a:lnTo>
                  <a:pt x="2456594" y="921502"/>
                </a:lnTo>
                <a:lnTo>
                  <a:pt x="2464308" y="883285"/>
                </a:lnTo>
                <a:lnTo>
                  <a:pt x="2464308" y="98171"/>
                </a:lnTo>
                <a:lnTo>
                  <a:pt x="2456594" y="59953"/>
                </a:lnTo>
                <a:lnTo>
                  <a:pt x="2435558" y="28749"/>
                </a:lnTo>
                <a:lnTo>
                  <a:pt x="2404354" y="7713"/>
                </a:lnTo>
                <a:lnTo>
                  <a:pt x="2366137" y="0"/>
                </a:lnTo>
                <a:close/>
              </a:path>
            </a:pathLst>
          </a:custGeom>
          <a:solidFill>
            <a:srgbClr val="C5DD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48483" y="3080004"/>
            <a:ext cx="2464435" cy="981710"/>
          </a:xfrm>
          <a:custGeom>
            <a:avLst/>
            <a:gdLst/>
            <a:ahLst/>
            <a:cxnLst/>
            <a:rect l="l" t="t" r="r" b="b"/>
            <a:pathLst>
              <a:path w="2464435" h="981710">
                <a:moveTo>
                  <a:pt x="0" y="98171"/>
                </a:moveTo>
                <a:lnTo>
                  <a:pt x="7713" y="59953"/>
                </a:lnTo>
                <a:lnTo>
                  <a:pt x="28749" y="28749"/>
                </a:lnTo>
                <a:lnTo>
                  <a:pt x="59953" y="7713"/>
                </a:lnTo>
                <a:lnTo>
                  <a:pt x="98171" y="0"/>
                </a:lnTo>
                <a:lnTo>
                  <a:pt x="2366137" y="0"/>
                </a:lnTo>
                <a:lnTo>
                  <a:pt x="2404354" y="7713"/>
                </a:lnTo>
                <a:lnTo>
                  <a:pt x="2435558" y="28749"/>
                </a:lnTo>
                <a:lnTo>
                  <a:pt x="2456594" y="59953"/>
                </a:lnTo>
                <a:lnTo>
                  <a:pt x="2464308" y="98171"/>
                </a:lnTo>
                <a:lnTo>
                  <a:pt x="2464308" y="883285"/>
                </a:lnTo>
                <a:lnTo>
                  <a:pt x="2456594" y="921502"/>
                </a:lnTo>
                <a:lnTo>
                  <a:pt x="2435558" y="952706"/>
                </a:lnTo>
                <a:lnTo>
                  <a:pt x="2404354" y="973742"/>
                </a:lnTo>
                <a:lnTo>
                  <a:pt x="2366137" y="981456"/>
                </a:lnTo>
                <a:lnTo>
                  <a:pt x="98171" y="981456"/>
                </a:lnTo>
                <a:lnTo>
                  <a:pt x="59953" y="973742"/>
                </a:lnTo>
                <a:lnTo>
                  <a:pt x="28749" y="952706"/>
                </a:lnTo>
                <a:lnTo>
                  <a:pt x="7713" y="921502"/>
                </a:lnTo>
                <a:lnTo>
                  <a:pt x="0" y="883285"/>
                </a:lnTo>
                <a:lnTo>
                  <a:pt x="0" y="98171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545207" y="3138296"/>
            <a:ext cx="2069464" cy="81216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ctr">
              <a:lnSpc>
                <a:spcPct val="93400"/>
              </a:lnSpc>
              <a:spcBef>
                <a:spcPts val="240"/>
              </a:spcBef>
            </a:pP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Provider credentialing  </a:t>
            </a:r>
            <a:r>
              <a:rPr sz="1800" spc="-15" dirty="0">
                <a:solidFill>
                  <a:srgbClr val="001F5F"/>
                </a:solidFill>
                <a:latin typeface="Calibri"/>
                <a:cs typeface="Calibri"/>
              </a:rPr>
              <a:t>for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clearly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defined 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service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 packages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48483" y="4230623"/>
            <a:ext cx="2464435" cy="982980"/>
          </a:xfrm>
          <a:custGeom>
            <a:avLst/>
            <a:gdLst/>
            <a:ahLst/>
            <a:cxnLst/>
            <a:rect l="l" t="t" r="r" b="b"/>
            <a:pathLst>
              <a:path w="2464435" h="982979">
                <a:moveTo>
                  <a:pt x="2366010" y="0"/>
                </a:moveTo>
                <a:lnTo>
                  <a:pt x="98298" y="0"/>
                </a:lnTo>
                <a:lnTo>
                  <a:pt x="60061" y="7733"/>
                </a:lnTo>
                <a:lnTo>
                  <a:pt x="28813" y="28813"/>
                </a:lnTo>
                <a:lnTo>
                  <a:pt x="7733" y="60061"/>
                </a:lnTo>
                <a:lnTo>
                  <a:pt x="0" y="98298"/>
                </a:lnTo>
                <a:lnTo>
                  <a:pt x="0" y="884682"/>
                </a:lnTo>
                <a:lnTo>
                  <a:pt x="7733" y="922918"/>
                </a:lnTo>
                <a:lnTo>
                  <a:pt x="28813" y="954166"/>
                </a:lnTo>
                <a:lnTo>
                  <a:pt x="60061" y="975246"/>
                </a:lnTo>
                <a:lnTo>
                  <a:pt x="98298" y="982980"/>
                </a:lnTo>
                <a:lnTo>
                  <a:pt x="2366010" y="982980"/>
                </a:lnTo>
                <a:lnTo>
                  <a:pt x="2404246" y="975246"/>
                </a:lnTo>
                <a:lnTo>
                  <a:pt x="2435494" y="954166"/>
                </a:lnTo>
                <a:lnTo>
                  <a:pt x="2456574" y="922918"/>
                </a:lnTo>
                <a:lnTo>
                  <a:pt x="2464308" y="884682"/>
                </a:lnTo>
                <a:lnTo>
                  <a:pt x="2464308" y="98298"/>
                </a:lnTo>
                <a:lnTo>
                  <a:pt x="2456574" y="60061"/>
                </a:lnTo>
                <a:lnTo>
                  <a:pt x="2435494" y="28813"/>
                </a:lnTo>
                <a:lnTo>
                  <a:pt x="2404246" y="7733"/>
                </a:lnTo>
                <a:lnTo>
                  <a:pt x="2366010" y="0"/>
                </a:lnTo>
                <a:close/>
              </a:path>
            </a:pathLst>
          </a:custGeom>
          <a:solidFill>
            <a:srgbClr val="C5DD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48483" y="4230623"/>
            <a:ext cx="2464435" cy="982980"/>
          </a:xfrm>
          <a:custGeom>
            <a:avLst/>
            <a:gdLst/>
            <a:ahLst/>
            <a:cxnLst/>
            <a:rect l="l" t="t" r="r" b="b"/>
            <a:pathLst>
              <a:path w="2464435" h="982979">
                <a:moveTo>
                  <a:pt x="0" y="98298"/>
                </a:moveTo>
                <a:lnTo>
                  <a:pt x="7733" y="60061"/>
                </a:lnTo>
                <a:lnTo>
                  <a:pt x="28813" y="28813"/>
                </a:lnTo>
                <a:lnTo>
                  <a:pt x="60061" y="7733"/>
                </a:lnTo>
                <a:lnTo>
                  <a:pt x="98298" y="0"/>
                </a:lnTo>
                <a:lnTo>
                  <a:pt x="2366010" y="0"/>
                </a:lnTo>
                <a:lnTo>
                  <a:pt x="2404246" y="7733"/>
                </a:lnTo>
                <a:lnTo>
                  <a:pt x="2435494" y="28813"/>
                </a:lnTo>
                <a:lnTo>
                  <a:pt x="2456574" y="60061"/>
                </a:lnTo>
                <a:lnTo>
                  <a:pt x="2464308" y="98298"/>
                </a:lnTo>
                <a:lnTo>
                  <a:pt x="2464308" y="884682"/>
                </a:lnTo>
                <a:lnTo>
                  <a:pt x="2456574" y="922918"/>
                </a:lnTo>
                <a:lnTo>
                  <a:pt x="2435494" y="954166"/>
                </a:lnTo>
                <a:lnTo>
                  <a:pt x="2404246" y="975246"/>
                </a:lnTo>
                <a:lnTo>
                  <a:pt x="2366010" y="982980"/>
                </a:lnTo>
                <a:lnTo>
                  <a:pt x="98298" y="982980"/>
                </a:lnTo>
                <a:lnTo>
                  <a:pt x="60061" y="975246"/>
                </a:lnTo>
                <a:lnTo>
                  <a:pt x="28813" y="954166"/>
                </a:lnTo>
                <a:lnTo>
                  <a:pt x="7733" y="922918"/>
                </a:lnTo>
                <a:lnTo>
                  <a:pt x="0" y="884682"/>
                </a:lnTo>
                <a:lnTo>
                  <a:pt x="0" y="98298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561970" y="4415408"/>
            <a:ext cx="2037714" cy="56197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666115" marR="5080" indent="-654050">
              <a:lnSpc>
                <a:spcPts val="2060"/>
              </a:lnSpc>
              <a:spcBef>
                <a:spcPts val="250"/>
              </a:spcBef>
            </a:pP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Universal</a:t>
            </a:r>
            <a:r>
              <a:rPr sz="1800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Assessment 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Process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48483" y="5381244"/>
            <a:ext cx="2464435" cy="982980"/>
          </a:xfrm>
          <a:custGeom>
            <a:avLst/>
            <a:gdLst/>
            <a:ahLst/>
            <a:cxnLst/>
            <a:rect l="l" t="t" r="r" b="b"/>
            <a:pathLst>
              <a:path w="2464435" h="982979">
                <a:moveTo>
                  <a:pt x="2366010" y="0"/>
                </a:moveTo>
                <a:lnTo>
                  <a:pt x="98298" y="0"/>
                </a:lnTo>
                <a:lnTo>
                  <a:pt x="60061" y="7733"/>
                </a:lnTo>
                <a:lnTo>
                  <a:pt x="28813" y="28813"/>
                </a:lnTo>
                <a:lnTo>
                  <a:pt x="7733" y="60061"/>
                </a:lnTo>
                <a:lnTo>
                  <a:pt x="0" y="98297"/>
                </a:lnTo>
                <a:lnTo>
                  <a:pt x="0" y="884681"/>
                </a:lnTo>
                <a:lnTo>
                  <a:pt x="7733" y="922945"/>
                </a:lnTo>
                <a:lnTo>
                  <a:pt x="28813" y="954190"/>
                </a:lnTo>
                <a:lnTo>
                  <a:pt x="60061" y="975255"/>
                </a:lnTo>
                <a:lnTo>
                  <a:pt x="98298" y="982979"/>
                </a:lnTo>
                <a:lnTo>
                  <a:pt x="2366010" y="982979"/>
                </a:lnTo>
                <a:lnTo>
                  <a:pt x="2404246" y="975255"/>
                </a:lnTo>
                <a:lnTo>
                  <a:pt x="2435494" y="954190"/>
                </a:lnTo>
                <a:lnTo>
                  <a:pt x="2456574" y="922945"/>
                </a:lnTo>
                <a:lnTo>
                  <a:pt x="2464308" y="884681"/>
                </a:lnTo>
                <a:lnTo>
                  <a:pt x="2464308" y="98297"/>
                </a:lnTo>
                <a:lnTo>
                  <a:pt x="2456574" y="60061"/>
                </a:lnTo>
                <a:lnTo>
                  <a:pt x="2435494" y="28813"/>
                </a:lnTo>
                <a:lnTo>
                  <a:pt x="2404246" y="7733"/>
                </a:lnTo>
                <a:lnTo>
                  <a:pt x="2366010" y="0"/>
                </a:lnTo>
                <a:close/>
              </a:path>
            </a:pathLst>
          </a:custGeom>
          <a:solidFill>
            <a:srgbClr val="C5DD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48483" y="5381244"/>
            <a:ext cx="2464435" cy="982980"/>
          </a:xfrm>
          <a:custGeom>
            <a:avLst/>
            <a:gdLst/>
            <a:ahLst/>
            <a:cxnLst/>
            <a:rect l="l" t="t" r="r" b="b"/>
            <a:pathLst>
              <a:path w="2464435" h="982979">
                <a:moveTo>
                  <a:pt x="0" y="98297"/>
                </a:moveTo>
                <a:lnTo>
                  <a:pt x="7733" y="60061"/>
                </a:lnTo>
                <a:lnTo>
                  <a:pt x="28813" y="28813"/>
                </a:lnTo>
                <a:lnTo>
                  <a:pt x="60061" y="7733"/>
                </a:lnTo>
                <a:lnTo>
                  <a:pt x="98298" y="0"/>
                </a:lnTo>
                <a:lnTo>
                  <a:pt x="2366010" y="0"/>
                </a:lnTo>
                <a:lnTo>
                  <a:pt x="2404246" y="7733"/>
                </a:lnTo>
                <a:lnTo>
                  <a:pt x="2435494" y="28813"/>
                </a:lnTo>
                <a:lnTo>
                  <a:pt x="2456574" y="60061"/>
                </a:lnTo>
                <a:lnTo>
                  <a:pt x="2464308" y="98297"/>
                </a:lnTo>
                <a:lnTo>
                  <a:pt x="2464308" y="884681"/>
                </a:lnTo>
                <a:lnTo>
                  <a:pt x="2456574" y="922945"/>
                </a:lnTo>
                <a:lnTo>
                  <a:pt x="2435494" y="954190"/>
                </a:lnTo>
                <a:lnTo>
                  <a:pt x="2404246" y="975255"/>
                </a:lnTo>
                <a:lnTo>
                  <a:pt x="2366010" y="982979"/>
                </a:lnTo>
                <a:lnTo>
                  <a:pt x="98298" y="982979"/>
                </a:lnTo>
                <a:lnTo>
                  <a:pt x="60061" y="975255"/>
                </a:lnTo>
                <a:lnTo>
                  <a:pt x="28813" y="954190"/>
                </a:lnTo>
                <a:lnTo>
                  <a:pt x="7733" y="922945"/>
                </a:lnTo>
                <a:lnTo>
                  <a:pt x="0" y="884681"/>
                </a:lnTo>
                <a:lnTo>
                  <a:pt x="0" y="98297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450719" y="5441086"/>
            <a:ext cx="2258695" cy="812165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12700" marR="5080" indent="-635" algn="ctr">
              <a:lnSpc>
                <a:spcPct val="93300"/>
              </a:lnSpc>
              <a:spcBef>
                <a:spcPts val="244"/>
              </a:spcBef>
            </a:pPr>
            <a:r>
              <a:rPr sz="1800" spc="-15" dirty="0">
                <a:solidFill>
                  <a:srgbClr val="001F5F"/>
                </a:solidFill>
                <a:latin typeface="Calibri"/>
                <a:cs typeface="Calibri"/>
              </a:rPr>
              <a:t>Payment for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service 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packages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based on</a:t>
            </a:r>
            <a:r>
              <a:rPr sz="18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child 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needs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50764" y="1563624"/>
            <a:ext cx="3080385" cy="5053965"/>
          </a:xfrm>
          <a:custGeom>
            <a:avLst/>
            <a:gdLst/>
            <a:ahLst/>
            <a:cxnLst/>
            <a:rect l="l" t="t" r="r" b="b"/>
            <a:pathLst>
              <a:path w="3080384" h="5053965">
                <a:moveTo>
                  <a:pt x="2772029" y="0"/>
                </a:moveTo>
                <a:lnTo>
                  <a:pt x="307975" y="0"/>
                </a:lnTo>
                <a:lnTo>
                  <a:pt x="262473" y="3340"/>
                </a:lnTo>
                <a:lnTo>
                  <a:pt x="219041" y="13042"/>
                </a:lnTo>
                <a:lnTo>
                  <a:pt x="178156" y="28629"/>
                </a:lnTo>
                <a:lnTo>
                  <a:pt x="140295" y="49625"/>
                </a:lnTo>
                <a:lnTo>
                  <a:pt x="105935" y="75553"/>
                </a:lnTo>
                <a:lnTo>
                  <a:pt x="75553" y="105935"/>
                </a:lnTo>
                <a:lnTo>
                  <a:pt x="49625" y="140295"/>
                </a:lnTo>
                <a:lnTo>
                  <a:pt x="28629" y="178156"/>
                </a:lnTo>
                <a:lnTo>
                  <a:pt x="13042" y="219041"/>
                </a:lnTo>
                <a:lnTo>
                  <a:pt x="3340" y="262473"/>
                </a:lnTo>
                <a:lnTo>
                  <a:pt x="0" y="307975"/>
                </a:lnTo>
                <a:lnTo>
                  <a:pt x="0" y="4745583"/>
                </a:lnTo>
                <a:lnTo>
                  <a:pt x="3340" y="4791097"/>
                </a:lnTo>
                <a:lnTo>
                  <a:pt x="13042" y="4834538"/>
                </a:lnTo>
                <a:lnTo>
                  <a:pt x="28629" y="4875428"/>
                </a:lnTo>
                <a:lnTo>
                  <a:pt x="49625" y="4913292"/>
                </a:lnTo>
                <a:lnTo>
                  <a:pt x="75553" y="4947654"/>
                </a:lnTo>
                <a:lnTo>
                  <a:pt x="105935" y="4978036"/>
                </a:lnTo>
                <a:lnTo>
                  <a:pt x="140295" y="5003963"/>
                </a:lnTo>
                <a:lnTo>
                  <a:pt x="178156" y="5024957"/>
                </a:lnTo>
                <a:lnTo>
                  <a:pt x="219041" y="5040543"/>
                </a:lnTo>
                <a:lnTo>
                  <a:pt x="262473" y="5050244"/>
                </a:lnTo>
                <a:lnTo>
                  <a:pt x="307975" y="5053584"/>
                </a:lnTo>
                <a:lnTo>
                  <a:pt x="2772029" y="5053584"/>
                </a:lnTo>
                <a:lnTo>
                  <a:pt x="2817530" y="5050244"/>
                </a:lnTo>
                <a:lnTo>
                  <a:pt x="2860962" y="5040543"/>
                </a:lnTo>
                <a:lnTo>
                  <a:pt x="2901847" y="5024957"/>
                </a:lnTo>
                <a:lnTo>
                  <a:pt x="2939708" y="5003963"/>
                </a:lnTo>
                <a:lnTo>
                  <a:pt x="2974068" y="4978036"/>
                </a:lnTo>
                <a:lnTo>
                  <a:pt x="3004450" y="4947654"/>
                </a:lnTo>
                <a:lnTo>
                  <a:pt x="3030378" y="4913292"/>
                </a:lnTo>
                <a:lnTo>
                  <a:pt x="3051374" y="4875428"/>
                </a:lnTo>
                <a:lnTo>
                  <a:pt x="3066961" y="4834538"/>
                </a:lnTo>
                <a:lnTo>
                  <a:pt x="3076663" y="4791097"/>
                </a:lnTo>
                <a:lnTo>
                  <a:pt x="3080004" y="4745583"/>
                </a:lnTo>
                <a:lnTo>
                  <a:pt x="3080004" y="307975"/>
                </a:lnTo>
                <a:lnTo>
                  <a:pt x="3076663" y="262473"/>
                </a:lnTo>
                <a:lnTo>
                  <a:pt x="3066961" y="219041"/>
                </a:lnTo>
                <a:lnTo>
                  <a:pt x="3051374" y="178156"/>
                </a:lnTo>
                <a:lnTo>
                  <a:pt x="3030378" y="140295"/>
                </a:lnTo>
                <a:lnTo>
                  <a:pt x="3004450" y="105935"/>
                </a:lnTo>
                <a:lnTo>
                  <a:pt x="2974068" y="75553"/>
                </a:lnTo>
                <a:lnTo>
                  <a:pt x="2939708" y="49625"/>
                </a:lnTo>
                <a:lnTo>
                  <a:pt x="2901847" y="28629"/>
                </a:lnTo>
                <a:lnTo>
                  <a:pt x="2860962" y="13042"/>
                </a:lnTo>
                <a:lnTo>
                  <a:pt x="2817530" y="3340"/>
                </a:lnTo>
                <a:lnTo>
                  <a:pt x="2772029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107048" y="1882267"/>
            <a:ext cx="1565275" cy="80073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538480" marR="5080" indent="-526415">
              <a:lnSpc>
                <a:spcPts val="2980"/>
              </a:lnSpc>
              <a:spcBef>
                <a:spcPts val="320"/>
              </a:spcBef>
            </a:pPr>
            <a:r>
              <a:rPr sz="2600" b="1" spc="-5" dirty="0">
                <a:solidFill>
                  <a:srgbClr val="012067"/>
                </a:solidFill>
                <a:latin typeface="Calibri"/>
                <a:cs typeface="Calibri"/>
              </a:rPr>
              <a:t>The</a:t>
            </a:r>
            <a:r>
              <a:rPr sz="2600" b="1" spc="-75" dirty="0">
                <a:solidFill>
                  <a:srgbClr val="012067"/>
                </a:solidFill>
                <a:latin typeface="Calibri"/>
                <a:cs typeface="Calibri"/>
              </a:rPr>
              <a:t> </a:t>
            </a:r>
            <a:r>
              <a:rPr sz="2600" b="1" spc="-20" dirty="0">
                <a:solidFill>
                  <a:srgbClr val="012067"/>
                </a:solidFill>
                <a:latin typeface="Calibri"/>
                <a:cs typeface="Calibri"/>
              </a:rPr>
              <a:t>system  </a:t>
            </a:r>
            <a:r>
              <a:rPr sz="2600" b="1" spc="-5" dirty="0">
                <a:solidFill>
                  <a:srgbClr val="012067"/>
                </a:solidFill>
                <a:latin typeface="Calibri"/>
                <a:cs typeface="Calibri"/>
              </a:rPr>
              <a:t>will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8" name="object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58611" y="3081527"/>
            <a:ext cx="2464435" cy="992505"/>
          </a:xfrm>
          <a:custGeom>
            <a:avLst/>
            <a:gdLst/>
            <a:ahLst/>
            <a:cxnLst/>
            <a:rect l="l" t="t" r="r" b="b"/>
            <a:pathLst>
              <a:path w="2464434" h="992504">
                <a:moveTo>
                  <a:pt x="2365120" y="0"/>
                </a:moveTo>
                <a:lnTo>
                  <a:pt x="99187" y="0"/>
                </a:lnTo>
                <a:lnTo>
                  <a:pt x="60596" y="7800"/>
                </a:lnTo>
                <a:lnTo>
                  <a:pt x="29067" y="29067"/>
                </a:lnTo>
                <a:lnTo>
                  <a:pt x="7800" y="60596"/>
                </a:lnTo>
                <a:lnTo>
                  <a:pt x="0" y="99187"/>
                </a:lnTo>
                <a:lnTo>
                  <a:pt x="0" y="892937"/>
                </a:lnTo>
                <a:lnTo>
                  <a:pt x="7800" y="931527"/>
                </a:lnTo>
                <a:lnTo>
                  <a:pt x="29067" y="963056"/>
                </a:lnTo>
                <a:lnTo>
                  <a:pt x="60596" y="984323"/>
                </a:lnTo>
                <a:lnTo>
                  <a:pt x="99187" y="992124"/>
                </a:lnTo>
                <a:lnTo>
                  <a:pt x="2365120" y="992124"/>
                </a:lnTo>
                <a:lnTo>
                  <a:pt x="2403711" y="984323"/>
                </a:lnTo>
                <a:lnTo>
                  <a:pt x="2435240" y="963056"/>
                </a:lnTo>
                <a:lnTo>
                  <a:pt x="2456507" y="931527"/>
                </a:lnTo>
                <a:lnTo>
                  <a:pt x="2464308" y="892937"/>
                </a:lnTo>
                <a:lnTo>
                  <a:pt x="2464308" y="99187"/>
                </a:lnTo>
                <a:lnTo>
                  <a:pt x="2456507" y="60596"/>
                </a:lnTo>
                <a:lnTo>
                  <a:pt x="2435240" y="29067"/>
                </a:lnTo>
                <a:lnTo>
                  <a:pt x="2403711" y="7800"/>
                </a:lnTo>
                <a:lnTo>
                  <a:pt x="2365120" y="0"/>
                </a:lnTo>
                <a:close/>
              </a:path>
            </a:pathLst>
          </a:custGeom>
          <a:solidFill>
            <a:srgbClr val="FFF4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58611" y="3081527"/>
            <a:ext cx="2464435" cy="992505"/>
          </a:xfrm>
          <a:custGeom>
            <a:avLst/>
            <a:gdLst/>
            <a:ahLst/>
            <a:cxnLst/>
            <a:rect l="l" t="t" r="r" b="b"/>
            <a:pathLst>
              <a:path w="2464434" h="992504">
                <a:moveTo>
                  <a:pt x="0" y="99187"/>
                </a:moveTo>
                <a:lnTo>
                  <a:pt x="7800" y="60596"/>
                </a:lnTo>
                <a:lnTo>
                  <a:pt x="29067" y="29067"/>
                </a:lnTo>
                <a:lnTo>
                  <a:pt x="60596" y="7800"/>
                </a:lnTo>
                <a:lnTo>
                  <a:pt x="99187" y="0"/>
                </a:lnTo>
                <a:lnTo>
                  <a:pt x="2365120" y="0"/>
                </a:lnTo>
                <a:lnTo>
                  <a:pt x="2403711" y="7800"/>
                </a:lnTo>
                <a:lnTo>
                  <a:pt x="2435240" y="29067"/>
                </a:lnTo>
                <a:lnTo>
                  <a:pt x="2456507" y="60596"/>
                </a:lnTo>
                <a:lnTo>
                  <a:pt x="2464308" y="99187"/>
                </a:lnTo>
                <a:lnTo>
                  <a:pt x="2464308" y="892937"/>
                </a:lnTo>
                <a:lnTo>
                  <a:pt x="2456507" y="931527"/>
                </a:lnTo>
                <a:lnTo>
                  <a:pt x="2435240" y="963056"/>
                </a:lnTo>
                <a:lnTo>
                  <a:pt x="2403711" y="984323"/>
                </a:lnTo>
                <a:lnTo>
                  <a:pt x="2365120" y="992124"/>
                </a:lnTo>
                <a:lnTo>
                  <a:pt x="99187" y="992124"/>
                </a:lnTo>
                <a:lnTo>
                  <a:pt x="60596" y="984323"/>
                </a:lnTo>
                <a:lnTo>
                  <a:pt x="29067" y="963056"/>
                </a:lnTo>
                <a:lnTo>
                  <a:pt x="7800" y="931527"/>
                </a:lnTo>
                <a:lnTo>
                  <a:pt x="0" y="892937"/>
                </a:lnTo>
                <a:lnTo>
                  <a:pt x="0" y="99187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816346" y="3145282"/>
            <a:ext cx="2149475" cy="812165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12700" marR="5080" indent="-1905" algn="ctr">
              <a:lnSpc>
                <a:spcPct val="93300"/>
              </a:lnSpc>
              <a:spcBef>
                <a:spcPts val="244"/>
              </a:spcBef>
            </a:pPr>
            <a:r>
              <a:rPr sz="1800" spc="-15" dirty="0">
                <a:solidFill>
                  <a:srgbClr val="001F5F"/>
                </a:solidFill>
                <a:latin typeface="Calibri"/>
                <a:cs typeface="Calibri"/>
              </a:rPr>
              <a:t>Match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children to  providers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that will</a:t>
            </a:r>
            <a:r>
              <a:rPr sz="18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best 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meet their</a:t>
            </a:r>
            <a:r>
              <a:rPr sz="18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needs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58611" y="4226052"/>
            <a:ext cx="2464435" cy="990600"/>
          </a:xfrm>
          <a:custGeom>
            <a:avLst/>
            <a:gdLst/>
            <a:ahLst/>
            <a:cxnLst/>
            <a:rect l="l" t="t" r="r" b="b"/>
            <a:pathLst>
              <a:path w="2464434" h="990600">
                <a:moveTo>
                  <a:pt x="2365247" y="0"/>
                </a:moveTo>
                <a:lnTo>
                  <a:pt x="99060" y="0"/>
                </a:lnTo>
                <a:lnTo>
                  <a:pt x="60489" y="7780"/>
                </a:lnTo>
                <a:lnTo>
                  <a:pt x="29003" y="29003"/>
                </a:lnTo>
                <a:lnTo>
                  <a:pt x="7780" y="60489"/>
                </a:lnTo>
                <a:lnTo>
                  <a:pt x="0" y="99060"/>
                </a:lnTo>
                <a:lnTo>
                  <a:pt x="0" y="891540"/>
                </a:lnTo>
                <a:lnTo>
                  <a:pt x="7780" y="930110"/>
                </a:lnTo>
                <a:lnTo>
                  <a:pt x="29003" y="961596"/>
                </a:lnTo>
                <a:lnTo>
                  <a:pt x="60489" y="982819"/>
                </a:lnTo>
                <a:lnTo>
                  <a:pt x="99060" y="990600"/>
                </a:lnTo>
                <a:lnTo>
                  <a:pt x="2365247" y="990600"/>
                </a:lnTo>
                <a:lnTo>
                  <a:pt x="2403818" y="982819"/>
                </a:lnTo>
                <a:lnTo>
                  <a:pt x="2435304" y="961596"/>
                </a:lnTo>
                <a:lnTo>
                  <a:pt x="2456527" y="930110"/>
                </a:lnTo>
                <a:lnTo>
                  <a:pt x="2464308" y="891540"/>
                </a:lnTo>
                <a:lnTo>
                  <a:pt x="2464308" y="99060"/>
                </a:lnTo>
                <a:lnTo>
                  <a:pt x="2456527" y="60489"/>
                </a:lnTo>
                <a:lnTo>
                  <a:pt x="2435304" y="29003"/>
                </a:lnTo>
                <a:lnTo>
                  <a:pt x="2403818" y="7780"/>
                </a:lnTo>
                <a:lnTo>
                  <a:pt x="2365247" y="0"/>
                </a:lnTo>
                <a:close/>
              </a:path>
            </a:pathLst>
          </a:custGeom>
          <a:solidFill>
            <a:srgbClr val="FFF4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58611" y="4226052"/>
            <a:ext cx="2464435" cy="990600"/>
          </a:xfrm>
          <a:custGeom>
            <a:avLst/>
            <a:gdLst/>
            <a:ahLst/>
            <a:cxnLst/>
            <a:rect l="l" t="t" r="r" b="b"/>
            <a:pathLst>
              <a:path w="2464434" h="990600">
                <a:moveTo>
                  <a:pt x="0" y="99060"/>
                </a:moveTo>
                <a:lnTo>
                  <a:pt x="7780" y="60489"/>
                </a:lnTo>
                <a:lnTo>
                  <a:pt x="29003" y="29003"/>
                </a:lnTo>
                <a:lnTo>
                  <a:pt x="60489" y="7780"/>
                </a:lnTo>
                <a:lnTo>
                  <a:pt x="99060" y="0"/>
                </a:lnTo>
                <a:lnTo>
                  <a:pt x="2365247" y="0"/>
                </a:lnTo>
                <a:lnTo>
                  <a:pt x="2403818" y="7780"/>
                </a:lnTo>
                <a:lnTo>
                  <a:pt x="2435304" y="29003"/>
                </a:lnTo>
                <a:lnTo>
                  <a:pt x="2456527" y="60489"/>
                </a:lnTo>
                <a:lnTo>
                  <a:pt x="2464308" y="99060"/>
                </a:lnTo>
                <a:lnTo>
                  <a:pt x="2464308" y="891540"/>
                </a:lnTo>
                <a:lnTo>
                  <a:pt x="2456527" y="930110"/>
                </a:lnTo>
                <a:lnTo>
                  <a:pt x="2435304" y="961596"/>
                </a:lnTo>
                <a:lnTo>
                  <a:pt x="2403818" y="982819"/>
                </a:lnTo>
                <a:lnTo>
                  <a:pt x="2365247" y="990600"/>
                </a:lnTo>
                <a:lnTo>
                  <a:pt x="99060" y="990600"/>
                </a:lnTo>
                <a:lnTo>
                  <a:pt x="60489" y="982819"/>
                </a:lnTo>
                <a:lnTo>
                  <a:pt x="29003" y="961596"/>
                </a:lnTo>
                <a:lnTo>
                  <a:pt x="7780" y="930110"/>
                </a:lnTo>
                <a:lnTo>
                  <a:pt x="0" y="891540"/>
                </a:lnTo>
                <a:lnTo>
                  <a:pt x="0" y="9906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755385" y="4289552"/>
            <a:ext cx="2270760" cy="81216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065" marR="5080" algn="ctr">
              <a:lnSpc>
                <a:spcPct val="93400"/>
              </a:lnSpc>
              <a:spcBef>
                <a:spcPts val="240"/>
              </a:spcBef>
            </a:pP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Develop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a 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comprehensive</a:t>
            </a:r>
            <a:r>
              <a:rPr sz="18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network 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of quality</a:t>
            </a:r>
            <a:r>
              <a:rPr sz="18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services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58611" y="5370576"/>
            <a:ext cx="2464435" cy="990600"/>
          </a:xfrm>
          <a:custGeom>
            <a:avLst/>
            <a:gdLst/>
            <a:ahLst/>
            <a:cxnLst/>
            <a:rect l="l" t="t" r="r" b="b"/>
            <a:pathLst>
              <a:path w="2464434" h="990600">
                <a:moveTo>
                  <a:pt x="2365247" y="0"/>
                </a:moveTo>
                <a:lnTo>
                  <a:pt x="99060" y="0"/>
                </a:lnTo>
                <a:lnTo>
                  <a:pt x="60489" y="7780"/>
                </a:lnTo>
                <a:lnTo>
                  <a:pt x="29003" y="29003"/>
                </a:lnTo>
                <a:lnTo>
                  <a:pt x="7780" y="60489"/>
                </a:lnTo>
                <a:lnTo>
                  <a:pt x="0" y="99060"/>
                </a:lnTo>
                <a:lnTo>
                  <a:pt x="0" y="891540"/>
                </a:lnTo>
                <a:lnTo>
                  <a:pt x="7780" y="930099"/>
                </a:lnTo>
                <a:lnTo>
                  <a:pt x="29003" y="961586"/>
                </a:lnTo>
                <a:lnTo>
                  <a:pt x="60489" y="982815"/>
                </a:lnTo>
                <a:lnTo>
                  <a:pt x="99060" y="990600"/>
                </a:lnTo>
                <a:lnTo>
                  <a:pt x="2365247" y="990600"/>
                </a:lnTo>
                <a:lnTo>
                  <a:pt x="2403818" y="982815"/>
                </a:lnTo>
                <a:lnTo>
                  <a:pt x="2435304" y="961586"/>
                </a:lnTo>
                <a:lnTo>
                  <a:pt x="2456527" y="930099"/>
                </a:lnTo>
                <a:lnTo>
                  <a:pt x="2464308" y="891540"/>
                </a:lnTo>
                <a:lnTo>
                  <a:pt x="2464308" y="99060"/>
                </a:lnTo>
                <a:lnTo>
                  <a:pt x="2456527" y="60489"/>
                </a:lnTo>
                <a:lnTo>
                  <a:pt x="2435304" y="29003"/>
                </a:lnTo>
                <a:lnTo>
                  <a:pt x="2403818" y="7780"/>
                </a:lnTo>
                <a:lnTo>
                  <a:pt x="2365247" y="0"/>
                </a:lnTo>
                <a:close/>
              </a:path>
            </a:pathLst>
          </a:custGeom>
          <a:solidFill>
            <a:srgbClr val="FFF4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58611" y="5370576"/>
            <a:ext cx="2464435" cy="990600"/>
          </a:xfrm>
          <a:custGeom>
            <a:avLst/>
            <a:gdLst/>
            <a:ahLst/>
            <a:cxnLst/>
            <a:rect l="l" t="t" r="r" b="b"/>
            <a:pathLst>
              <a:path w="2464434" h="990600">
                <a:moveTo>
                  <a:pt x="0" y="99060"/>
                </a:moveTo>
                <a:lnTo>
                  <a:pt x="7780" y="60489"/>
                </a:lnTo>
                <a:lnTo>
                  <a:pt x="29003" y="29003"/>
                </a:lnTo>
                <a:lnTo>
                  <a:pt x="60489" y="7780"/>
                </a:lnTo>
                <a:lnTo>
                  <a:pt x="99060" y="0"/>
                </a:lnTo>
                <a:lnTo>
                  <a:pt x="2365247" y="0"/>
                </a:lnTo>
                <a:lnTo>
                  <a:pt x="2403818" y="7780"/>
                </a:lnTo>
                <a:lnTo>
                  <a:pt x="2435304" y="29003"/>
                </a:lnTo>
                <a:lnTo>
                  <a:pt x="2456527" y="60489"/>
                </a:lnTo>
                <a:lnTo>
                  <a:pt x="2464308" y="99060"/>
                </a:lnTo>
                <a:lnTo>
                  <a:pt x="2464308" y="891540"/>
                </a:lnTo>
                <a:lnTo>
                  <a:pt x="2456527" y="930099"/>
                </a:lnTo>
                <a:lnTo>
                  <a:pt x="2435304" y="961586"/>
                </a:lnTo>
                <a:lnTo>
                  <a:pt x="2403818" y="982815"/>
                </a:lnTo>
                <a:lnTo>
                  <a:pt x="2365247" y="990600"/>
                </a:lnTo>
                <a:lnTo>
                  <a:pt x="99060" y="990600"/>
                </a:lnTo>
                <a:lnTo>
                  <a:pt x="60489" y="982815"/>
                </a:lnTo>
                <a:lnTo>
                  <a:pt x="29003" y="961586"/>
                </a:lnTo>
                <a:lnTo>
                  <a:pt x="7780" y="930099"/>
                </a:lnTo>
                <a:lnTo>
                  <a:pt x="0" y="891540"/>
                </a:lnTo>
                <a:lnTo>
                  <a:pt x="0" y="9906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822441" y="5434076"/>
            <a:ext cx="2136775" cy="81216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ctr">
              <a:lnSpc>
                <a:spcPct val="93400"/>
              </a:lnSpc>
              <a:spcBef>
                <a:spcPts val="240"/>
              </a:spcBef>
            </a:pP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Provide</a:t>
            </a:r>
            <a:r>
              <a:rPr sz="18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method-based 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compensation </a:t>
            </a:r>
            <a:r>
              <a:rPr sz="1800" spc="-15" dirty="0">
                <a:solidFill>
                  <a:srgbClr val="001F5F"/>
                </a:solidFill>
                <a:latin typeface="Calibri"/>
                <a:cs typeface="Calibri"/>
              </a:rPr>
              <a:t>for 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providers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&amp;</a:t>
            </a:r>
            <a:r>
              <a:rPr sz="1800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caregivers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60892" y="1563624"/>
            <a:ext cx="3078480" cy="5053965"/>
          </a:xfrm>
          <a:custGeom>
            <a:avLst/>
            <a:gdLst/>
            <a:ahLst/>
            <a:cxnLst/>
            <a:rect l="l" t="t" r="r" b="b"/>
            <a:pathLst>
              <a:path w="3078479" h="5053965">
                <a:moveTo>
                  <a:pt x="2770631" y="0"/>
                </a:moveTo>
                <a:lnTo>
                  <a:pt x="307848" y="0"/>
                </a:lnTo>
                <a:lnTo>
                  <a:pt x="262348" y="3337"/>
                </a:lnTo>
                <a:lnTo>
                  <a:pt x="218925" y="13031"/>
                </a:lnTo>
                <a:lnTo>
                  <a:pt x="178052" y="28606"/>
                </a:lnTo>
                <a:lnTo>
                  <a:pt x="140206" y="49587"/>
                </a:lnTo>
                <a:lnTo>
                  <a:pt x="105863" y="75498"/>
                </a:lnTo>
                <a:lnTo>
                  <a:pt x="75498" y="105863"/>
                </a:lnTo>
                <a:lnTo>
                  <a:pt x="49587" y="140206"/>
                </a:lnTo>
                <a:lnTo>
                  <a:pt x="28606" y="178052"/>
                </a:lnTo>
                <a:lnTo>
                  <a:pt x="13031" y="218925"/>
                </a:lnTo>
                <a:lnTo>
                  <a:pt x="3337" y="262348"/>
                </a:lnTo>
                <a:lnTo>
                  <a:pt x="0" y="307848"/>
                </a:lnTo>
                <a:lnTo>
                  <a:pt x="0" y="4745736"/>
                </a:lnTo>
                <a:lnTo>
                  <a:pt x="3337" y="4791226"/>
                </a:lnTo>
                <a:lnTo>
                  <a:pt x="13031" y="4834644"/>
                </a:lnTo>
                <a:lnTo>
                  <a:pt x="28606" y="4875514"/>
                </a:lnTo>
                <a:lnTo>
                  <a:pt x="49587" y="4913360"/>
                </a:lnTo>
                <a:lnTo>
                  <a:pt x="75498" y="4947704"/>
                </a:lnTo>
                <a:lnTo>
                  <a:pt x="105863" y="4978072"/>
                </a:lnTo>
                <a:lnTo>
                  <a:pt x="140206" y="5003986"/>
                </a:lnTo>
                <a:lnTo>
                  <a:pt x="178052" y="5024971"/>
                </a:lnTo>
                <a:lnTo>
                  <a:pt x="218925" y="5040549"/>
                </a:lnTo>
                <a:lnTo>
                  <a:pt x="262348" y="5050246"/>
                </a:lnTo>
                <a:lnTo>
                  <a:pt x="307848" y="5053584"/>
                </a:lnTo>
                <a:lnTo>
                  <a:pt x="2770631" y="5053584"/>
                </a:lnTo>
                <a:lnTo>
                  <a:pt x="2816131" y="5050246"/>
                </a:lnTo>
                <a:lnTo>
                  <a:pt x="2859554" y="5040549"/>
                </a:lnTo>
                <a:lnTo>
                  <a:pt x="2900427" y="5024971"/>
                </a:lnTo>
                <a:lnTo>
                  <a:pt x="2938273" y="5003986"/>
                </a:lnTo>
                <a:lnTo>
                  <a:pt x="2972616" y="4978072"/>
                </a:lnTo>
                <a:lnTo>
                  <a:pt x="3002981" y="4947704"/>
                </a:lnTo>
                <a:lnTo>
                  <a:pt x="3028892" y="4913360"/>
                </a:lnTo>
                <a:lnTo>
                  <a:pt x="3049873" y="4875514"/>
                </a:lnTo>
                <a:lnTo>
                  <a:pt x="3065448" y="4834644"/>
                </a:lnTo>
                <a:lnTo>
                  <a:pt x="3075142" y="4791226"/>
                </a:lnTo>
                <a:lnTo>
                  <a:pt x="3078479" y="4745736"/>
                </a:lnTo>
                <a:lnTo>
                  <a:pt x="3078479" y="307848"/>
                </a:lnTo>
                <a:lnTo>
                  <a:pt x="3075142" y="262348"/>
                </a:lnTo>
                <a:lnTo>
                  <a:pt x="3065448" y="218925"/>
                </a:lnTo>
                <a:lnTo>
                  <a:pt x="3049873" y="178052"/>
                </a:lnTo>
                <a:lnTo>
                  <a:pt x="3028892" y="140206"/>
                </a:lnTo>
                <a:lnTo>
                  <a:pt x="3002981" y="105863"/>
                </a:lnTo>
                <a:lnTo>
                  <a:pt x="2972616" y="75498"/>
                </a:lnTo>
                <a:lnTo>
                  <a:pt x="2938273" y="49587"/>
                </a:lnTo>
                <a:lnTo>
                  <a:pt x="2900427" y="28606"/>
                </a:lnTo>
                <a:lnTo>
                  <a:pt x="2859554" y="13031"/>
                </a:lnTo>
                <a:lnTo>
                  <a:pt x="2816131" y="3337"/>
                </a:lnTo>
                <a:lnTo>
                  <a:pt x="2770631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9388602" y="2071497"/>
            <a:ext cx="162496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spc="-10" dirty="0">
                <a:solidFill>
                  <a:srgbClr val="012067"/>
                </a:solidFill>
                <a:latin typeface="Calibri"/>
                <a:cs typeface="Calibri"/>
              </a:rPr>
              <a:t>Resulting</a:t>
            </a:r>
            <a:r>
              <a:rPr sz="2600" b="1" spc="-65" dirty="0">
                <a:solidFill>
                  <a:srgbClr val="012067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12067"/>
                </a:solidFill>
                <a:latin typeface="Calibri"/>
                <a:cs typeface="Calibri"/>
              </a:rPr>
              <a:t>in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9" name="object 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68740" y="3080004"/>
            <a:ext cx="2463165" cy="3284220"/>
          </a:xfrm>
          <a:custGeom>
            <a:avLst/>
            <a:gdLst/>
            <a:ahLst/>
            <a:cxnLst/>
            <a:rect l="l" t="t" r="r" b="b"/>
            <a:pathLst>
              <a:path w="2463165" h="3284220">
                <a:moveTo>
                  <a:pt x="2216530" y="0"/>
                </a:moveTo>
                <a:lnTo>
                  <a:pt x="246252" y="0"/>
                </a:lnTo>
                <a:lnTo>
                  <a:pt x="196620" y="5002"/>
                </a:lnTo>
                <a:lnTo>
                  <a:pt x="150393" y="19349"/>
                </a:lnTo>
                <a:lnTo>
                  <a:pt x="108563" y="42052"/>
                </a:lnTo>
                <a:lnTo>
                  <a:pt x="72120" y="72120"/>
                </a:lnTo>
                <a:lnTo>
                  <a:pt x="42052" y="108563"/>
                </a:lnTo>
                <a:lnTo>
                  <a:pt x="19349" y="150393"/>
                </a:lnTo>
                <a:lnTo>
                  <a:pt x="5002" y="196620"/>
                </a:lnTo>
                <a:lnTo>
                  <a:pt x="0" y="246253"/>
                </a:lnTo>
                <a:lnTo>
                  <a:pt x="0" y="3037941"/>
                </a:lnTo>
                <a:lnTo>
                  <a:pt x="5002" y="3087575"/>
                </a:lnTo>
                <a:lnTo>
                  <a:pt x="19349" y="3133804"/>
                </a:lnTo>
                <a:lnTo>
                  <a:pt x="42052" y="3175638"/>
                </a:lnTo>
                <a:lnTo>
                  <a:pt x="72120" y="3212087"/>
                </a:lnTo>
                <a:lnTo>
                  <a:pt x="108563" y="3242159"/>
                </a:lnTo>
                <a:lnTo>
                  <a:pt x="150393" y="3264866"/>
                </a:lnTo>
                <a:lnTo>
                  <a:pt x="196620" y="3279216"/>
                </a:lnTo>
                <a:lnTo>
                  <a:pt x="246252" y="3284220"/>
                </a:lnTo>
                <a:lnTo>
                  <a:pt x="2216530" y="3284220"/>
                </a:lnTo>
                <a:lnTo>
                  <a:pt x="2266163" y="3279216"/>
                </a:lnTo>
                <a:lnTo>
                  <a:pt x="2312390" y="3264866"/>
                </a:lnTo>
                <a:lnTo>
                  <a:pt x="2354220" y="3242159"/>
                </a:lnTo>
                <a:lnTo>
                  <a:pt x="2390663" y="3212087"/>
                </a:lnTo>
                <a:lnTo>
                  <a:pt x="2420731" y="3175638"/>
                </a:lnTo>
                <a:lnTo>
                  <a:pt x="2443434" y="3133804"/>
                </a:lnTo>
                <a:lnTo>
                  <a:pt x="2457781" y="3087575"/>
                </a:lnTo>
                <a:lnTo>
                  <a:pt x="2462783" y="3037941"/>
                </a:lnTo>
                <a:lnTo>
                  <a:pt x="2462783" y="246253"/>
                </a:lnTo>
                <a:lnTo>
                  <a:pt x="2457781" y="196620"/>
                </a:lnTo>
                <a:lnTo>
                  <a:pt x="2443434" y="150393"/>
                </a:lnTo>
                <a:lnTo>
                  <a:pt x="2420731" y="108563"/>
                </a:lnTo>
                <a:lnTo>
                  <a:pt x="2390663" y="72120"/>
                </a:lnTo>
                <a:lnTo>
                  <a:pt x="2354220" y="42052"/>
                </a:lnTo>
                <a:lnTo>
                  <a:pt x="2312390" y="19349"/>
                </a:lnTo>
                <a:lnTo>
                  <a:pt x="2266163" y="5002"/>
                </a:lnTo>
                <a:lnTo>
                  <a:pt x="2216530" y="0"/>
                </a:lnTo>
                <a:close/>
              </a:path>
            </a:pathLst>
          </a:custGeom>
          <a:solidFill>
            <a:srgbClr val="A7D9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68740" y="3080004"/>
            <a:ext cx="2463165" cy="3284220"/>
          </a:xfrm>
          <a:custGeom>
            <a:avLst/>
            <a:gdLst/>
            <a:ahLst/>
            <a:cxnLst/>
            <a:rect l="l" t="t" r="r" b="b"/>
            <a:pathLst>
              <a:path w="2463165" h="3284220">
                <a:moveTo>
                  <a:pt x="0" y="246253"/>
                </a:moveTo>
                <a:lnTo>
                  <a:pt x="5002" y="196620"/>
                </a:lnTo>
                <a:lnTo>
                  <a:pt x="19349" y="150393"/>
                </a:lnTo>
                <a:lnTo>
                  <a:pt x="42052" y="108563"/>
                </a:lnTo>
                <a:lnTo>
                  <a:pt x="72120" y="72120"/>
                </a:lnTo>
                <a:lnTo>
                  <a:pt x="108563" y="42052"/>
                </a:lnTo>
                <a:lnTo>
                  <a:pt x="150393" y="19349"/>
                </a:lnTo>
                <a:lnTo>
                  <a:pt x="196620" y="5002"/>
                </a:lnTo>
                <a:lnTo>
                  <a:pt x="246252" y="0"/>
                </a:lnTo>
                <a:lnTo>
                  <a:pt x="2216530" y="0"/>
                </a:lnTo>
                <a:lnTo>
                  <a:pt x="2266163" y="5002"/>
                </a:lnTo>
                <a:lnTo>
                  <a:pt x="2312390" y="19349"/>
                </a:lnTo>
                <a:lnTo>
                  <a:pt x="2354220" y="42052"/>
                </a:lnTo>
                <a:lnTo>
                  <a:pt x="2390663" y="72120"/>
                </a:lnTo>
                <a:lnTo>
                  <a:pt x="2420731" y="108563"/>
                </a:lnTo>
                <a:lnTo>
                  <a:pt x="2443434" y="150393"/>
                </a:lnTo>
                <a:lnTo>
                  <a:pt x="2457781" y="196620"/>
                </a:lnTo>
                <a:lnTo>
                  <a:pt x="2462783" y="246253"/>
                </a:lnTo>
                <a:lnTo>
                  <a:pt x="2462783" y="3037941"/>
                </a:lnTo>
                <a:lnTo>
                  <a:pt x="2457781" y="3087575"/>
                </a:lnTo>
                <a:lnTo>
                  <a:pt x="2443434" y="3133804"/>
                </a:lnTo>
                <a:lnTo>
                  <a:pt x="2420731" y="3175638"/>
                </a:lnTo>
                <a:lnTo>
                  <a:pt x="2390663" y="3212087"/>
                </a:lnTo>
                <a:lnTo>
                  <a:pt x="2354220" y="3242159"/>
                </a:lnTo>
                <a:lnTo>
                  <a:pt x="2312390" y="3264866"/>
                </a:lnTo>
                <a:lnTo>
                  <a:pt x="2266163" y="3279216"/>
                </a:lnTo>
                <a:lnTo>
                  <a:pt x="2216530" y="3284220"/>
                </a:lnTo>
                <a:lnTo>
                  <a:pt x="246252" y="3284220"/>
                </a:lnTo>
                <a:lnTo>
                  <a:pt x="196620" y="3279216"/>
                </a:lnTo>
                <a:lnTo>
                  <a:pt x="150393" y="3264866"/>
                </a:lnTo>
                <a:lnTo>
                  <a:pt x="108563" y="3242159"/>
                </a:lnTo>
                <a:lnTo>
                  <a:pt x="72120" y="3212087"/>
                </a:lnTo>
                <a:lnTo>
                  <a:pt x="42052" y="3175638"/>
                </a:lnTo>
                <a:lnTo>
                  <a:pt x="19349" y="3133804"/>
                </a:lnTo>
                <a:lnTo>
                  <a:pt x="5002" y="3087575"/>
                </a:lnTo>
                <a:lnTo>
                  <a:pt x="0" y="3037941"/>
                </a:lnTo>
                <a:lnTo>
                  <a:pt x="0" y="246253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9149333" y="3665347"/>
            <a:ext cx="2102485" cy="203073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indent="2540" algn="ctr">
              <a:lnSpc>
                <a:spcPct val="92500"/>
              </a:lnSpc>
              <a:spcBef>
                <a:spcPts val="345"/>
              </a:spcBef>
            </a:pP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Improved  experience </a:t>
            </a:r>
            <a:r>
              <a:rPr sz="2800" spc="-30" dirty="0">
                <a:solidFill>
                  <a:srgbClr val="001F5F"/>
                </a:solidFill>
                <a:latin typeface="Calibri"/>
                <a:cs typeface="Calibri"/>
              </a:rPr>
              <a:t>for 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all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children,  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youth,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&amp;  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young</a:t>
            </a:r>
            <a:r>
              <a:rPr sz="28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adults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27761" y="6457899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30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012183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39873" y="1407413"/>
            <a:ext cx="9691370" cy="0"/>
          </a:xfrm>
          <a:custGeom>
            <a:avLst/>
            <a:gdLst/>
            <a:ahLst/>
            <a:cxnLst/>
            <a:rect l="l" t="t" r="r" b="b"/>
            <a:pathLst>
              <a:path w="9691370">
                <a:moveTo>
                  <a:pt x="0" y="0"/>
                </a:moveTo>
                <a:lnTo>
                  <a:pt x="9690862" y="0"/>
                </a:lnTo>
              </a:path>
            </a:pathLst>
          </a:custGeom>
          <a:ln w="38100">
            <a:solidFill>
              <a:srgbClr val="FFC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18741" y="574039"/>
            <a:ext cx="352996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1F5F"/>
                </a:solidFill>
              </a:rPr>
              <a:t>The </a:t>
            </a:r>
            <a:r>
              <a:rPr sz="3200" dirty="0">
                <a:solidFill>
                  <a:srgbClr val="001F5F"/>
                </a:solidFill>
              </a:rPr>
              <a:t>New </a:t>
            </a:r>
            <a:r>
              <a:rPr sz="3200" spc="-5" dirty="0">
                <a:solidFill>
                  <a:srgbClr val="001F5F"/>
                </a:solidFill>
              </a:rPr>
              <a:t>T3C</a:t>
            </a:r>
            <a:r>
              <a:rPr sz="3200" spc="-55" dirty="0">
                <a:solidFill>
                  <a:srgbClr val="001F5F"/>
                </a:solidFill>
              </a:rPr>
              <a:t> </a:t>
            </a:r>
            <a:r>
              <a:rPr sz="3200" spc="-30" dirty="0">
                <a:solidFill>
                  <a:srgbClr val="001F5F"/>
                </a:solidFill>
              </a:rPr>
              <a:t>System</a:t>
            </a:r>
            <a:endParaRPr sz="3200"/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08860" y="2753867"/>
            <a:ext cx="1243965" cy="1938655"/>
          </a:xfrm>
          <a:custGeom>
            <a:avLst/>
            <a:gdLst/>
            <a:ahLst/>
            <a:cxnLst/>
            <a:rect l="l" t="t" r="r" b="b"/>
            <a:pathLst>
              <a:path w="1243964" h="1938654">
                <a:moveTo>
                  <a:pt x="0" y="1938527"/>
                </a:moveTo>
                <a:lnTo>
                  <a:pt x="1243584" y="1938527"/>
                </a:lnTo>
                <a:lnTo>
                  <a:pt x="1243584" y="0"/>
                </a:lnTo>
                <a:lnTo>
                  <a:pt x="0" y="0"/>
                </a:lnTo>
                <a:lnTo>
                  <a:pt x="0" y="1938527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442972" y="2779522"/>
            <a:ext cx="9861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indent="635" algn="ctr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Children are  interviewed/  assessed using</a:t>
            </a:r>
            <a:r>
              <a:rPr sz="10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the  </a:t>
            </a: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CANS</a:t>
            </a:r>
            <a:r>
              <a:rPr sz="10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tool.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42972" y="3693617"/>
            <a:ext cx="985519" cy="940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1905" algn="ctr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endParaRPr sz="1000">
              <a:latin typeface="Calibri"/>
              <a:cs typeface="Calibri"/>
            </a:endParaRPr>
          </a:p>
          <a:p>
            <a:pPr marR="5080" algn="ctr">
              <a:lnSpc>
                <a:spcPct val="100000"/>
              </a:lnSpc>
              <a:spcBef>
                <a:spcPts val="5"/>
              </a:spcBef>
            </a:pP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CANS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Assessment  results are used</a:t>
            </a:r>
            <a:r>
              <a:rPr sz="10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to  inform the child’s  </a:t>
            </a:r>
            <a:r>
              <a:rPr sz="1000" b="1" i="1" spc="-5" dirty="0">
                <a:solidFill>
                  <a:srgbClr val="FFFFFF"/>
                </a:solidFill>
                <a:latin typeface="Calibri"/>
                <a:cs typeface="Calibri"/>
              </a:rPr>
              <a:t>Recommended 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Service</a:t>
            </a:r>
            <a:r>
              <a:rPr sz="10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Package.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53205" y="1611630"/>
            <a:ext cx="536575" cy="4686300"/>
          </a:xfrm>
          <a:custGeom>
            <a:avLst/>
            <a:gdLst/>
            <a:ahLst/>
            <a:cxnLst/>
            <a:rect l="l" t="t" r="r" b="b"/>
            <a:pathLst>
              <a:path w="536575" h="4686300">
                <a:moveTo>
                  <a:pt x="536448" y="4686300"/>
                </a:moveTo>
                <a:lnTo>
                  <a:pt x="432065" y="4686300"/>
                </a:lnTo>
                <a:lnTo>
                  <a:pt x="346805" y="4686300"/>
                </a:lnTo>
                <a:lnTo>
                  <a:pt x="289309" y="4686300"/>
                </a:lnTo>
                <a:lnTo>
                  <a:pt x="268224" y="4686300"/>
                </a:lnTo>
                <a:lnTo>
                  <a:pt x="268224" y="2343150"/>
                </a:lnTo>
                <a:lnTo>
                  <a:pt x="247138" y="2343150"/>
                </a:lnTo>
                <a:lnTo>
                  <a:pt x="189642" y="2343150"/>
                </a:lnTo>
                <a:lnTo>
                  <a:pt x="104382" y="2343150"/>
                </a:lnTo>
                <a:lnTo>
                  <a:pt x="0" y="2343150"/>
                </a:lnTo>
                <a:lnTo>
                  <a:pt x="104382" y="2343150"/>
                </a:lnTo>
                <a:lnTo>
                  <a:pt x="189642" y="2343150"/>
                </a:lnTo>
                <a:lnTo>
                  <a:pt x="247138" y="2343150"/>
                </a:lnTo>
                <a:lnTo>
                  <a:pt x="268224" y="2343150"/>
                </a:lnTo>
                <a:lnTo>
                  <a:pt x="268224" y="0"/>
                </a:lnTo>
                <a:lnTo>
                  <a:pt x="289309" y="0"/>
                </a:lnTo>
                <a:lnTo>
                  <a:pt x="346805" y="0"/>
                </a:lnTo>
                <a:lnTo>
                  <a:pt x="432065" y="0"/>
                </a:lnTo>
                <a:lnTo>
                  <a:pt x="536448" y="0"/>
                </a:lnTo>
              </a:path>
            </a:pathLst>
          </a:custGeom>
          <a:ln w="38100">
            <a:solidFill>
              <a:srgbClr val="0120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33444" y="1591055"/>
            <a:ext cx="1057910" cy="4732020"/>
          </a:xfrm>
          <a:custGeom>
            <a:avLst/>
            <a:gdLst/>
            <a:ahLst/>
            <a:cxnLst/>
            <a:rect l="l" t="t" r="r" b="b"/>
            <a:pathLst>
              <a:path w="1057910" h="4732020">
                <a:moveTo>
                  <a:pt x="0" y="4732020"/>
                </a:moveTo>
                <a:lnTo>
                  <a:pt x="1057655" y="4732020"/>
                </a:lnTo>
                <a:lnTo>
                  <a:pt x="1057655" y="0"/>
                </a:lnTo>
                <a:lnTo>
                  <a:pt x="0" y="0"/>
                </a:lnTo>
                <a:lnTo>
                  <a:pt x="0" y="4732020"/>
                </a:lnTo>
                <a:close/>
              </a:path>
            </a:pathLst>
          </a:custGeom>
          <a:solidFill>
            <a:srgbClr val="797E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933444" y="3753739"/>
            <a:ext cx="10579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5575" marR="147955" indent="762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Universal 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Assessm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09615" y="1598675"/>
            <a:ext cx="2933700" cy="1591310"/>
          </a:xfrm>
          <a:custGeom>
            <a:avLst/>
            <a:gdLst/>
            <a:ahLst/>
            <a:cxnLst/>
            <a:rect l="l" t="t" r="r" b="b"/>
            <a:pathLst>
              <a:path w="2933700" h="1591310">
                <a:moveTo>
                  <a:pt x="0" y="1591056"/>
                </a:moveTo>
                <a:lnTo>
                  <a:pt x="2933699" y="1591056"/>
                </a:lnTo>
                <a:lnTo>
                  <a:pt x="2933699" y="0"/>
                </a:lnTo>
                <a:lnTo>
                  <a:pt x="0" y="0"/>
                </a:lnTo>
                <a:lnTo>
                  <a:pt x="0" y="1591056"/>
                </a:lnTo>
                <a:close/>
              </a:path>
            </a:pathLst>
          </a:custGeom>
          <a:ln w="12699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315965" y="1886203"/>
            <a:ext cx="2921000" cy="1260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3690" indent="-22923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13055" algn="l"/>
                <a:tab pos="313690" algn="l"/>
              </a:tabLst>
            </a:pPr>
            <a:r>
              <a:rPr sz="900" b="1" spc="-5" dirty="0">
                <a:latin typeface="Calibri"/>
                <a:cs typeface="Calibri"/>
              </a:rPr>
              <a:t>T3C Basic Foster Family Home</a:t>
            </a:r>
            <a:r>
              <a:rPr sz="900" b="1" spc="40" dirty="0">
                <a:latin typeface="Calibri"/>
                <a:cs typeface="Calibri"/>
              </a:rPr>
              <a:t> </a:t>
            </a:r>
            <a:r>
              <a:rPr sz="900" b="1" dirty="0">
                <a:latin typeface="Calibri"/>
                <a:cs typeface="Calibri"/>
              </a:rPr>
              <a:t>Care</a:t>
            </a:r>
            <a:endParaRPr sz="900">
              <a:latin typeface="Calibri"/>
              <a:cs typeface="Calibri"/>
            </a:endParaRPr>
          </a:p>
          <a:p>
            <a:pPr marL="313690" indent="-229235">
              <a:lnSpc>
                <a:spcPct val="100000"/>
              </a:lnSpc>
              <a:buAutoNum type="arabicPeriod"/>
              <a:tabLst>
                <a:tab pos="313055" algn="l"/>
                <a:tab pos="313690" algn="l"/>
              </a:tabLst>
            </a:pPr>
            <a:r>
              <a:rPr sz="900" b="1" spc="-5" dirty="0">
                <a:latin typeface="Calibri"/>
                <a:cs typeface="Calibri"/>
              </a:rPr>
              <a:t>Substance </a:t>
            </a:r>
            <a:r>
              <a:rPr sz="900" b="1" dirty="0">
                <a:latin typeface="Calibri"/>
                <a:cs typeface="Calibri"/>
              </a:rPr>
              <a:t>Use</a:t>
            </a:r>
            <a:r>
              <a:rPr sz="900" b="1" spc="25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Support</a:t>
            </a:r>
            <a:endParaRPr sz="900">
              <a:latin typeface="Calibri"/>
              <a:cs typeface="Calibri"/>
            </a:endParaRPr>
          </a:p>
          <a:p>
            <a:pPr marL="313690" indent="-229235">
              <a:lnSpc>
                <a:spcPct val="100000"/>
              </a:lnSpc>
              <a:buAutoNum type="arabicPeriod"/>
              <a:tabLst>
                <a:tab pos="313055" algn="l"/>
                <a:tab pos="313690" algn="l"/>
              </a:tabLst>
            </a:pPr>
            <a:r>
              <a:rPr sz="900" b="1" spc="-5" dirty="0">
                <a:latin typeface="Calibri"/>
                <a:cs typeface="Calibri"/>
              </a:rPr>
              <a:t>Short-Term Assessment</a:t>
            </a:r>
            <a:r>
              <a:rPr sz="900" b="1" spc="30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Services</a:t>
            </a:r>
            <a:endParaRPr sz="900">
              <a:latin typeface="Calibri"/>
              <a:cs typeface="Calibri"/>
            </a:endParaRPr>
          </a:p>
          <a:p>
            <a:pPr marL="313690" indent="-229235">
              <a:lnSpc>
                <a:spcPct val="100000"/>
              </a:lnSpc>
              <a:buAutoNum type="arabicPeriod"/>
              <a:tabLst>
                <a:tab pos="313055" algn="l"/>
                <a:tab pos="313690" algn="l"/>
              </a:tabLst>
            </a:pPr>
            <a:r>
              <a:rPr sz="900" b="1" spc="-5" dirty="0">
                <a:latin typeface="Calibri"/>
                <a:cs typeface="Calibri"/>
              </a:rPr>
              <a:t>Mental </a:t>
            </a:r>
            <a:r>
              <a:rPr sz="900" b="1" dirty="0">
                <a:latin typeface="Calibri"/>
                <a:cs typeface="Calibri"/>
              </a:rPr>
              <a:t>&amp; </a:t>
            </a:r>
            <a:r>
              <a:rPr sz="900" b="1" spc="-5" dirty="0">
                <a:latin typeface="Calibri"/>
                <a:cs typeface="Calibri"/>
              </a:rPr>
              <a:t>Behavioral</a:t>
            </a:r>
            <a:r>
              <a:rPr sz="900" b="1" spc="20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Health</a:t>
            </a:r>
            <a:endParaRPr sz="900">
              <a:latin typeface="Calibri"/>
              <a:cs typeface="Calibri"/>
            </a:endParaRPr>
          </a:p>
          <a:p>
            <a:pPr marL="313690" indent="-229235">
              <a:lnSpc>
                <a:spcPct val="100000"/>
              </a:lnSpc>
              <a:buAutoNum type="arabicPeriod"/>
              <a:tabLst>
                <a:tab pos="313055" algn="l"/>
                <a:tab pos="313690" algn="l"/>
              </a:tabLst>
            </a:pPr>
            <a:r>
              <a:rPr sz="900" b="1" spc="-5" dirty="0">
                <a:latin typeface="Calibri"/>
                <a:cs typeface="Calibri"/>
              </a:rPr>
              <a:t>Sexual Aggression/Sex</a:t>
            </a:r>
            <a:r>
              <a:rPr sz="900" b="1" spc="30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Offender</a:t>
            </a:r>
            <a:endParaRPr sz="900">
              <a:latin typeface="Calibri"/>
              <a:cs typeface="Calibri"/>
            </a:endParaRPr>
          </a:p>
          <a:p>
            <a:pPr marL="313690" indent="-229235">
              <a:lnSpc>
                <a:spcPct val="100000"/>
              </a:lnSpc>
              <a:buAutoNum type="arabicPeriod"/>
              <a:tabLst>
                <a:tab pos="313055" algn="l"/>
                <a:tab pos="313690" algn="l"/>
              </a:tabLst>
            </a:pPr>
            <a:r>
              <a:rPr sz="900" b="1" spc="-5" dirty="0">
                <a:latin typeface="Calibri"/>
                <a:cs typeface="Calibri"/>
              </a:rPr>
              <a:t>Complex Medical</a:t>
            </a:r>
            <a:r>
              <a:rPr sz="900" b="1" spc="20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Needs</a:t>
            </a:r>
            <a:endParaRPr sz="900">
              <a:latin typeface="Calibri"/>
              <a:cs typeface="Calibri"/>
            </a:endParaRPr>
          </a:p>
          <a:p>
            <a:pPr marL="313690" indent="-229235">
              <a:lnSpc>
                <a:spcPct val="100000"/>
              </a:lnSpc>
              <a:buAutoNum type="arabicPeriod"/>
              <a:tabLst>
                <a:tab pos="313055" algn="l"/>
                <a:tab pos="313690" algn="l"/>
              </a:tabLst>
            </a:pPr>
            <a:r>
              <a:rPr sz="900" b="1" spc="-5" dirty="0">
                <a:latin typeface="Calibri"/>
                <a:cs typeface="Calibri"/>
              </a:rPr>
              <a:t>Human Trafficking</a:t>
            </a:r>
            <a:r>
              <a:rPr sz="900" b="1" spc="55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Victim/Survivor</a:t>
            </a:r>
            <a:endParaRPr sz="900">
              <a:latin typeface="Calibri"/>
              <a:cs typeface="Calibri"/>
            </a:endParaRPr>
          </a:p>
          <a:p>
            <a:pPr marL="313690" indent="-229235">
              <a:lnSpc>
                <a:spcPct val="100000"/>
              </a:lnSpc>
              <a:buAutoNum type="arabicPeriod"/>
              <a:tabLst>
                <a:tab pos="313055" algn="l"/>
                <a:tab pos="313690" algn="l"/>
              </a:tabLst>
            </a:pPr>
            <a:r>
              <a:rPr sz="900" b="1" spc="-5" dirty="0">
                <a:latin typeface="Calibri"/>
                <a:cs typeface="Calibri"/>
              </a:rPr>
              <a:t>IDD </a:t>
            </a:r>
            <a:r>
              <a:rPr sz="900" b="1" dirty="0">
                <a:latin typeface="Calibri"/>
                <a:cs typeface="Calibri"/>
              </a:rPr>
              <a:t>&amp;</a:t>
            </a:r>
            <a:r>
              <a:rPr sz="900" b="1" spc="-15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Autism</a:t>
            </a:r>
            <a:endParaRPr sz="900">
              <a:latin typeface="Calibri"/>
              <a:cs typeface="Calibri"/>
            </a:endParaRPr>
          </a:p>
          <a:p>
            <a:pPr marL="313690" indent="-229235">
              <a:lnSpc>
                <a:spcPct val="100000"/>
              </a:lnSpc>
              <a:buAutoNum type="arabicPeriod"/>
              <a:tabLst>
                <a:tab pos="313055" algn="l"/>
                <a:tab pos="313690" algn="l"/>
              </a:tabLst>
            </a:pPr>
            <a:r>
              <a:rPr sz="900" b="1" spc="-5" dirty="0">
                <a:latin typeface="Calibri"/>
                <a:cs typeface="Calibri"/>
              </a:rPr>
              <a:t>T3C Treatment Foster Family</a:t>
            </a:r>
            <a:r>
              <a:rPr sz="900" b="1" spc="45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Service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15965" y="1605025"/>
            <a:ext cx="2921000" cy="2959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wrap="square" lIns="0" tIns="12065" rIns="0" bIns="0" rtlCol="0">
            <a:spAutoFit/>
          </a:bodyPr>
          <a:lstStyle/>
          <a:p>
            <a:pPr marL="518159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FOSTER </a:t>
            </a:r>
            <a:r>
              <a:rPr sz="1600" b="1" spc="-50" dirty="0">
                <a:solidFill>
                  <a:srgbClr val="FFFFFF"/>
                </a:solidFill>
                <a:latin typeface="Calibri"/>
                <a:cs typeface="Calibri"/>
              </a:rPr>
              <a:t>FAMILY</a:t>
            </a:r>
            <a:r>
              <a:rPr sz="1600" b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HOME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627364" y="1691639"/>
            <a:ext cx="2650490" cy="3143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rgbClr val="000000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634365">
              <a:lnSpc>
                <a:spcPct val="100000"/>
              </a:lnSpc>
              <a:spcBef>
                <a:spcPts val="180"/>
              </a:spcBef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Add-On</a:t>
            </a:r>
            <a:r>
              <a:rPr sz="16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Services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622792" y="2097023"/>
            <a:ext cx="873760" cy="7213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rgbClr val="000000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198755" marR="188595" algn="ctr">
              <a:lnSpc>
                <a:spcPct val="100000"/>
              </a:lnSpc>
            </a:pPr>
            <a:r>
              <a:rPr sz="900" b="1" spc="-5" dirty="0">
                <a:solidFill>
                  <a:srgbClr val="FFFFFF"/>
                </a:solidFill>
                <a:latin typeface="Calibri"/>
                <a:cs typeface="Calibri"/>
              </a:rPr>
              <a:t>Tra</a:t>
            </a:r>
            <a:r>
              <a:rPr sz="900" b="1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900" b="1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900" b="1" spc="-10" dirty="0">
                <a:solidFill>
                  <a:srgbClr val="FFFFFF"/>
                </a:solidFill>
                <a:latin typeface="Calibri"/>
                <a:cs typeface="Calibri"/>
              </a:rPr>
              <a:t>io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n  </a:t>
            </a:r>
            <a:r>
              <a:rPr sz="900" b="1" spc="-5" dirty="0">
                <a:solidFill>
                  <a:srgbClr val="FFFFFF"/>
                </a:solidFill>
                <a:latin typeface="Calibri"/>
                <a:cs typeface="Calibri"/>
              </a:rPr>
              <a:t>Youth  Services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607295" y="2097023"/>
            <a:ext cx="875030" cy="7213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rgbClr val="000000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marL="167640" marR="159385" algn="ctr">
              <a:lnSpc>
                <a:spcPct val="100000"/>
              </a:lnSpc>
            </a:pPr>
            <a:r>
              <a:rPr sz="900" b="1" spc="-5" dirty="0">
                <a:solidFill>
                  <a:srgbClr val="FFFFFF"/>
                </a:solidFill>
                <a:latin typeface="Calibri"/>
                <a:cs typeface="Calibri"/>
              </a:rPr>
              <a:t>Pregnant</a:t>
            </a:r>
            <a:r>
              <a:rPr sz="9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&amp;  </a:t>
            </a:r>
            <a:r>
              <a:rPr sz="900" b="1" spc="-5" dirty="0">
                <a:solidFill>
                  <a:srgbClr val="FFFFFF"/>
                </a:solidFill>
                <a:latin typeface="Calibri"/>
                <a:cs typeface="Calibri"/>
              </a:rPr>
              <a:t>Parenting  Youth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593323" y="2097023"/>
            <a:ext cx="684530" cy="7213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 marL="234950" marR="160655" indent="-66040">
              <a:lnSpc>
                <a:spcPct val="100000"/>
              </a:lnSpc>
              <a:spcBef>
                <a:spcPts val="665"/>
              </a:spcBef>
            </a:pP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900" b="1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9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sh</a:t>
            </a:r>
            <a:r>
              <a:rPr sz="900" b="1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p  Care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8" name="object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21623" y="2362073"/>
            <a:ext cx="0" cy="123825"/>
          </a:xfrm>
          <a:custGeom>
            <a:avLst/>
            <a:gdLst/>
            <a:ahLst/>
            <a:cxnLst/>
            <a:rect l="l" t="t" r="r" b="b"/>
            <a:pathLst>
              <a:path h="123825">
                <a:moveTo>
                  <a:pt x="0" y="0"/>
                </a:moveTo>
                <a:lnTo>
                  <a:pt x="0" y="123571"/>
                </a:lnTo>
              </a:path>
            </a:pathLst>
          </a:custGeom>
          <a:ln w="30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82940" y="2346960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5">
                <a:moveTo>
                  <a:pt x="0" y="0"/>
                </a:moveTo>
                <a:lnTo>
                  <a:pt x="277367" y="0"/>
                </a:lnTo>
              </a:path>
            </a:pathLst>
          </a:custGeom>
          <a:ln w="30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21623" y="2208276"/>
            <a:ext cx="0" cy="123825"/>
          </a:xfrm>
          <a:custGeom>
            <a:avLst/>
            <a:gdLst/>
            <a:ahLst/>
            <a:cxnLst/>
            <a:rect l="l" t="t" r="r" b="b"/>
            <a:pathLst>
              <a:path h="123825">
                <a:moveTo>
                  <a:pt x="0" y="0"/>
                </a:moveTo>
                <a:lnTo>
                  <a:pt x="0" y="123571"/>
                </a:lnTo>
              </a:path>
            </a:pathLst>
          </a:custGeom>
          <a:ln w="30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82940" y="2208276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4">
                <a:moveTo>
                  <a:pt x="0" y="123571"/>
                </a:moveTo>
                <a:lnTo>
                  <a:pt x="123570" y="123571"/>
                </a:lnTo>
                <a:lnTo>
                  <a:pt x="123570" y="0"/>
                </a:lnTo>
                <a:lnTo>
                  <a:pt x="153796" y="0"/>
                </a:lnTo>
                <a:lnTo>
                  <a:pt x="153796" y="123571"/>
                </a:lnTo>
                <a:lnTo>
                  <a:pt x="277367" y="123571"/>
                </a:lnTo>
                <a:lnTo>
                  <a:pt x="277367" y="153797"/>
                </a:lnTo>
                <a:lnTo>
                  <a:pt x="153796" y="153797"/>
                </a:lnTo>
                <a:lnTo>
                  <a:pt x="153796" y="277368"/>
                </a:lnTo>
                <a:lnTo>
                  <a:pt x="123570" y="277368"/>
                </a:lnTo>
                <a:lnTo>
                  <a:pt x="123570" y="153797"/>
                </a:lnTo>
                <a:lnTo>
                  <a:pt x="0" y="153797"/>
                </a:lnTo>
                <a:lnTo>
                  <a:pt x="0" y="12357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84241" y="2272283"/>
            <a:ext cx="325755" cy="114300"/>
          </a:xfrm>
          <a:custGeom>
            <a:avLst/>
            <a:gdLst/>
            <a:ahLst/>
            <a:cxnLst/>
            <a:rect l="l" t="t" r="r" b="b"/>
            <a:pathLst>
              <a:path w="325754" h="114300">
                <a:moveTo>
                  <a:pt x="38100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38100" y="76200"/>
                </a:lnTo>
                <a:lnTo>
                  <a:pt x="38100" y="38100"/>
                </a:lnTo>
                <a:close/>
              </a:path>
              <a:path w="325754" h="114300">
                <a:moveTo>
                  <a:pt x="114300" y="38100"/>
                </a:moveTo>
                <a:lnTo>
                  <a:pt x="76200" y="38100"/>
                </a:lnTo>
                <a:lnTo>
                  <a:pt x="76200" y="76200"/>
                </a:lnTo>
                <a:lnTo>
                  <a:pt x="114300" y="76200"/>
                </a:lnTo>
                <a:lnTo>
                  <a:pt x="114300" y="38100"/>
                </a:lnTo>
                <a:close/>
              </a:path>
              <a:path w="325754" h="114300">
                <a:moveTo>
                  <a:pt x="190500" y="38100"/>
                </a:moveTo>
                <a:lnTo>
                  <a:pt x="152400" y="38100"/>
                </a:lnTo>
                <a:lnTo>
                  <a:pt x="152400" y="76200"/>
                </a:lnTo>
                <a:lnTo>
                  <a:pt x="190500" y="76200"/>
                </a:lnTo>
                <a:lnTo>
                  <a:pt x="190500" y="38100"/>
                </a:lnTo>
                <a:close/>
              </a:path>
              <a:path w="325754" h="114300">
                <a:moveTo>
                  <a:pt x="211200" y="0"/>
                </a:moveTo>
                <a:lnTo>
                  <a:pt x="211200" y="114300"/>
                </a:lnTo>
                <a:lnTo>
                  <a:pt x="287400" y="76200"/>
                </a:lnTo>
                <a:lnTo>
                  <a:pt x="228600" y="76200"/>
                </a:lnTo>
                <a:lnTo>
                  <a:pt x="228600" y="38100"/>
                </a:lnTo>
                <a:lnTo>
                  <a:pt x="287400" y="38100"/>
                </a:lnTo>
                <a:lnTo>
                  <a:pt x="211200" y="0"/>
                </a:lnTo>
                <a:close/>
              </a:path>
              <a:path w="325754" h="114300">
                <a:moveTo>
                  <a:pt x="230250" y="38100"/>
                </a:moveTo>
                <a:lnTo>
                  <a:pt x="228600" y="38100"/>
                </a:lnTo>
                <a:lnTo>
                  <a:pt x="228600" y="76200"/>
                </a:lnTo>
                <a:lnTo>
                  <a:pt x="230250" y="76200"/>
                </a:lnTo>
                <a:lnTo>
                  <a:pt x="230250" y="38100"/>
                </a:lnTo>
                <a:close/>
              </a:path>
              <a:path w="325754" h="114300">
                <a:moveTo>
                  <a:pt x="287400" y="38100"/>
                </a:moveTo>
                <a:lnTo>
                  <a:pt x="230250" y="38100"/>
                </a:lnTo>
                <a:lnTo>
                  <a:pt x="230250" y="76200"/>
                </a:lnTo>
                <a:lnTo>
                  <a:pt x="287400" y="76200"/>
                </a:lnTo>
                <a:lnTo>
                  <a:pt x="325500" y="57150"/>
                </a:lnTo>
                <a:lnTo>
                  <a:pt x="287400" y="38100"/>
                </a:lnTo>
                <a:close/>
              </a:path>
            </a:pathLst>
          </a:custGeom>
          <a:solidFill>
            <a:srgbClr val="9B9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94931" y="3268979"/>
            <a:ext cx="3350260" cy="1592580"/>
          </a:xfrm>
          <a:custGeom>
            <a:avLst/>
            <a:gdLst/>
            <a:ahLst/>
            <a:cxnLst/>
            <a:rect l="l" t="t" r="r" b="b"/>
            <a:pathLst>
              <a:path w="3350259" h="1592579">
                <a:moveTo>
                  <a:pt x="0" y="1592580"/>
                </a:moveTo>
                <a:lnTo>
                  <a:pt x="3349752" y="1592580"/>
                </a:lnTo>
                <a:lnTo>
                  <a:pt x="3349752" y="0"/>
                </a:lnTo>
                <a:lnTo>
                  <a:pt x="0" y="0"/>
                </a:lnTo>
                <a:lnTo>
                  <a:pt x="0" y="1592580"/>
                </a:lnTo>
                <a:close/>
              </a:path>
            </a:pathLst>
          </a:custGeom>
          <a:ln w="12700">
            <a:solidFill>
              <a:srgbClr val="A7D9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701281" y="3558032"/>
            <a:ext cx="3337560" cy="1260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4325" indent="-2286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13690" algn="l"/>
                <a:tab pos="314325" algn="l"/>
              </a:tabLst>
            </a:pPr>
            <a:r>
              <a:rPr sz="900" b="1" spc="-5" dirty="0">
                <a:latin typeface="Calibri"/>
                <a:cs typeface="Calibri"/>
              </a:rPr>
              <a:t>T3C Basic Child </a:t>
            </a:r>
            <a:r>
              <a:rPr sz="900" b="1" dirty="0">
                <a:latin typeface="Calibri"/>
                <a:cs typeface="Calibri"/>
              </a:rPr>
              <a:t>Care</a:t>
            </a:r>
            <a:r>
              <a:rPr sz="900" b="1" spc="25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Operation</a:t>
            </a:r>
            <a:endParaRPr sz="900">
              <a:latin typeface="Calibri"/>
              <a:cs typeface="Calibri"/>
            </a:endParaRPr>
          </a:p>
          <a:p>
            <a:pPr marL="314325" indent="-228600">
              <a:lnSpc>
                <a:spcPct val="100000"/>
              </a:lnSpc>
              <a:buAutoNum type="arabicPeriod"/>
              <a:tabLst>
                <a:tab pos="313690" algn="l"/>
                <a:tab pos="314325" algn="l"/>
              </a:tabLst>
            </a:pPr>
            <a:r>
              <a:rPr sz="900" b="1" spc="-5" dirty="0">
                <a:latin typeface="Calibri"/>
                <a:cs typeface="Calibri"/>
              </a:rPr>
              <a:t>Pregnant </a:t>
            </a:r>
            <a:r>
              <a:rPr sz="900" b="1" dirty="0">
                <a:latin typeface="Calibri"/>
                <a:cs typeface="Calibri"/>
              </a:rPr>
              <a:t>&amp; </a:t>
            </a:r>
            <a:r>
              <a:rPr sz="900" b="1" spc="-5" dirty="0">
                <a:latin typeface="Calibri"/>
                <a:cs typeface="Calibri"/>
              </a:rPr>
              <a:t>Parenting</a:t>
            </a:r>
            <a:r>
              <a:rPr sz="900" b="1" spc="15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Youth</a:t>
            </a:r>
            <a:endParaRPr sz="900">
              <a:latin typeface="Calibri"/>
              <a:cs typeface="Calibri"/>
            </a:endParaRPr>
          </a:p>
          <a:p>
            <a:pPr marL="314325" indent="-228600">
              <a:lnSpc>
                <a:spcPct val="100000"/>
              </a:lnSpc>
              <a:buAutoNum type="arabicPeriod"/>
              <a:tabLst>
                <a:tab pos="313690" algn="l"/>
                <a:tab pos="314325" algn="l"/>
              </a:tabLst>
            </a:pPr>
            <a:r>
              <a:rPr sz="900" b="1" spc="-5" dirty="0">
                <a:latin typeface="Calibri"/>
                <a:cs typeface="Calibri"/>
              </a:rPr>
              <a:t>Sexual Aggression/Sex</a:t>
            </a:r>
            <a:r>
              <a:rPr sz="900" b="1" spc="30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Offender</a:t>
            </a:r>
            <a:endParaRPr sz="900">
              <a:latin typeface="Calibri"/>
              <a:cs typeface="Calibri"/>
            </a:endParaRPr>
          </a:p>
          <a:p>
            <a:pPr marL="314325" indent="-228600">
              <a:lnSpc>
                <a:spcPct val="100000"/>
              </a:lnSpc>
              <a:buAutoNum type="arabicPeriod"/>
              <a:tabLst>
                <a:tab pos="313690" algn="l"/>
                <a:tab pos="314325" algn="l"/>
              </a:tabLst>
            </a:pPr>
            <a:r>
              <a:rPr sz="900" b="1" spc="-5" dirty="0">
                <a:latin typeface="Calibri"/>
                <a:cs typeface="Calibri"/>
              </a:rPr>
              <a:t>Substance </a:t>
            </a:r>
            <a:r>
              <a:rPr sz="900" b="1" dirty="0">
                <a:latin typeface="Calibri"/>
                <a:cs typeface="Calibri"/>
              </a:rPr>
              <a:t>Use</a:t>
            </a:r>
            <a:r>
              <a:rPr sz="900" b="1" spc="25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Treatment</a:t>
            </a:r>
            <a:endParaRPr sz="900">
              <a:latin typeface="Calibri"/>
              <a:cs typeface="Calibri"/>
            </a:endParaRPr>
          </a:p>
          <a:p>
            <a:pPr marL="314325" indent="-228600">
              <a:lnSpc>
                <a:spcPct val="100000"/>
              </a:lnSpc>
              <a:buAutoNum type="arabicPeriod"/>
              <a:tabLst>
                <a:tab pos="313690" algn="l"/>
                <a:tab pos="314325" algn="l"/>
              </a:tabLst>
            </a:pPr>
            <a:r>
              <a:rPr sz="900" b="1" spc="-5" dirty="0">
                <a:latin typeface="Calibri"/>
                <a:cs typeface="Calibri"/>
              </a:rPr>
              <a:t>Emergency Assessment</a:t>
            </a:r>
            <a:r>
              <a:rPr sz="900" b="1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Center</a:t>
            </a:r>
            <a:endParaRPr sz="900">
              <a:latin typeface="Calibri"/>
              <a:cs typeface="Calibri"/>
            </a:endParaRPr>
          </a:p>
          <a:p>
            <a:pPr marL="314325" indent="-228600">
              <a:lnSpc>
                <a:spcPct val="100000"/>
              </a:lnSpc>
              <a:buAutoNum type="arabicPeriod"/>
              <a:tabLst>
                <a:tab pos="313690" algn="l"/>
                <a:tab pos="314325" algn="l"/>
              </a:tabLst>
            </a:pPr>
            <a:r>
              <a:rPr sz="900" b="1" spc="-5" dirty="0">
                <a:latin typeface="Calibri"/>
                <a:cs typeface="Calibri"/>
              </a:rPr>
              <a:t>Complex Medical</a:t>
            </a:r>
            <a:r>
              <a:rPr sz="900" b="1" spc="20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Needs</a:t>
            </a:r>
            <a:endParaRPr sz="900">
              <a:latin typeface="Calibri"/>
              <a:cs typeface="Calibri"/>
            </a:endParaRPr>
          </a:p>
          <a:p>
            <a:pPr marL="314325" indent="-228600">
              <a:lnSpc>
                <a:spcPct val="100000"/>
              </a:lnSpc>
              <a:buAutoNum type="arabicPeriod"/>
              <a:tabLst>
                <a:tab pos="313690" algn="l"/>
                <a:tab pos="314325" algn="l"/>
              </a:tabLst>
            </a:pPr>
            <a:r>
              <a:rPr sz="900" b="1" spc="-5" dirty="0">
                <a:latin typeface="Calibri"/>
                <a:cs typeface="Calibri"/>
              </a:rPr>
              <a:t>Mental </a:t>
            </a:r>
            <a:r>
              <a:rPr sz="900" b="1" dirty="0">
                <a:latin typeface="Calibri"/>
                <a:cs typeface="Calibri"/>
              </a:rPr>
              <a:t>&amp; </a:t>
            </a:r>
            <a:r>
              <a:rPr sz="900" b="1" spc="-5" dirty="0">
                <a:latin typeface="Calibri"/>
                <a:cs typeface="Calibri"/>
              </a:rPr>
              <a:t>Behavioral</a:t>
            </a:r>
            <a:r>
              <a:rPr sz="900" b="1" spc="35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Health</a:t>
            </a:r>
            <a:endParaRPr sz="900">
              <a:latin typeface="Calibri"/>
              <a:cs typeface="Calibri"/>
            </a:endParaRPr>
          </a:p>
          <a:p>
            <a:pPr marL="314325" indent="-228600">
              <a:lnSpc>
                <a:spcPct val="100000"/>
              </a:lnSpc>
              <a:buAutoNum type="arabicPeriod"/>
              <a:tabLst>
                <a:tab pos="313690" algn="l"/>
                <a:tab pos="314325" algn="l"/>
              </a:tabLst>
            </a:pPr>
            <a:r>
              <a:rPr sz="900" b="1" spc="-5" dirty="0">
                <a:latin typeface="Calibri"/>
                <a:cs typeface="Calibri"/>
              </a:rPr>
              <a:t>IDD </a:t>
            </a:r>
            <a:r>
              <a:rPr sz="900" b="1" dirty="0">
                <a:latin typeface="Calibri"/>
                <a:cs typeface="Calibri"/>
              </a:rPr>
              <a:t>&amp;</a:t>
            </a:r>
            <a:r>
              <a:rPr sz="900" b="1" spc="-15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Autism</a:t>
            </a:r>
            <a:endParaRPr sz="900">
              <a:latin typeface="Calibri"/>
              <a:cs typeface="Calibri"/>
            </a:endParaRPr>
          </a:p>
          <a:p>
            <a:pPr marL="314325" indent="-228600">
              <a:lnSpc>
                <a:spcPct val="100000"/>
              </a:lnSpc>
              <a:buAutoNum type="arabicPeriod"/>
              <a:tabLst>
                <a:tab pos="313690" algn="l"/>
                <a:tab pos="314325" algn="l"/>
              </a:tabLst>
            </a:pPr>
            <a:r>
              <a:rPr sz="900" b="1" spc="-5" dirty="0">
                <a:latin typeface="Calibri"/>
                <a:cs typeface="Calibri"/>
              </a:rPr>
              <a:t>Human Trafficking Victim</a:t>
            </a:r>
            <a:r>
              <a:rPr sz="900" b="1" spc="80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Treatment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701281" y="3275329"/>
            <a:ext cx="3337560" cy="262255"/>
          </a:xfrm>
          <a:prstGeom prst="rect">
            <a:avLst/>
          </a:prstGeom>
          <a:solidFill>
            <a:srgbClr val="00AF50"/>
          </a:solidFill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ts val="1864"/>
              </a:lnSpc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GRO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Tier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6" name="object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69223" y="4974335"/>
            <a:ext cx="3008630" cy="1323340"/>
          </a:xfrm>
          <a:custGeom>
            <a:avLst/>
            <a:gdLst/>
            <a:ahLst/>
            <a:cxnLst/>
            <a:rect l="l" t="t" r="r" b="b"/>
            <a:pathLst>
              <a:path w="3008629" h="1323339">
                <a:moveTo>
                  <a:pt x="0" y="1322832"/>
                </a:moveTo>
                <a:lnTo>
                  <a:pt x="3008376" y="1322832"/>
                </a:lnTo>
                <a:lnTo>
                  <a:pt x="3008376" y="0"/>
                </a:lnTo>
                <a:lnTo>
                  <a:pt x="0" y="0"/>
                </a:lnTo>
                <a:lnTo>
                  <a:pt x="0" y="1322832"/>
                </a:lnTo>
                <a:close/>
              </a:path>
            </a:pathLst>
          </a:custGeom>
          <a:ln w="12700">
            <a:solidFill>
              <a:srgbClr val="BE6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8275573" y="5334761"/>
            <a:ext cx="299593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4960" indent="-22923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14960" algn="l"/>
                <a:tab pos="315595" algn="l"/>
              </a:tabLst>
            </a:pPr>
            <a:r>
              <a:rPr sz="900" b="1" spc="-5" dirty="0">
                <a:latin typeface="Calibri"/>
                <a:cs typeface="Calibri"/>
              </a:rPr>
              <a:t>Sexual Aggression/Sex</a:t>
            </a:r>
            <a:r>
              <a:rPr sz="900" b="1" spc="30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Offender</a:t>
            </a:r>
            <a:endParaRPr sz="900">
              <a:latin typeface="Calibri"/>
              <a:cs typeface="Calibri"/>
            </a:endParaRPr>
          </a:p>
          <a:p>
            <a:pPr marL="314960" indent="-229235">
              <a:lnSpc>
                <a:spcPct val="100000"/>
              </a:lnSpc>
              <a:buAutoNum type="arabicPeriod"/>
              <a:tabLst>
                <a:tab pos="314960" algn="l"/>
                <a:tab pos="315595" algn="l"/>
              </a:tabLst>
            </a:pPr>
            <a:r>
              <a:rPr sz="900" b="1" spc="-5" dirty="0">
                <a:latin typeface="Calibri"/>
                <a:cs typeface="Calibri"/>
              </a:rPr>
              <a:t>Substance </a:t>
            </a:r>
            <a:r>
              <a:rPr sz="900" b="1" dirty="0">
                <a:latin typeface="Calibri"/>
                <a:cs typeface="Calibri"/>
              </a:rPr>
              <a:t>Use</a:t>
            </a:r>
            <a:r>
              <a:rPr sz="900" b="1" spc="25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Stabilization</a:t>
            </a:r>
            <a:endParaRPr sz="900">
              <a:latin typeface="Calibri"/>
              <a:cs typeface="Calibri"/>
            </a:endParaRPr>
          </a:p>
          <a:p>
            <a:pPr marL="314960" indent="-229235">
              <a:lnSpc>
                <a:spcPct val="100000"/>
              </a:lnSpc>
              <a:buAutoNum type="arabicPeriod"/>
              <a:tabLst>
                <a:tab pos="314960" algn="l"/>
                <a:tab pos="315595" algn="l"/>
              </a:tabLst>
            </a:pPr>
            <a:r>
              <a:rPr sz="900" b="1" spc="-5" dirty="0">
                <a:latin typeface="Calibri"/>
                <a:cs typeface="Calibri"/>
              </a:rPr>
              <a:t>Aggression </a:t>
            </a:r>
            <a:r>
              <a:rPr sz="900" b="1" dirty="0">
                <a:latin typeface="Calibri"/>
                <a:cs typeface="Calibri"/>
              </a:rPr>
              <a:t>&amp; </a:t>
            </a:r>
            <a:r>
              <a:rPr sz="900" b="1" spc="-5" dirty="0">
                <a:latin typeface="Calibri"/>
                <a:cs typeface="Calibri"/>
              </a:rPr>
              <a:t>Defiant</a:t>
            </a:r>
            <a:r>
              <a:rPr sz="900" b="1" spc="15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Disorder</a:t>
            </a:r>
            <a:endParaRPr sz="900">
              <a:latin typeface="Calibri"/>
              <a:cs typeface="Calibri"/>
            </a:endParaRPr>
          </a:p>
          <a:p>
            <a:pPr marL="314960" indent="-229235">
              <a:lnSpc>
                <a:spcPct val="100000"/>
              </a:lnSpc>
              <a:buAutoNum type="arabicPeriod"/>
              <a:tabLst>
                <a:tab pos="314960" algn="l"/>
                <a:tab pos="315595" algn="l"/>
              </a:tabLst>
            </a:pPr>
            <a:r>
              <a:rPr sz="900" b="1" spc="-5" dirty="0">
                <a:latin typeface="Calibri"/>
                <a:cs typeface="Calibri"/>
              </a:rPr>
              <a:t>Complex </a:t>
            </a:r>
            <a:r>
              <a:rPr sz="900" b="1" dirty="0">
                <a:latin typeface="Calibri"/>
                <a:cs typeface="Calibri"/>
              </a:rPr>
              <a:t>Mental </a:t>
            </a:r>
            <a:r>
              <a:rPr sz="900" b="1" spc="-5" dirty="0">
                <a:latin typeface="Calibri"/>
                <a:cs typeface="Calibri"/>
              </a:rPr>
              <a:t>Health</a:t>
            </a:r>
            <a:r>
              <a:rPr sz="900" b="1" spc="10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Stabilization</a:t>
            </a:r>
            <a:endParaRPr sz="900">
              <a:latin typeface="Calibri"/>
              <a:cs typeface="Calibri"/>
            </a:endParaRPr>
          </a:p>
          <a:p>
            <a:pPr marL="314960" indent="-229235">
              <a:lnSpc>
                <a:spcPct val="100000"/>
              </a:lnSpc>
              <a:buAutoNum type="arabicPeriod"/>
              <a:tabLst>
                <a:tab pos="314960" algn="l"/>
                <a:tab pos="315595" algn="l"/>
              </a:tabLst>
            </a:pPr>
            <a:r>
              <a:rPr sz="900" b="1" spc="-5" dirty="0">
                <a:latin typeface="Calibri"/>
                <a:cs typeface="Calibri"/>
              </a:rPr>
              <a:t>Complex Medical Stabilization</a:t>
            </a:r>
            <a:r>
              <a:rPr sz="900" b="1" spc="65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Services</a:t>
            </a:r>
            <a:endParaRPr sz="900">
              <a:latin typeface="Calibri"/>
              <a:cs typeface="Calibri"/>
            </a:endParaRPr>
          </a:p>
          <a:p>
            <a:pPr marL="314960" indent="-229235">
              <a:lnSpc>
                <a:spcPct val="100000"/>
              </a:lnSpc>
              <a:buAutoNum type="arabicPeriod"/>
              <a:tabLst>
                <a:tab pos="314960" algn="l"/>
                <a:tab pos="315595" algn="l"/>
              </a:tabLst>
            </a:pPr>
            <a:r>
              <a:rPr sz="900" b="1" spc="-5" dirty="0">
                <a:latin typeface="Calibri"/>
                <a:cs typeface="Calibri"/>
              </a:rPr>
              <a:t>Human Trafficking Victim</a:t>
            </a:r>
            <a:r>
              <a:rPr sz="900" b="1" spc="90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Stabilization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275573" y="4980685"/>
            <a:ext cx="2995930" cy="25907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ts val="1839"/>
              </a:lnSpc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GRO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Tier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II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9" name="object 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91734" y="3910838"/>
            <a:ext cx="1704339" cy="114300"/>
          </a:xfrm>
          <a:custGeom>
            <a:avLst/>
            <a:gdLst/>
            <a:ahLst/>
            <a:cxnLst/>
            <a:rect l="l" t="t" r="r" b="b"/>
            <a:pathLst>
              <a:path w="1704340" h="114300">
                <a:moveTo>
                  <a:pt x="253" y="28701"/>
                </a:moveTo>
                <a:lnTo>
                  <a:pt x="0" y="66801"/>
                </a:lnTo>
                <a:lnTo>
                  <a:pt x="38100" y="67056"/>
                </a:lnTo>
                <a:lnTo>
                  <a:pt x="38353" y="28956"/>
                </a:lnTo>
                <a:lnTo>
                  <a:pt x="253" y="28701"/>
                </a:lnTo>
                <a:close/>
              </a:path>
              <a:path w="1704340" h="114300">
                <a:moveTo>
                  <a:pt x="76453" y="29210"/>
                </a:moveTo>
                <a:lnTo>
                  <a:pt x="76200" y="67310"/>
                </a:lnTo>
                <a:lnTo>
                  <a:pt x="114300" y="67437"/>
                </a:lnTo>
                <a:lnTo>
                  <a:pt x="114553" y="29337"/>
                </a:lnTo>
                <a:lnTo>
                  <a:pt x="76453" y="29210"/>
                </a:lnTo>
                <a:close/>
              </a:path>
              <a:path w="1704340" h="114300">
                <a:moveTo>
                  <a:pt x="152653" y="29591"/>
                </a:moveTo>
                <a:lnTo>
                  <a:pt x="152400" y="67691"/>
                </a:lnTo>
                <a:lnTo>
                  <a:pt x="190500" y="67944"/>
                </a:lnTo>
                <a:lnTo>
                  <a:pt x="190753" y="29844"/>
                </a:lnTo>
                <a:lnTo>
                  <a:pt x="152653" y="29591"/>
                </a:lnTo>
                <a:close/>
              </a:path>
              <a:path w="1704340" h="114300">
                <a:moveTo>
                  <a:pt x="228853" y="30099"/>
                </a:moveTo>
                <a:lnTo>
                  <a:pt x="228600" y="68199"/>
                </a:lnTo>
                <a:lnTo>
                  <a:pt x="266700" y="68325"/>
                </a:lnTo>
                <a:lnTo>
                  <a:pt x="266953" y="30225"/>
                </a:lnTo>
                <a:lnTo>
                  <a:pt x="228853" y="30099"/>
                </a:lnTo>
                <a:close/>
              </a:path>
              <a:path w="1704340" h="114300">
                <a:moveTo>
                  <a:pt x="305053" y="30480"/>
                </a:moveTo>
                <a:lnTo>
                  <a:pt x="304800" y="68580"/>
                </a:lnTo>
                <a:lnTo>
                  <a:pt x="342900" y="68834"/>
                </a:lnTo>
                <a:lnTo>
                  <a:pt x="343153" y="30734"/>
                </a:lnTo>
                <a:lnTo>
                  <a:pt x="305053" y="30480"/>
                </a:lnTo>
                <a:close/>
              </a:path>
              <a:path w="1704340" h="114300">
                <a:moveTo>
                  <a:pt x="381253" y="30987"/>
                </a:moveTo>
                <a:lnTo>
                  <a:pt x="381000" y="69087"/>
                </a:lnTo>
                <a:lnTo>
                  <a:pt x="419100" y="69342"/>
                </a:lnTo>
                <a:lnTo>
                  <a:pt x="419353" y="31242"/>
                </a:lnTo>
                <a:lnTo>
                  <a:pt x="381253" y="30987"/>
                </a:lnTo>
                <a:close/>
              </a:path>
              <a:path w="1704340" h="114300">
                <a:moveTo>
                  <a:pt x="457453" y="31368"/>
                </a:moveTo>
                <a:lnTo>
                  <a:pt x="457200" y="69468"/>
                </a:lnTo>
                <a:lnTo>
                  <a:pt x="495300" y="69723"/>
                </a:lnTo>
                <a:lnTo>
                  <a:pt x="495553" y="31623"/>
                </a:lnTo>
                <a:lnTo>
                  <a:pt x="457453" y="31368"/>
                </a:lnTo>
                <a:close/>
              </a:path>
              <a:path w="1704340" h="114300">
                <a:moveTo>
                  <a:pt x="533653" y="31876"/>
                </a:moveTo>
                <a:lnTo>
                  <a:pt x="533400" y="69976"/>
                </a:lnTo>
                <a:lnTo>
                  <a:pt x="571500" y="70231"/>
                </a:lnTo>
                <a:lnTo>
                  <a:pt x="571753" y="32131"/>
                </a:lnTo>
                <a:lnTo>
                  <a:pt x="533653" y="31876"/>
                </a:lnTo>
                <a:close/>
              </a:path>
              <a:path w="1704340" h="114300">
                <a:moveTo>
                  <a:pt x="609853" y="32385"/>
                </a:moveTo>
                <a:lnTo>
                  <a:pt x="609600" y="70485"/>
                </a:lnTo>
                <a:lnTo>
                  <a:pt x="647700" y="70612"/>
                </a:lnTo>
                <a:lnTo>
                  <a:pt x="647953" y="32512"/>
                </a:lnTo>
                <a:lnTo>
                  <a:pt x="609853" y="32385"/>
                </a:lnTo>
                <a:close/>
              </a:path>
              <a:path w="1704340" h="114300">
                <a:moveTo>
                  <a:pt x="686053" y="32766"/>
                </a:moveTo>
                <a:lnTo>
                  <a:pt x="685800" y="70866"/>
                </a:lnTo>
                <a:lnTo>
                  <a:pt x="723900" y="71119"/>
                </a:lnTo>
                <a:lnTo>
                  <a:pt x="724153" y="33019"/>
                </a:lnTo>
                <a:lnTo>
                  <a:pt x="686053" y="32766"/>
                </a:lnTo>
                <a:close/>
              </a:path>
              <a:path w="1704340" h="114300">
                <a:moveTo>
                  <a:pt x="762253" y="33274"/>
                </a:moveTo>
                <a:lnTo>
                  <a:pt x="762000" y="71374"/>
                </a:lnTo>
                <a:lnTo>
                  <a:pt x="800100" y="71500"/>
                </a:lnTo>
                <a:lnTo>
                  <a:pt x="800353" y="33400"/>
                </a:lnTo>
                <a:lnTo>
                  <a:pt x="762253" y="33274"/>
                </a:lnTo>
                <a:close/>
              </a:path>
              <a:path w="1704340" h="114300">
                <a:moveTo>
                  <a:pt x="838453" y="33655"/>
                </a:moveTo>
                <a:lnTo>
                  <a:pt x="838200" y="71755"/>
                </a:lnTo>
                <a:lnTo>
                  <a:pt x="876300" y="72009"/>
                </a:lnTo>
                <a:lnTo>
                  <a:pt x="876553" y="33909"/>
                </a:lnTo>
                <a:lnTo>
                  <a:pt x="838453" y="33655"/>
                </a:lnTo>
                <a:close/>
              </a:path>
              <a:path w="1704340" h="114300">
                <a:moveTo>
                  <a:pt x="914653" y="34162"/>
                </a:moveTo>
                <a:lnTo>
                  <a:pt x="914400" y="72262"/>
                </a:lnTo>
                <a:lnTo>
                  <a:pt x="952500" y="72517"/>
                </a:lnTo>
                <a:lnTo>
                  <a:pt x="952753" y="34417"/>
                </a:lnTo>
                <a:lnTo>
                  <a:pt x="914653" y="34162"/>
                </a:lnTo>
                <a:close/>
              </a:path>
              <a:path w="1704340" h="114300">
                <a:moveTo>
                  <a:pt x="990853" y="34543"/>
                </a:moveTo>
                <a:lnTo>
                  <a:pt x="990600" y="72643"/>
                </a:lnTo>
                <a:lnTo>
                  <a:pt x="1028700" y="72898"/>
                </a:lnTo>
                <a:lnTo>
                  <a:pt x="1028953" y="34798"/>
                </a:lnTo>
                <a:lnTo>
                  <a:pt x="990853" y="34543"/>
                </a:lnTo>
                <a:close/>
              </a:path>
              <a:path w="1704340" h="114300">
                <a:moveTo>
                  <a:pt x="1067053" y="35051"/>
                </a:moveTo>
                <a:lnTo>
                  <a:pt x="1066800" y="73151"/>
                </a:lnTo>
                <a:lnTo>
                  <a:pt x="1104900" y="73406"/>
                </a:lnTo>
                <a:lnTo>
                  <a:pt x="1105153" y="35306"/>
                </a:lnTo>
                <a:lnTo>
                  <a:pt x="1067053" y="35051"/>
                </a:lnTo>
                <a:close/>
              </a:path>
              <a:path w="1704340" h="114300">
                <a:moveTo>
                  <a:pt x="1143253" y="35560"/>
                </a:moveTo>
                <a:lnTo>
                  <a:pt x="1143000" y="73660"/>
                </a:lnTo>
                <a:lnTo>
                  <a:pt x="1181100" y="73787"/>
                </a:lnTo>
                <a:lnTo>
                  <a:pt x="1181353" y="35687"/>
                </a:lnTo>
                <a:lnTo>
                  <a:pt x="1143253" y="35560"/>
                </a:lnTo>
                <a:close/>
              </a:path>
              <a:path w="1704340" h="114300">
                <a:moveTo>
                  <a:pt x="1219453" y="35941"/>
                </a:moveTo>
                <a:lnTo>
                  <a:pt x="1219200" y="74041"/>
                </a:lnTo>
                <a:lnTo>
                  <a:pt x="1257300" y="74294"/>
                </a:lnTo>
                <a:lnTo>
                  <a:pt x="1257553" y="36194"/>
                </a:lnTo>
                <a:lnTo>
                  <a:pt x="1219453" y="35941"/>
                </a:lnTo>
                <a:close/>
              </a:path>
              <a:path w="1704340" h="114300">
                <a:moveTo>
                  <a:pt x="1295653" y="36449"/>
                </a:moveTo>
                <a:lnTo>
                  <a:pt x="1295400" y="74549"/>
                </a:lnTo>
                <a:lnTo>
                  <a:pt x="1333500" y="74675"/>
                </a:lnTo>
                <a:lnTo>
                  <a:pt x="1333753" y="36575"/>
                </a:lnTo>
                <a:lnTo>
                  <a:pt x="1295653" y="36449"/>
                </a:lnTo>
                <a:close/>
              </a:path>
              <a:path w="1704340" h="114300">
                <a:moveTo>
                  <a:pt x="1371853" y="36830"/>
                </a:moveTo>
                <a:lnTo>
                  <a:pt x="1371600" y="74930"/>
                </a:lnTo>
                <a:lnTo>
                  <a:pt x="1409700" y="75184"/>
                </a:lnTo>
                <a:lnTo>
                  <a:pt x="1409953" y="37084"/>
                </a:lnTo>
                <a:lnTo>
                  <a:pt x="1371853" y="36830"/>
                </a:lnTo>
                <a:close/>
              </a:path>
              <a:path w="1704340" h="114300">
                <a:moveTo>
                  <a:pt x="1448053" y="37337"/>
                </a:moveTo>
                <a:lnTo>
                  <a:pt x="1447800" y="75437"/>
                </a:lnTo>
                <a:lnTo>
                  <a:pt x="1485900" y="75692"/>
                </a:lnTo>
                <a:lnTo>
                  <a:pt x="1486153" y="37592"/>
                </a:lnTo>
                <a:lnTo>
                  <a:pt x="1448053" y="37337"/>
                </a:lnTo>
                <a:close/>
              </a:path>
              <a:path w="1704340" h="114300">
                <a:moveTo>
                  <a:pt x="1524254" y="37718"/>
                </a:moveTo>
                <a:lnTo>
                  <a:pt x="1523999" y="75818"/>
                </a:lnTo>
                <a:lnTo>
                  <a:pt x="1562099" y="76073"/>
                </a:lnTo>
                <a:lnTo>
                  <a:pt x="1562354" y="37973"/>
                </a:lnTo>
                <a:lnTo>
                  <a:pt x="1524254" y="37718"/>
                </a:lnTo>
                <a:close/>
              </a:path>
              <a:path w="1704340" h="114300">
                <a:moveTo>
                  <a:pt x="1590039" y="0"/>
                </a:moveTo>
                <a:lnTo>
                  <a:pt x="1589278" y="114300"/>
                </a:lnTo>
                <a:lnTo>
                  <a:pt x="1666506" y="76326"/>
                </a:lnTo>
                <a:lnTo>
                  <a:pt x="1600199" y="76326"/>
                </a:lnTo>
                <a:lnTo>
                  <a:pt x="1600454" y="38226"/>
                </a:lnTo>
                <a:lnTo>
                  <a:pt x="1665236" y="38226"/>
                </a:lnTo>
                <a:lnTo>
                  <a:pt x="1590039" y="0"/>
                </a:lnTo>
                <a:close/>
              </a:path>
              <a:path w="1704340" h="114300">
                <a:moveTo>
                  <a:pt x="1608836" y="38226"/>
                </a:moveTo>
                <a:lnTo>
                  <a:pt x="1600454" y="38226"/>
                </a:lnTo>
                <a:lnTo>
                  <a:pt x="1600199" y="76326"/>
                </a:lnTo>
                <a:lnTo>
                  <a:pt x="1608582" y="76326"/>
                </a:lnTo>
                <a:lnTo>
                  <a:pt x="1608836" y="38226"/>
                </a:lnTo>
                <a:close/>
              </a:path>
              <a:path w="1704340" h="114300">
                <a:moveTo>
                  <a:pt x="1665236" y="38226"/>
                </a:moveTo>
                <a:lnTo>
                  <a:pt x="1608836" y="38226"/>
                </a:lnTo>
                <a:lnTo>
                  <a:pt x="1608582" y="76326"/>
                </a:lnTo>
                <a:lnTo>
                  <a:pt x="1666506" y="76326"/>
                </a:lnTo>
                <a:lnTo>
                  <a:pt x="1703959" y="57912"/>
                </a:lnTo>
                <a:lnTo>
                  <a:pt x="1665236" y="38226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5273802" y="4116400"/>
            <a:ext cx="1186815" cy="635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95"/>
              </a:spcBef>
            </a:pPr>
            <a:r>
              <a:rPr sz="1000" i="1" spc="-5" dirty="0">
                <a:solidFill>
                  <a:srgbClr val="676B6B"/>
                </a:solidFill>
                <a:latin typeface="Calibri"/>
                <a:cs typeface="Calibri"/>
              </a:rPr>
              <a:t>Services to support  transition to own  home/kinship/ foster  family</a:t>
            </a:r>
            <a:r>
              <a:rPr sz="1000" i="1" spc="-25" dirty="0">
                <a:solidFill>
                  <a:srgbClr val="676B6B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676B6B"/>
                </a:solidFill>
                <a:latin typeface="Calibri"/>
                <a:cs typeface="Calibri"/>
              </a:rPr>
              <a:t>home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1" name="object 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91861" y="5707379"/>
            <a:ext cx="3279140" cy="114300"/>
          </a:xfrm>
          <a:custGeom>
            <a:avLst/>
            <a:gdLst/>
            <a:ahLst/>
            <a:cxnLst/>
            <a:rect l="l" t="t" r="r" b="b"/>
            <a:pathLst>
              <a:path w="3279140" h="114300">
                <a:moveTo>
                  <a:pt x="38100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38100" y="76200"/>
                </a:lnTo>
                <a:lnTo>
                  <a:pt x="38100" y="38100"/>
                </a:lnTo>
                <a:close/>
              </a:path>
              <a:path w="3279140" h="114300">
                <a:moveTo>
                  <a:pt x="114300" y="38100"/>
                </a:moveTo>
                <a:lnTo>
                  <a:pt x="76200" y="38100"/>
                </a:lnTo>
                <a:lnTo>
                  <a:pt x="76200" y="76200"/>
                </a:lnTo>
                <a:lnTo>
                  <a:pt x="114300" y="76200"/>
                </a:lnTo>
                <a:lnTo>
                  <a:pt x="114300" y="38100"/>
                </a:lnTo>
                <a:close/>
              </a:path>
              <a:path w="3279140" h="114300">
                <a:moveTo>
                  <a:pt x="190500" y="38100"/>
                </a:moveTo>
                <a:lnTo>
                  <a:pt x="152400" y="38100"/>
                </a:lnTo>
                <a:lnTo>
                  <a:pt x="152400" y="76200"/>
                </a:lnTo>
                <a:lnTo>
                  <a:pt x="190500" y="76200"/>
                </a:lnTo>
                <a:lnTo>
                  <a:pt x="190500" y="38100"/>
                </a:lnTo>
                <a:close/>
              </a:path>
              <a:path w="3279140" h="114300">
                <a:moveTo>
                  <a:pt x="266700" y="38100"/>
                </a:moveTo>
                <a:lnTo>
                  <a:pt x="228600" y="38100"/>
                </a:lnTo>
                <a:lnTo>
                  <a:pt x="228600" y="76200"/>
                </a:lnTo>
                <a:lnTo>
                  <a:pt x="266700" y="76200"/>
                </a:lnTo>
                <a:lnTo>
                  <a:pt x="266700" y="38100"/>
                </a:lnTo>
                <a:close/>
              </a:path>
              <a:path w="3279140" h="114300">
                <a:moveTo>
                  <a:pt x="342900" y="38100"/>
                </a:moveTo>
                <a:lnTo>
                  <a:pt x="304800" y="38100"/>
                </a:lnTo>
                <a:lnTo>
                  <a:pt x="304800" y="76200"/>
                </a:lnTo>
                <a:lnTo>
                  <a:pt x="342900" y="76200"/>
                </a:lnTo>
                <a:lnTo>
                  <a:pt x="342900" y="38100"/>
                </a:lnTo>
                <a:close/>
              </a:path>
              <a:path w="3279140" h="114300">
                <a:moveTo>
                  <a:pt x="419100" y="38100"/>
                </a:moveTo>
                <a:lnTo>
                  <a:pt x="381000" y="38100"/>
                </a:lnTo>
                <a:lnTo>
                  <a:pt x="381000" y="76200"/>
                </a:lnTo>
                <a:lnTo>
                  <a:pt x="419100" y="76200"/>
                </a:lnTo>
                <a:lnTo>
                  <a:pt x="419100" y="38100"/>
                </a:lnTo>
                <a:close/>
              </a:path>
              <a:path w="3279140" h="114300">
                <a:moveTo>
                  <a:pt x="495300" y="38100"/>
                </a:moveTo>
                <a:lnTo>
                  <a:pt x="457200" y="38100"/>
                </a:lnTo>
                <a:lnTo>
                  <a:pt x="457200" y="76200"/>
                </a:lnTo>
                <a:lnTo>
                  <a:pt x="495300" y="76200"/>
                </a:lnTo>
                <a:lnTo>
                  <a:pt x="495300" y="38100"/>
                </a:lnTo>
                <a:close/>
              </a:path>
              <a:path w="3279140" h="114300">
                <a:moveTo>
                  <a:pt x="571500" y="38100"/>
                </a:moveTo>
                <a:lnTo>
                  <a:pt x="533400" y="38100"/>
                </a:lnTo>
                <a:lnTo>
                  <a:pt x="533400" y="76200"/>
                </a:lnTo>
                <a:lnTo>
                  <a:pt x="571500" y="76200"/>
                </a:lnTo>
                <a:lnTo>
                  <a:pt x="571500" y="38100"/>
                </a:lnTo>
                <a:close/>
              </a:path>
              <a:path w="3279140" h="114300">
                <a:moveTo>
                  <a:pt x="647700" y="38100"/>
                </a:moveTo>
                <a:lnTo>
                  <a:pt x="609600" y="38100"/>
                </a:lnTo>
                <a:lnTo>
                  <a:pt x="609600" y="76200"/>
                </a:lnTo>
                <a:lnTo>
                  <a:pt x="647700" y="76200"/>
                </a:lnTo>
                <a:lnTo>
                  <a:pt x="647700" y="38100"/>
                </a:lnTo>
                <a:close/>
              </a:path>
              <a:path w="3279140" h="114300">
                <a:moveTo>
                  <a:pt x="723900" y="38100"/>
                </a:moveTo>
                <a:lnTo>
                  <a:pt x="685800" y="38100"/>
                </a:lnTo>
                <a:lnTo>
                  <a:pt x="685800" y="76200"/>
                </a:lnTo>
                <a:lnTo>
                  <a:pt x="723900" y="76200"/>
                </a:lnTo>
                <a:lnTo>
                  <a:pt x="723900" y="38100"/>
                </a:lnTo>
                <a:close/>
              </a:path>
              <a:path w="3279140" h="114300">
                <a:moveTo>
                  <a:pt x="800100" y="38100"/>
                </a:moveTo>
                <a:lnTo>
                  <a:pt x="762000" y="38100"/>
                </a:lnTo>
                <a:lnTo>
                  <a:pt x="762000" y="76200"/>
                </a:lnTo>
                <a:lnTo>
                  <a:pt x="800100" y="76200"/>
                </a:lnTo>
                <a:lnTo>
                  <a:pt x="800100" y="38100"/>
                </a:lnTo>
                <a:close/>
              </a:path>
              <a:path w="3279140" h="114300">
                <a:moveTo>
                  <a:pt x="876300" y="38100"/>
                </a:moveTo>
                <a:lnTo>
                  <a:pt x="838200" y="38100"/>
                </a:lnTo>
                <a:lnTo>
                  <a:pt x="838200" y="76200"/>
                </a:lnTo>
                <a:lnTo>
                  <a:pt x="876300" y="76200"/>
                </a:lnTo>
                <a:lnTo>
                  <a:pt x="876300" y="38100"/>
                </a:lnTo>
                <a:close/>
              </a:path>
              <a:path w="3279140" h="114300">
                <a:moveTo>
                  <a:pt x="952500" y="38100"/>
                </a:moveTo>
                <a:lnTo>
                  <a:pt x="914400" y="38100"/>
                </a:lnTo>
                <a:lnTo>
                  <a:pt x="914400" y="76200"/>
                </a:lnTo>
                <a:lnTo>
                  <a:pt x="952500" y="76200"/>
                </a:lnTo>
                <a:lnTo>
                  <a:pt x="952500" y="38100"/>
                </a:lnTo>
                <a:close/>
              </a:path>
              <a:path w="3279140" h="114300">
                <a:moveTo>
                  <a:pt x="1028700" y="38100"/>
                </a:moveTo>
                <a:lnTo>
                  <a:pt x="990600" y="38100"/>
                </a:lnTo>
                <a:lnTo>
                  <a:pt x="990600" y="76200"/>
                </a:lnTo>
                <a:lnTo>
                  <a:pt x="1028700" y="76200"/>
                </a:lnTo>
                <a:lnTo>
                  <a:pt x="1028700" y="38100"/>
                </a:lnTo>
                <a:close/>
              </a:path>
              <a:path w="3279140" h="114300">
                <a:moveTo>
                  <a:pt x="1104900" y="38100"/>
                </a:moveTo>
                <a:lnTo>
                  <a:pt x="1066800" y="38100"/>
                </a:lnTo>
                <a:lnTo>
                  <a:pt x="1066800" y="76200"/>
                </a:lnTo>
                <a:lnTo>
                  <a:pt x="1104900" y="76200"/>
                </a:lnTo>
                <a:lnTo>
                  <a:pt x="1104900" y="38100"/>
                </a:lnTo>
                <a:close/>
              </a:path>
              <a:path w="3279140" h="114300">
                <a:moveTo>
                  <a:pt x="1181100" y="38100"/>
                </a:moveTo>
                <a:lnTo>
                  <a:pt x="1143000" y="38100"/>
                </a:lnTo>
                <a:lnTo>
                  <a:pt x="1143000" y="76200"/>
                </a:lnTo>
                <a:lnTo>
                  <a:pt x="1181100" y="76200"/>
                </a:lnTo>
                <a:lnTo>
                  <a:pt x="1181100" y="38100"/>
                </a:lnTo>
                <a:close/>
              </a:path>
              <a:path w="3279140" h="114300">
                <a:moveTo>
                  <a:pt x="1257300" y="38100"/>
                </a:moveTo>
                <a:lnTo>
                  <a:pt x="1219200" y="38100"/>
                </a:lnTo>
                <a:lnTo>
                  <a:pt x="1219200" y="76200"/>
                </a:lnTo>
                <a:lnTo>
                  <a:pt x="1257300" y="76200"/>
                </a:lnTo>
                <a:lnTo>
                  <a:pt x="1257300" y="38100"/>
                </a:lnTo>
                <a:close/>
              </a:path>
              <a:path w="3279140" h="114300">
                <a:moveTo>
                  <a:pt x="1333500" y="38100"/>
                </a:moveTo>
                <a:lnTo>
                  <a:pt x="1295400" y="38100"/>
                </a:lnTo>
                <a:lnTo>
                  <a:pt x="1295400" y="76200"/>
                </a:lnTo>
                <a:lnTo>
                  <a:pt x="1333500" y="76200"/>
                </a:lnTo>
                <a:lnTo>
                  <a:pt x="1333500" y="38100"/>
                </a:lnTo>
                <a:close/>
              </a:path>
              <a:path w="3279140" h="114300">
                <a:moveTo>
                  <a:pt x="1409700" y="38100"/>
                </a:moveTo>
                <a:lnTo>
                  <a:pt x="1371600" y="38100"/>
                </a:lnTo>
                <a:lnTo>
                  <a:pt x="1371600" y="76200"/>
                </a:lnTo>
                <a:lnTo>
                  <a:pt x="1409700" y="76200"/>
                </a:lnTo>
                <a:lnTo>
                  <a:pt x="1409700" y="38100"/>
                </a:lnTo>
                <a:close/>
              </a:path>
              <a:path w="3279140" h="114300">
                <a:moveTo>
                  <a:pt x="1485900" y="38100"/>
                </a:moveTo>
                <a:lnTo>
                  <a:pt x="1447800" y="38100"/>
                </a:lnTo>
                <a:lnTo>
                  <a:pt x="1447800" y="76200"/>
                </a:lnTo>
                <a:lnTo>
                  <a:pt x="1485900" y="76200"/>
                </a:lnTo>
                <a:lnTo>
                  <a:pt x="1485900" y="38100"/>
                </a:lnTo>
                <a:close/>
              </a:path>
              <a:path w="3279140" h="114300">
                <a:moveTo>
                  <a:pt x="1562099" y="38100"/>
                </a:moveTo>
                <a:lnTo>
                  <a:pt x="1523999" y="38100"/>
                </a:lnTo>
                <a:lnTo>
                  <a:pt x="1523999" y="76200"/>
                </a:lnTo>
                <a:lnTo>
                  <a:pt x="1562099" y="76200"/>
                </a:lnTo>
                <a:lnTo>
                  <a:pt x="1562099" y="38100"/>
                </a:lnTo>
                <a:close/>
              </a:path>
              <a:path w="3279140" h="114300">
                <a:moveTo>
                  <a:pt x="1638299" y="38100"/>
                </a:moveTo>
                <a:lnTo>
                  <a:pt x="1600199" y="38100"/>
                </a:lnTo>
                <a:lnTo>
                  <a:pt x="1600199" y="76200"/>
                </a:lnTo>
                <a:lnTo>
                  <a:pt x="1638299" y="76200"/>
                </a:lnTo>
                <a:lnTo>
                  <a:pt x="1638299" y="38100"/>
                </a:lnTo>
                <a:close/>
              </a:path>
              <a:path w="3279140" h="114300">
                <a:moveTo>
                  <a:pt x="1714499" y="38100"/>
                </a:moveTo>
                <a:lnTo>
                  <a:pt x="1676399" y="38100"/>
                </a:lnTo>
                <a:lnTo>
                  <a:pt x="1676399" y="76200"/>
                </a:lnTo>
                <a:lnTo>
                  <a:pt x="1714499" y="76200"/>
                </a:lnTo>
                <a:lnTo>
                  <a:pt x="1714499" y="38100"/>
                </a:lnTo>
                <a:close/>
              </a:path>
              <a:path w="3279140" h="114300">
                <a:moveTo>
                  <a:pt x="1790699" y="38100"/>
                </a:moveTo>
                <a:lnTo>
                  <a:pt x="1752599" y="38100"/>
                </a:lnTo>
                <a:lnTo>
                  <a:pt x="1752599" y="76200"/>
                </a:lnTo>
                <a:lnTo>
                  <a:pt x="1790699" y="76200"/>
                </a:lnTo>
                <a:lnTo>
                  <a:pt x="1790699" y="38100"/>
                </a:lnTo>
                <a:close/>
              </a:path>
              <a:path w="3279140" h="114300">
                <a:moveTo>
                  <a:pt x="1866899" y="38100"/>
                </a:moveTo>
                <a:lnTo>
                  <a:pt x="1828799" y="38100"/>
                </a:lnTo>
                <a:lnTo>
                  <a:pt x="1828799" y="76200"/>
                </a:lnTo>
                <a:lnTo>
                  <a:pt x="1866899" y="76200"/>
                </a:lnTo>
                <a:lnTo>
                  <a:pt x="1866899" y="38100"/>
                </a:lnTo>
                <a:close/>
              </a:path>
              <a:path w="3279140" h="114300">
                <a:moveTo>
                  <a:pt x="1943099" y="38100"/>
                </a:moveTo>
                <a:lnTo>
                  <a:pt x="1904999" y="38100"/>
                </a:lnTo>
                <a:lnTo>
                  <a:pt x="1904999" y="76200"/>
                </a:lnTo>
                <a:lnTo>
                  <a:pt x="1943099" y="76200"/>
                </a:lnTo>
                <a:lnTo>
                  <a:pt x="1943099" y="38100"/>
                </a:lnTo>
                <a:close/>
              </a:path>
              <a:path w="3279140" h="114300">
                <a:moveTo>
                  <a:pt x="2019299" y="38100"/>
                </a:moveTo>
                <a:lnTo>
                  <a:pt x="1981199" y="38100"/>
                </a:lnTo>
                <a:lnTo>
                  <a:pt x="1981199" y="76200"/>
                </a:lnTo>
                <a:lnTo>
                  <a:pt x="2019299" y="76200"/>
                </a:lnTo>
                <a:lnTo>
                  <a:pt x="2019299" y="38100"/>
                </a:lnTo>
                <a:close/>
              </a:path>
              <a:path w="3279140" h="114300">
                <a:moveTo>
                  <a:pt x="2095499" y="38100"/>
                </a:moveTo>
                <a:lnTo>
                  <a:pt x="2057399" y="38100"/>
                </a:lnTo>
                <a:lnTo>
                  <a:pt x="2057399" y="76200"/>
                </a:lnTo>
                <a:lnTo>
                  <a:pt x="2095499" y="76200"/>
                </a:lnTo>
                <a:lnTo>
                  <a:pt x="2095499" y="38100"/>
                </a:lnTo>
                <a:close/>
              </a:path>
              <a:path w="3279140" h="114300">
                <a:moveTo>
                  <a:pt x="2171699" y="38100"/>
                </a:moveTo>
                <a:lnTo>
                  <a:pt x="2133599" y="38100"/>
                </a:lnTo>
                <a:lnTo>
                  <a:pt x="2133599" y="76200"/>
                </a:lnTo>
                <a:lnTo>
                  <a:pt x="2171699" y="76200"/>
                </a:lnTo>
                <a:lnTo>
                  <a:pt x="2171699" y="38100"/>
                </a:lnTo>
                <a:close/>
              </a:path>
              <a:path w="3279140" h="114300">
                <a:moveTo>
                  <a:pt x="2247899" y="38100"/>
                </a:moveTo>
                <a:lnTo>
                  <a:pt x="2209799" y="38100"/>
                </a:lnTo>
                <a:lnTo>
                  <a:pt x="2209799" y="76200"/>
                </a:lnTo>
                <a:lnTo>
                  <a:pt x="2247899" y="76200"/>
                </a:lnTo>
                <a:lnTo>
                  <a:pt x="2247899" y="38100"/>
                </a:lnTo>
                <a:close/>
              </a:path>
              <a:path w="3279140" h="114300">
                <a:moveTo>
                  <a:pt x="2324099" y="38100"/>
                </a:moveTo>
                <a:lnTo>
                  <a:pt x="2285999" y="38100"/>
                </a:lnTo>
                <a:lnTo>
                  <a:pt x="2285999" y="76200"/>
                </a:lnTo>
                <a:lnTo>
                  <a:pt x="2324099" y="76200"/>
                </a:lnTo>
                <a:lnTo>
                  <a:pt x="2324099" y="38100"/>
                </a:lnTo>
                <a:close/>
              </a:path>
              <a:path w="3279140" h="114300">
                <a:moveTo>
                  <a:pt x="2400299" y="38100"/>
                </a:moveTo>
                <a:lnTo>
                  <a:pt x="2362199" y="38100"/>
                </a:lnTo>
                <a:lnTo>
                  <a:pt x="2362199" y="76200"/>
                </a:lnTo>
                <a:lnTo>
                  <a:pt x="2400299" y="76200"/>
                </a:lnTo>
                <a:lnTo>
                  <a:pt x="2400299" y="38100"/>
                </a:lnTo>
                <a:close/>
              </a:path>
              <a:path w="3279140" h="114300">
                <a:moveTo>
                  <a:pt x="2476499" y="38100"/>
                </a:moveTo>
                <a:lnTo>
                  <a:pt x="2438399" y="38100"/>
                </a:lnTo>
                <a:lnTo>
                  <a:pt x="2438399" y="76200"/>
                </a:lnTo>
                <a:lnTo>
                  <a:pt x="2476499" y="76200"/>
                </a:lnTo>
                <a:lnTo>
                  <a:pt x="2476499" y="38100"/>
                </a:lnTo>
                <a:close/>
              </a:path>
              <a:path w="3279140" h="114300">
                <a:moveTo>
                  <a:pt x="2552699" y="38100"/>
                </a:moveTo>
                <a:lnTo>
                  <a:pt x="2514599" y="38100"/>
                </a:lnTo>
                <a:lnTo>
                  <a:pt x="2514599" y="76200"/>
                </a:lnTo>
                <a:lnTo>
                  <a:pt x="2552699" y="76200"/>
                </a:lnTo>
                <a:lnTo>
                  <a:pt x="2552699" y="38100"/>
                </a:lnTo>
                <a:close/>
              </a:path>
              <a:path w="3279140" h="114300">
                <a:moveTo>
                  <a:pt x="2628899" y="38100"/>
                </a:moveTo>
                <a:lnTo>
                  <a:pt x="2590799" y="38100"/>
                </a:lnTo>
                <a:lnTo>
                  <a:pt x="2590799" y="76200"/>
                </a:lnTo>
                <a:lnTo>
                  <a:pt x="2628899" y="76200"/>
                </a:lnTo>
                <a:lnTo>
                  <a:pt x="2628899" y="38100"/>
                </a:lnTo>
                <a:close/>
              </a:path>
              <a:path w="3279140" h="114300">
                <a:moveTo>
                  <a:pt x="2705099" y="38100"/>
                </a:moveTo>
                <a:lnTo>
                  <a:pt x="2666999" y="38100"/>
                </a:lnTo>
                <a:lnTo>
                  <a:pt x="2666999" y="76200"/>
                </a:lnTo>
                <a:lnTo>
                  <a:pt x="2705099" y="76200"/>
                </a:lnTo>
                <a:lnTo>
                  <a:pt x="2705099" y="38100"/>
                </a:lnTo>
                <a:close/>
              </a:path>
              <a:path w="3279140" h="114300">
                <a:moveTo>
                  <a:pt x="2781299" y="38100"/>
                </a:moveTo>
                <a:lnTo>
                  <a:pt x="2743199" y="38100"/>
                </a:lnTo>
                <a:lnTo>
                  <a:pt x="2743199" y="76200"/>
                </a:lnTo>
                <a:lnTo>
                  <a:pt x="2781299" y="76200"/>
                </a:lnTo>
                <a:lnTo>
                  <a:pt x="2781299" y="38100"/>
                </a:lnTo>
                <a:close/>
              </a:path>
              <a:path w="3279140" h="114300">
                <a:moveTo>
                  <a:pt x="2857499" y="38100"/>
                </a:moveTo>
                <a:lnTo>
                  <a:pt x="2819399" y="38100"/>
                </a:lnTo>
                <a:lnTo>
                  <a:pt x="2819399" y="76200"/>
                </a:lnTo>
                <a:lnTo>
                  <a:pt x="2857499" y="76200"/>
                </a:lnTo>
                <a:lnTo>
                  <a:pt x="2857499" y="38100"/>
                </a:lnTo>
                <a:close/>
              </a:path>
              <a:path w="3279140" h="114300">
                <a:moveTo>
                  <a:pt x="2933699" y="38100"/>
                </a:moveTo>
                <a:lnTo>
                  <a:pt x="2895599" y="38100"/>
                </a:lnTo>
                <a:lnTo>
                  <a:pt x="2895599" y="76200"/>
                </a:lnTo>
                <a:lnTo>
                  <a:pt x="2933699" y="76200"/>
                </a:lnTo>
                <a:lnTo>
                  <a:pt x="2933699" y="38100"/>
                </a:lnTo>
                <a:close/>
              </a:path>
              <a:path w="3279140" h="114300">
                <a:moveTo>
                  <a:pt x="3009899" y="38100"/>
                </a:moveTo>
                <a:lnTo>
                  <a:pt x="2971799" y="38100"/>
                </a:lnTo>
                <a:lnTo>
                  <a:pt x="2971799" y="76200"/>
                </a:lnTo>
                <a:lnTo>
                  <a:pt x="3009899" y="76200"/>
                </a:lnTo>
                <a:lnTo>
                  <a:pt x="3009899" y="38100"/>
                </a:lnTo>
                <a:close/>
              </a:path>
              <a:path w="3279140" h="114300">
                <a:moveTo>
                  <a:pt x="3086099" y="38100"/>
                </a:moveTo>
                <a:lnTo>
                  <a:pt x="3047999" y="38100"/>
                </a:lnTo>
                <a:lnTo>
                  <a:pt x="3047999" y="76200"/>
                </a:lnTo>
                <a:lnTo>
                  <a:pt x="3086099" y="76200"/>
                </a:lnTo>
                <a:lnTo>
                  <a:pt x="3086099" y="38100"/>
                </a:lnTo>
                <a:close/>
              </a:path>
              <a:path w="3279140" h="114300">
                <a:moveTo>
                  <a:pt x="3162299" y="38100"/>
                </a:moveTo>
                <a:lnTo>
                  <a:pt x="3124199" y="38100"/>
                </a:lnTo>
                <a:lnTo>
                  <a:pt x="3124199" y="76200"/>
                </a:lnTo>
                <a:lnTo>
                  <a:pt x="3162299" y="76200"/>
                </a:lnTo>
                <a:lnTo>
                  <a:pt x="3162299" y="38100"/>
                </a:lnTo>
                <a:close/>
              </a:path>
              <a:path w="3279140" h="114300">
                <a:moveTo>
                  <a:pt x="3164713" y="0"/>
                </a:moveTo>
                <a:lnTo>
                  <a:pt x="3164713" y="114300"/>
                </a:lnTo>
                <a:lnTo>
                  <a:pt x="3279013" y="57150"/>
                </a:lnTo>
                <a:lnTo>
                  <a:pt x="3164713" y="0"/>
                </a:lnTo>
                <a:close/>
              </a:path>
            </a:pathLst>
          </a:custGeom>
          <a:solidFill>
            <a:srgbClr val="9B9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443854" y="5976924"/>
            <a:ext cx="264668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000" i="1" spc="-5" dirty="0">
                <a:solidFill>
                  <a:srgbClr val="676B6B"/>
                </a:solidFill>
                <a:latin typeface="Calibri"/>
                <a:cs typeface="Calibri"/>
              </a:rPr>
              <a:t>Services to support youth with highest acuity</a:t>
            </a:r>
            <a:r>
              <a:rPr sz="1000" i="1" spc="-15" dirty="0">
                <a:solidFill>
                  <a:srgbClr val="676B6B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676B6B"/>
                </a:solidFill>
                <a:latin typeface="Calibri"/>
                <a:cs typeface="Calibri"/>
              </a:rPr>
              <a:t>needs</a:t>
            </a:r>
            <a:endParaRPr sz="10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1000" i="1" spc="-10" dirty="0">
                <a:solidFill>
                  <a:srgbClr val="676B6B"/>
                </a:solidFill>
                <a:latin typeface="Calibri"/>
                <a:cs typeface="Calibri"/>
              </a:rPr>
              <a:t>Third-party </a:t>
            </a:r>
            <a:r>
              <a:rPr sz="1000" i="1" spc="-5" dirty="0">
                <a:solidFill>
                  <a:srgbClr val="676B6B"/>
                </a:solidFill>
                <a:latin typeface="Calibri"/>
                <a:cs typeface="Calibri"/>
              </a:rPr>
              <a:t>review</a:t>
            </a:r>
            <a:r>
              <a:rPr sz="1000" i="1" spc="-15" dirty="0">
                <a:solidFill>
                  <a:srgbClr val="676B6B"/>
                </a:solidFill>
                <a:latin typeface="Calibri"/>
                <a:cs typeface="Calibri"/>
              </a:rPr>
              <a:t> </a:t>
            </a:r>
            <a:r>
              <a:rPr sz="1000" i="1" spc="-5" dirty="0">
                <a:solidFill>
                  <a:srgbClr val="676B6B"/>
                </a:solidFill>
                <a:latin typeface="Calibri"/>
                <a:cs typeface="Calibri"/>
              </a:rPr>
              <a:t>required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27761" y="6457899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31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18486" y="446023"/>
            <a:ext cx="43218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DFPS </a:t>
            </a:r>
            <a:r>
              <a:rPr spc="-25" dirty="0"/>
              <a:t>Data</a:t>
            </a:r>
            <a:r>
              <a:rPr spc="-35" dirty="0"/>
              <a:t> </a:t>
            </a:r>
            <a:r>
              <a:rPr spc="-10" dirty="0"/>
              <a:t>Overview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18741" y="3113659"/>
            <a:ext cx="9667240" cy="11779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For more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information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regarding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DFPS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program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areas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and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performance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metrics 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please use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the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DFPS Quarterly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Performance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Report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for</a:t>
            </a:r>
            <a:r>
              <a:rPr sz="24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reference.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2400" u="heavy" spc="-5" dirty="0">
                <a:solidFill>
                  <a:srgbClr val="00B3E2"/>
                </a:solidFill>
                <a:uFill>
                  <a:solidFill>
                    <a:srgbClr val="00B3E2"/>
                  </a:solidFill>
                </a:uFill>
                <a:latin typeface="Calibri"/>
                <a:cs typeface="Calibri"/>
                <a:hlinkClick r:id="rId2"/>
              </a:rPr>
              <a:t>FY24_Q4_Report_Card.pdf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92610" y="6381699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6499B"/>
                </a:solidFill>
                <a:latin typeface="Calibri"/>
                <a:cs typeface="Calibri"/>
              </a:rPr>
              <a:t>32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56508" y="3792728"/>
            <a:ext cx="79260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Contact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DFPS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Government Relations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at </a:t>
            </a:r>
            <a:r>
              <a:rPr sz="2400" b="1" u="heavy" spc="-20" dirty="0">
                <a:solidFill>
                  <a:srgbClr val="00B3E2"/>
                </a:solidFill>
                <a:uFill>
                  <a:solidFill>
                    <a:srgbClr val="00B3E2"/>
                  </a:solidFill>
                </a:uFill>
                <a:latin typeface="Calibri"/>
                <a:cs typeface="Calibri"/>
                <a:hlinkClick r:id="rId2"/>
              </a:rPr>
              <a:t>govrel@dfps.texas.gov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2674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Thank</a:t>
            </a:r>
            <a:r>
              <a:rPr spc="-90" dirty="0"/>
              <a:t> </a:t>
            </a:r>
            <a:r>
              <a:rPr spc="-15" dirty="0"/>
              <a:t>you!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37784" y="1383538"/>
            <a:ext cx="5033010" cy="1648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4330"/>
              </a:lnSpc>
              <a:spcBef>
                <a:spcPts val="105"/>
              </a:spcBef>
            </a:pPr>
            <a:r>
              <a:rPr sz="3800" dirty="0"/>
              <a:t>APPENDIX:</a:t>
            </a:r>
            <a:endParaRPr sz="3800"/>
          </a:p>
          <a:p>
            <a:pPr marL="12065" marR="5080" indent="-110489" algn="ctr">
              <a:lnSpc>
                <a:spcPts val="4110"/>
              </a:lnSpc>
              <a:spcBef>
                <a:spcPts val="280"/>
              </a:spcBef>
            </a:pPr>
            <a:r>
              <a:rPr sz="3800" dirty="0"/>
              <a:t>High Acuity </a:t>
            </a:r>
            <a:r>
              <a:rPr sz="3800" spc="-60" dirty="0"/>
              <a:t>Youth </a:t>
            </a:r>
            <a:r>
              <a:rPr sz="3800" spc="-5" dirty="0"/>
              <a:t>and  </a:t>
            </a:r>
            <a:r>
              <a:rPr sz="3800" spc="-15" dirty="0"/>
              <a:t>Behavioral </a:t>
            </a:r>
            <a:r>
              <a:rPr sz="3800" dirty="0"/>
              <a:t>Health</a:t>
            </a:r>
            <a:r>
              <a:rPr sz="3800" spc="-70" dirty="0"/>
              <a:t> </a:t>
            </a:r>
            <a:r>
              <a:rPr sz="3800" dirty="0"/>
              <a:t>Access</a:t>
            </a:r>
            <a:endParaRPr sz="38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18486" y="446023"/>
            <a:ext cx="25774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95" dirty="0">
                <a:solidFill>
                  <a:srgbClr val="001F5F"/>
                </a:solidFill>
              </a:rPr>
              <a:t>STAR</a:t>
            </a:r>
            <a:r>
              <a:rPr spc="-80" dirty="0">
                <a:solidFill>
                  <a:srgbClr val="001F5F"/>
                </a:solidFill>
              </a:rPr>
              <a:t> </a:t>
            </a:r>
            <a:r>
              <a:rPr spc="-5" dirty="0">
                <a:solidFill>
                  <a:srgbClr val="001F5F"/>
                </a:solidFill>
              </a:rPr>
              <a:t>Health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18741" y="1679829"/>
            <a:ext cx="9019540" cy="355092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34925">
              <a:lnSpc>
                <a:spcPts val="2050"/>
              </a:lnSpc>
              <a:spcBef>
                <a:spcPts val="355"/>
              </a:spcBef>
            </a:pPr>
            <a:r>
              <a:rPr sz="1900" spc="-45" dirty="0">
                <a:solidFill>
                  <a:srgbClr val="001F5F"/>
                </a:solidFill>
                <a:latin typeface="Calibri"/>
                <a:cs typeface="Calibri"/>
              </a:rPr>
              <a:t>STAR </a:t>
            </a:r>
            <a:r>
              <a:rPr sz="1900" spc="-10" dirty="0">
                <a:solidFill>
                  <a:srgbClr val="001F5F"/>
                </a:solidFill>
                <a:latin typeface="Calibri"/>
                <a:cs typeface="Calibri"/>
              </a:rPr>
              <a:t>Health </a:t>
            </a:r>
            <a:r>
              <a:rPr sz="1900" spc="-5" dirty="0">
                <a:solidFill>
                  <a:srgbClr val="001F5F"/>
                </a:solidFill>
                <a:latin typeface="Calibri"/>
                <a:cs typeface="Calibri"/>
              </a:rPr>
              <a:t>is the </a:t>
            </a:r>
            <a:r>
              <a:rPr sz="1900" spc="-15" dirty="0">
                <a:solidFill>
                  <a:srgbClr val="001F5F"/>
                </a:solidFill>
                <a:latin typeface="Calibri"/>
                <a:cs typeface="Calibri"/>
              </a:rPr>
              <a:t>statewide </a:t>
            </a:r>
            <a:r>
              <a:rPr sz="1900" spc="-5" dirty="0">
                <a:solidFill>
                  <a:srgbClr val="001F5F"/>
                </a:solidFill>
                <a:latin typeface="Calibri"/>
                <a:cs typeface="Calibri"/>
              </a:rPr>
              <a:t>Medicaid managed </a:t>
            </a:r>
            <a:r>
              <a:rPr sz="1900" spc="-15" dirty="0">
                <a:solidFill>
                  <a:srgbClr val="001F5F"/>
                </a:solidFill>
                <a:latin typeface="Calibri"/>
                <a:cs typeface="Calibri"/>
              </a:rPr>
              <a:t>care </a:t>
            </a:r>
            <a:r>
              <a:rPr sz="1900" spc="-20" dirty="0">
                <a:solidFill>
                  <a:srgbClr val="001F5F"/>
                </a:solidFill>
                <a:latin typeface="Calibri"/>
                <a:cs typeface="Calibri"/>
              </a:rPr>
              <a:t>program </a:t>
            </a:r>
            <a:r>
              <a:rPr sz="1900" spc="-5" dirty="0">
                <a:solidFill>
                  <a:srgbClr val="001F5F"/>
                </a:solidFill>
                <a:latin typeface="Calibri"/>
                <a:cs typeface="Calibri"/>
              </a:rPr>
              <a:t>that </a:t>
            </a:r>
            <a:r>
              <a:rPr sz="1900" spc="-15" dirty="0">
                <a:solidFill>
                  <a:srgbClr val="001F5F"/>
                </a:solidFill>
                <a:latin typeface="Calibri"/>
                <a:cs typeface="Calibri"/>
              </a:rPr>
              <a:t>provides </a:t>
            </a:r>
            <a:r>
              <a:rPr sz="1900" spc="-10" dirty="0">
                <a:solidFill>
                  <a:srgbClr val="001F5F"/>
                </a:solidFill>
                <a:latin typeface="Calibri"/>
                <a:cs typeface="Calibri"/>
              </a:rPr>
              <a:t>comprehensive  healthcare </a:t>
            </a:r>
            <a:r>
              <a:rPr sz="1900" spc="-5" dirty="0">
                <a:solidFill>
                  <a:srgbClr val="001F5F"/>
                </a:solidFill>
                <a:latin typeface="Calibri"/>
                <a:cs typeface="Calibri"/>
              </a:rPr>
              <a:t>services </a:t>
            </a:r>
            <a:r>
              <a:rPr sz="1900" spc="-20" dirty="0">
                <a:solidFill>
                  <a:srgbClr val="001F5F"/>
                </a:solidFill>
                <a:latin typeface="Calibri"/>
                <a:cs typeface="Calibri"/>
              </a:rPr>
              <a:t>for </a:t>
            </a:r>
            <a:r>
              <a:rPr sz="1900" spc="-10" dirty="0">
                <a:solidFill>
                  <a:srgbClr val="001F5F"/>
                </a:solidFill>
                <a:latin typeface="Calibri"/>
                <a:cs typeface="Calibri"/>
              </a:rPr>
              <a:t>children </a:t>
            </a:r>
            <a:r>
              <a:rPr sz="1900" spc="-5" dirty="0">
                <a:solidFill>
                  <a:srgbClr val="001F5F"/>
                </a:solidFill>
                <a:latin typeface="Calibri"/>
                <a:cs typeface="Calibri"/>
              </a:rPr>
              <a:t>and </a:t>
            </a:r>
            <a:r>
              <a:rPr sz="1900" spc="-10" dirty="0">
                <a:solidFill>
                  <a:srgbClr val="001F5F"/>
                </a:solidFill>
                <a:latin typeface="Calibri"/>
                <a:cs typeface="Calibri"/>
              </a:rPr>
              <a:t>youth </a:t>
            </a:r>
            <a:r>
              <a:rPr sz="1900" spc="-5" dirty="0">
                <a:solidFill>
                  <a:srgbClr val="001F5F"/>
                </a:solidFill>
                <a:latin typeface="Calibri"/>
                <a:cs typeface="Calibri"/>
              </a:rPr>
              <a:t>in DFPS</a:t>
            </a:r>
            <a:r>
              <a:rPr sz="1900" spc="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001F5F"/>
                </a:solidFill>
                <a:latin typeface="Calibri"/>
                <a:cs typeface="Calibri"/>
              </a:rPr>
              <a:t>conservatorship.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900">
              <a:latin typeface="Calibri"/>
              <a:cs typeface="Calibri"/>
            </a:endParaRPr>
          </a:p>
          <a:p>
            <a:pPr marL="12700">
              <a:lnSpc>
                <a:spcPts val="2170"/>
              </a:lnSpc>
              <a:spcBef>
                <a:spcPts val="1480"/>
              </a:spcBef>
            </a:pPr>
            <a:r>
              <a:rPr sz="1900" spc="-10" dirty="0">
                <a:solidFill>
                  <a:srgbClr val="001F5F"/>
                </a:solidFill>
                <a:latin typeface="Calibri"/>
                <a:cs typeface="Calibri"/>
              </a:rPr>
              <a:t>As </a:t>
            </a:r>
            <a:r>
              <a:rPr sz="1900" spc="-5" dirty="0">
                <a:solidFill>
                  <a:srgbClr val="001F5F"/>
                </a:solidFill>
                <a:latin typeface="Calibri"/>
                <a:cs typeface="Calibri"/>
              </a:rPr>
              <a:t>the </a:t>
            </a:r>
            <a:r>
              <a:rPr sz="1900" spc="-10" dirty="0">
                <a:solidFill>
                  <a:srgbClr val="001F5F"/>
                </a:solidFill>
                <a:latin typeface="Calibri"/>
                <a:cs typeface="Calibri"/>
              </a:rPr>
              <a:t>contracting </a:t>
            </a:r>
            <a:r>
              <a:rPr sz="1900" spc="-5" dirty="0">
                <a:solidFill>
                  <a:srgbClr val="001F5F"/>
                </a:solidFill>
                <a:latin typeface="Calibri"/>
                <a:cs typeface="Calibri"/>
              </a:rPr>
              <a:t>agent, </a:t>
            </a:r>
            <a:r>
              <a:rPr sz="1900" spc="-10" dirty="0">
                <a:solidFill>
                  <a:srgbClr val="001F5F"/>
                </a:solidFill>
                <a:latin typeface="Calibri"/>
                <a:cs typeface="Calibri"/>
              </a:rPr>
              <a:t>HHSC </a:t>
            </a:r>
            <a:r>
              <a:rPr sz="1900" spc="-5" dirty="0">
                <a:solidFill>
                  <a:srgbClr val="001F5F"/>
                </a:solidFill>
                <a:latin typeface="Calibri"/>
                <a:cs typeface="Calibri"/>
              </a:rPr>
              <a:t>has </a:t>
            </a:r>
            <a:r>
              <a:rPr sz="1900" spc="-20" dirty="0">
                <a:solidFill>
                  <a:srgbClr val="001F5F"/>
                </a:solidFill>
                <a:latin typeface="Calibri"/>
                <a:cs typeface="Calibri"/>
              </a:rPr>
              <a:t>oversight </a:t>
            </a:r>
            <a:r>
              <a:rPr sz="1900" spc="-5" dirty="0">
                <a:solidFill>
                  <a:srgbClr val="001F5F"/>
                </a:solidFill>
                <a:latin typeface="Calibri"/>
                <a:cs typeface="Calibri"/>
              </a:rPr>
              <a:t>of the </a:t>
            </a:r>
            <a:r>
              <a:rPr sz="1900" spc="-45" dirty="0">
                <a:solidFill>
                  <a:srgbClr val="001F5F"/>
                </a:solidFill>
                <a:latin typeface="Calibri"/>
                <a:cs typeface="Calibri"/>
              </a:rPr>
              <a:t>STAR </a:t>
            </a:r>
            <a:r>
              <a:rPr sz="1900" spc="-5" dirty="0">
                <a:solidFill>
                  <a:srgbClr val="001F5F"/>
                </a:solidFill>
                <a:latin typeface="Calibri"/>
                <a:cs typeface="Calibri"/>
              </a:rPr>
              <a:t>Health </a:t>
            </a:r>
            <a:r>
              <a:rPr sz="1900" spc="-10" dirty="0">
                <a:solidFill>
                  <a:srgbClr val="001F5F"/>
                </a:solidFill>
                <a:latin typeface="Calibri"/>
                <a:cs typeface="Calibri"/>
              </a:rPr>
              <a:t>contract, </a:t>
            </a:r>
            <a:r>
              <a:rPr sz="1900" spc="-5" dirty="0">
                <a:solidFill>
                  <a:srgbClr val="001F5F"/>
                </a:solidFill>
                <a:latin typeface="Calibri"/>
                <a:cs typeface="Calibri"/>
              </a:rPr>
              <a:t>including</a:t>
            </a:r>
            <a:r>
              <a:rPr sz="1900" spc="2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001F5F"/>
                </a:solidFill>
                <a:latin typeface="Calibri"/>
                <a:cs typeface="Calibri"/>
              </a:rPr>
              <a:t>contract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ts val="2170"/>
              </a:lnSpc>
            </a:pPr>
            <a:r>
              <a:rPr sz="1900" spc="-15" dirty="0">
                <a:solidFill>
                  <a:srgbClr val="001F5F"/>
                </a:solidFill>
                <a:latin typeface="Calibri"/>
                <a:cs typeface="Calibri"/>
              </a:rPr>
              <a:t>oversight </a:t>
            </a:r>
            <a:r>
              <a:rPr sz="1900" spc="-5" dirty="0">
                <a:solidFill>
                  <a:srgbClr val="001F5F"/>
                </a:solidFill>
                <a:latin typeface="Calibri"/>
                <a:cs typeface="Calibri"/>
              </a:rPr>
              <a:t>and </a:t>
            </a:r>
            <a:r>
              <a:rPr sz="1900" spc="-10" dirty="0">
                <a:solidFill>
                  <a:srgbClr val="001F5F"/>
                </a:solidFill>
                <a:latin typeface="Calibri"/>
                <a:cs typeface="Calibri"/>
              </a:rPr>
              <a:t>performance</a:t>
            </a:r>
            <a:r>
              <a:rPr sz="1900" spc="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001F5F"/>
                </a:solidFill>
                <a:latin typeface="Calibri"/>
                <a:cs typeface="Calibri"/>
              </a:rPr>
              <a:t>monitoring.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10"/>
              </a:spcBef>
            </a:pPr>
            <a:r>
              <a:rPr sz="1900" spc="-15" dirty="0">
                <a:solidFill>
                  <a:srgbClr val="001F5F"/>
                </a:solidFill>
                <a:latin typeface="Calibri"/>
                <a:cs typeface="Calibri"/>
              </a:rPr>
              <a:t>Behavioral </a:t>
            </a:r>
            <a:r>
              <a:rPr sz="1900" spc="-5" dirty="0">
                <a:solidFill>
                  <a:srgbClr val="001F5F"/>
                </a:solidFill>
                <a:latin typeface="Calibri"/>
                <a:cs typeface="Calibri"/>
              </a:rPr>
              <a:t>health </a:t>
            </a:r>
            <a:r>
              <a:rPr sz="1900" spc="-15" dirty="0">
                <a:solidFill>
                  <a:srgbClr val="001F5F"/>
                </a:solidFill>
                <a:latin typeface="Calibri"/>
                <a:cs typeface="Calibri"/>
              </a:rPr>
              <a:t>programs </a:t>
            </a:r>
            <a:r>
              <a:rPr sz="1900" spc="-5" dirty="0">
                <a:solidFill>
                  <a:srgbClr val="001F5F"/>
                </a:solidFill>
                <a:latin typeface="Calibri"/>
                <a:cs typeface="Calibri"/>
              </a:rPr>
              <a:t>and services within </a:t>
            </a:r>
            <a:r>
              <a:rPr sz="1900" spc="-45" dirty="0">
                <a:solidFill>
                  <a:srgbClr val="001F5F"/>
                </a:solidFill>
                <a:latin typeface="Calibri"/>
                <a:cs typeface="Calibri"/>
              </a:rPr>
              <a:t>STAR </a:t>
            </a:r>
            <a:r>
              <a:rPr sz="1900" spc="-10" dirty="0">
                <a:solidFill>
                  <a:srgbClr val="001F5F"/>
                </a:solidFill>
                <a:latin typeface="Calibri"/>
                <a:cs typeface="Calibri"/>
              </a:rPr>
              <a:t>Health address </a:t>
            </a:r>
            <a:r>
              <a:rPr sz="1900" spc="-5" dirty="0">
                <a:solidFill>
                  <a:srgbClr val="001F5F"/>
                </a:solidFill>
                <a:latin typeface="Calibri"/>
                <a:cs typeface="Calibri"/>
              </a:rPr>
              <a:t>the needs</a:t>
            </a:r>
            <a:r>
              <a:rPr sz="1900" spc="2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001F5F"/>
                </a:solidFill>
                <a:latin typeface="Calibri"/>
                <a:cs typeface="Calibri"/>
              </a:rPr>
              <a:t>of:</a:t>
            </a:r>
            <a:endParaRPr sz="19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900" spc="-10" dirty="0">
                <a:solidFill>
                  <a:srgbClr val="001F5F"/>
                </a:solidFill>
                <a:latin typeface="Calibri"/>
                <a:cs typeface="Calibri"/>
              </a:rPr>
              <a:t>high </a:t>
            </a:r>
            <a:r>
              <a:rPr sz="1900" spc="-5" dirty="0">
                <a:solidFill>
                  <a:srgbClr val="001F5F"/>
                </a:solidFill>
                <a:latin typeface="Calibri"/>
                <a:cs typeface="Calibri"/>
              </a:rPr>
              <a:t>acuity </a:t>
            </a:r>
            <a:r>
              <a:rPr sz="1900" spc="-10" dirty="0">
                <a:solidFill>
                  <a:srgbClr val="001F5F"/>
                </a:solidFill>
                <a:latin typeface="Calibri"/>
                <a:cs typeface="Calibri"/>
              </a:rPr>
              <a:t>youth </a:t>
            </a:r>
            <a:r>
              <a:rPr sz="1900" spc="-5" dirty="0">
                <a:solidFill>
                  <a:srgbClr val="001F5F"/>
                </a:solidFill>
                <a:latin typeface="Calibri"/>
                <a:cs typeface="Calibri"/>
              </a:rPr>
              <a:t>in DFPS</a:t>
            </a:r>
            <a:r>
              <a:rPr sz="1900" spc="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001F5F"/>
                </a:solidFill>
                <a:latin typeface="Calibri"/>
                <a:cs typeface="Calibri"/>
              </a:rPr>
              <a:t>conservatorship,</a:t>
            </a:r>
            <a:endParaRPr sz="19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900" spc="-10" dirty="0">
                <a:solidFill>
                  <a:srgbClr val="001F5F"/>
                </a:solidFill>
                <a:latin typeface="Calibri"/>
                <a:cs typeface="Calibri"/>
              </a:rPr>
              <a:t>families at </a:t>
            </a:r>
            <a:r>
              <a:rPr sz="1900" spc="-5" dirty="0">
                <a:solidFill>
                  <a:srgbClr val="001F5F"/>
                </a:solidFill>
                <a:latin typeface="Calibri"/>
                <a:cs typeface="Calibri"/>
              </a:rPr>
              <a:t>risk of </a:t>
            </a:r>
            <a:r>
              <a:rPr sz="1900" spc="-15" dirty="0">
                <a:solidFill>
                  <a:srgbClr val="001F5F"/>
                </a:solidFill>
                <a:latin typeface="Calibri"/>
                <a:cs typeface="Calibri"/>
              </a:rPr>
              <a:t>parental </a:t>
            </a:r>
            <a:r>
              <a:rPr sz="1900" spc="-10" dirty="0">
                <a:solidFill>
                  <a:srgbClr val="001F5F"/>
                </a:solidFill>
                <a:latin typeface="Calibri"/>
                <a:cs typeface="Calibri"/>
              </a:rPr>
              <a:t>relinquishment,</a:t>
            </a:r>
            <a:r>
              <a:rPr sz="1900" spc="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endParaRPr sz="19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900" spc="-5" dirty="0">
                <a:solidFill>
                  <a:srgbClr val="001F5F"/>
                </a:solidFill>
                <a:latin typeface="Calibri"/>
                <a:cs typeface="Calibri"/>
              </a:rPr>
              <a:t>those </a:t>
            </a:r>
            <a:r>
              <a:rPr sz="1900" spc="-10" dirty="0">
                <a:solidFill>
                  <a:srgbClr val="001F5F"/>
                </a:solidFill>
                <a:latin typeface="Calibri"/>
                <a:cs typeface="Calibri"/>
              </a:rPr>
              <a:t>at </a:t>
            </a:r>
            <a:r>
              <a:rPr sz="1900" spc="-5" dirty="0">
                <a:solidFill>
                  <a:srgbClr val="001F5F"/>
                </a:solidFill>
                <a:latin typeface="Calibri"/>
                <a:cs typeface="Calibri"/>
              </a:rPr>
              <a:t>risk </a:t>
            </a:r>
            <a:r>
              <a:rPr sz="1900" spc="-10" dirty="0">
                <a:solidFill>
                  <a:srgbClr val="001F5F"/>
                </a:solidFill>
                <a:latin typeface="Calibri"/>
                <a:cs typeface="Calibri"/>
              </a:rPr>
              <a:t>of becoming </a:t>
            </a:r>
            <a:r>
              <a:rPr sz="1900" spc="-15" dirty="0">
                <a:solidFill>
                  <a:srgbClr val="001F5F"/>
                </a:solidFill>
                <a:latin typeface="Calibri"/>
                <a:cs typeface="Calibri"/>
              </a:rPr>
              <a:t>involved </a:t>
            </a:r>
            <a:r>
              <a:rPr sz="1900" spc="-5" dirty="0">
                <a:solidFill>
                  <a:srgbClr val="001F5F"/>
                </a:solidFill>
                <a:latin typeface="Calibri"/>
                <a:cs typeface="Calibri"/>
              </a:rPr>
              <a:t>in the </a:t>
            </a:r>
            <a:r>
              <a:rPr sz="1900" spc="-10" dirty="0">
                <a:solidFill>
                  <a:srgbClr val="001F5F"/>
                </a:solidFill>
                <a:latin typeface="Calibri"/>
                <a:cs typeface="Calibri"/>
              </a:rPr>
              <a:t>juvenile justice</a:t>
            </a:r>
            <a:r>
              <a:rPr sz="1900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900" spc="-20" dirty="0">
                <a:solidFill>
                  <a:srgbClr val="001F5F"/>
                </a:solidFill>
                <a:latin typeface="Calibri"/>
                <a:cs typeface="Calibri"/>
              </a:rPr>
              <a:t>system.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92610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35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18486" y="446023"/>
            <a:ext cx="56114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>
                <a:solidFill>
                  <a:srgbClr val="001F5F"/>
                </a:solidFill>
              </a:rPr>
              <a:t>Behavioral </a:t>
            </a:r>
            <a:r>
              <a:rPr spc="-5" dirty="0">
                <a:solidFill>
                  <a:srgbClr val="001F5F"/>
                </a:solidFill>
              </a:rPr>
              <a:t>Health</a:t>
            </a:r>
            <a:r>
              <a:rPr spc="10" dirty="0">
                <a:solidFill>
                  <a:srgbClr val="001F5F"/>
                </a:solidFill>
              </a:rPr>
              <a:t> </a:t>
            </a:r>
            <a:r>
              <a:rPr spc="-5" dirty="0">
                <a:solidFill>
                  <a:srgbClr val="001F5F"/>
                </a:solidFill>
              </a:rPr>
              <a:t>Services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18741" y="1402841"/>
            <a:ext cx="907415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29200"/>
                </a:solidFill>
                <a:latin typeface="Calibri"/>
                <a:cs typeface="Calibri"/>
              </a:rPr>
              <a:t>Services </a:t>
            </a:r>
            <a:r>
              <a:rPr sz="2400" b="1" spc="-10" dirty="0">
                <a:solidFill>
                  <a:srgbClr val="C29200"/>
                </a:solidFill>
                <a:latin typeface="Calibri"/>
                <a:cs typeface="Calibri"/>
              </a:rPr>
              <a:t>available that are </a:t>
            </a:r>
            <a:r>
              <a:rPr sz="2400" b="1" dirty="0">
                <a:solidFill>
                  <a:srgbClr val="C29200"/>
                </a:solidFill>
                <a:latin typeface="Calibri"/>
                <a:cs typeface="Calibri"/>
              </a:rPr>
              <a:t>accessed </a:t>
            </a:r>
            <a:r>
              <a:rPr sz="2400" b="1" spc="-10" dirty="0">
                <a:solidFill>
                  <a:srgbClr val="C29200"/>
                </a:solidFill>
                <a:latin typeface="Calibri"/>
                <a:cs typeface="Calibri"/>
              </a:rPr>
              <a:t>through </a:t>
            </a:r>
            <a:r>
              <a:rPr sz="2400" b="1" spc="-5" dirty="0">
                <a:solidFill>
                  <a:srgbClr val="C29200"/>
                </a:solidFill>
                <a:latin typeface="Calibri"/>
                <a:cs typeface="Calibri"/>
              </a:rPr>
              <a:t>HHSC </a:t>
            </a:r>
            <a:r>
              <a:rPr sz="2400" b="1" dirty="0">
                <a:solidFill>
                  <a:srgbClr val="C29200"/>
                </a:solidFill>
                <a:latin typeface="Calibri"/>
                <a:cs typeface="Calibri"/>
              </a:rPr>
              <a:t>and </a:t>
            </a:r>
            <a:r>
              <a:rPr sz="2400" b="1" spc="-5" dirty="0">
                <a:solidFill>
                  <a:srgbClr val="C29200"/>
                </a:solidFill>
                <a:latin typeface="Calibri"/>
                <a:cs typeface="Calibri"/>
              </a:rPr>
              <a:t>the Local </a:t>
            </a:r>
            <a:r>
              <a:rPr sz="2400" b="1" spc="-15" dirty="0">
                <a:solidFill>
                  <a:srgbClr val="C29200"/>
                </a:solidFill>
                <a:latin typeface="Calibri"/>
                <a:cs typeface="Calibri"/>
              </a:rPr>
              <a:t>Mental  </a:t>
            </a:r>
            <a:r>
              <a:rPr sz="2400" b="1" spc="-5" dirty="0">
                <a:solidFill>
                  <a:srgbClr val="C29200"/>
                </a:solidFill>
                <a:latin typeface="Calibri"/>
                <a:cs typeface="Calibri"/>
              </a:rPr>
              <a:t>Health Authorities (LMHA) </a:t>
            </a:r>
            <a:r>
              <a:rPr sz="2400" b="1" spc="-10" dirty="0">
                <a:solidFill>
                  <a:srgbClr val="C29200"/>
                </a:solidFill>
                <a:latin typeface="Calibri"/>
                <a:cs typeface="Calibri"/>
              </a:rPr>
              <a:t>that </a:t>
            </a:r>
            <a:r>
              <a:rPr sz="2400" b="1" spc="-5" dirty="0">
                <a:solidFill>
                  <a:srgbClr val="C29200"/>
                </a:solidFill>
                <a:latin typeface="Calibri"/>
                <a:cs typeface="Calibri"/>
              </a:rPr>
              <a:t>DFPS </a:t>
            </a:r>
            <a:r>
              <a:rPr sz="2400" b="1" spc="-10" dirty="0">
                <a:solidFill>
                  <a:srgbClr val="C29200"/>
                </a:solidFill>
                <a:latin typeface="Calibri"/>
                <a:cs typeface="Calibri"/>
              </a:rPr>
              <a:t>utilizes </a:t>
            </a:r>
            <a:r>
              <a:rPr sz="2400" b="1" spc="-15" dirty="0">
                <a:solidFill>
                  <a:srgbClr val="C29200"/>
                </a:solidFill>
                <a:latin typeface="Calibri"/>
                <a:cs typeface="Calibri"/>
              </a:rPr>
              <a:t>to </a:t>
            </a:r>
            <a:r>
              <a:rPr sz="2400" b="1" dirty="0">
                <a:solidFill>
                  <a:srgbClr val="C29200"/>
                </a:solidFill>
                <a:latin typeface="Calibri"/>
                <a:cs typeface="Calibri"/>
              </a:rPr>
              <a:t>serve </a:t>
            </a:r>
            <a:r>
              <a:rPr sz="2400" b="1" spc="-5" dirty="0">
                <a:solidFill>
                  <a:srgbClr val="C29200"/>
                </a:solidFill>
                <a:latin typeface="Calibri"/>
                <a:cs typeface="Calibri"/>
              </a:rPr>
              <a:t>high acuity</a:t>
            </a:r>
            <a:r>
              <a:rPr sz="2400" b="1" spc="105" dirty="0">
                <a:solidFill>
                  <a:srgbClr val="C292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C29200"/>
                </a:solidFill>
                <a:latin typeface="Calibri"/>
                <a:cs typeface="Calibri"/>
              </a:rPr>
              <a:t>youth.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18741" y="2386075"/>
            <a:ext cx="9639935" cy="3439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Youth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Empowerment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Services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(YES)</a:t>
            </a:r>
            <a:r>
              <a:rPr sz="1600" b="1" spc="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001F5F"/>
                </a:solidFill>
                <a:latin typeface="Calibri"/>
                <a:cs typeface="Calibri"/>
              </a:rPr>
              <a:t>Waiver</a:t>
            </a:r>
            <a:endParaRPr sz="1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Relinquishment Prevention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and 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wraparound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community support</a:t>
            </a:r>
            <a:r>
              <a:rPr sz="1600" spc="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services.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b="1" spc="-15" dirty="0">
                <a:solidFill>
                  <a:srgbClr val="001F5F"/>
                </a:solidFill>
                <a:latin typeface="Calibri"/>
                <a:cs typeface="Calibri"/>
              </a:rPr>
              <a:t>Multisystemic Therapy</a:t>
            </a:r>
            <a:r>
              <a:rPr sz="1600" b="1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(MST)</a:t>
            </a:r>
            <a:endParaRPr sz="16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Short-term, evidence-based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treatment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model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to 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treat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children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with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serious behavioral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issues and juvenile</a:t>
            </a:r>
            <a:r>
              <a:rPr sz="1600" spc="2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justice-</a:t>
            </a:r>
            <a:endParaRPr sz="16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involvement.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Youth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Crisis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Outreach </a:t>
            </a:r>
            <a:r>
              <a:rPr sz="1600" b="1" spc="-35" dirty="0">
                <a:solidFill>
                  <a:srgbClr val="001F5F"/>
                </a:solidFill>
                <a:latin typeface="Calibri"/>
                <a:cs typeface="Calibri"/>
              </a:rPr>
              <a:t>Teams</a:t>
            </a:r>
            <a:r>
              <a:rPr sz="1600" b="1" spc="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(YCOT)</a:t>
            </a:r>
            <a:endParaRPr sz="1600">
              <a:latin typeface="Calibri"/>
              <a:cs typeface="Calibri"/>
            </a:endParaRPr>
          </a:p>
          <a:p>
            <a:pPr marL="299085" marR="3810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Use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trauma 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informed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interventions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and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strategies to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de-escalate a child in crisis, aid in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relapse 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prevention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and  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safety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planning, and 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are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available to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the </a:t>
            </a:r>
            <a:r>
              <a:rPr sz="1600" spc="-20" dirty="0">
                <a:solidFill>
                  <a:srgbClr val="001F5F"/>
                </a:solidFill>
                <a:latin typeface="Calibri"/>
                <a:cs typeface="Calibri"/>
              </a:rPr>
              <a:t>child’s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family 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for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up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to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90 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days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(or no less than </a:t>
            </a:r>
            <a:r>
              <a:rPr sz="1600" spc="10" dirty="0">
                <a:solidFill>
                  <a:srgbClr val="001F5F"/>
                </a:solidFill>
                <a:latin typeface="Calibri"/>
                <a:cs typeface="Calibri"/>
              </a:rPr>
              <a:t>4-6 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weeks)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after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the crisis 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to provide ongoing stabilization support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and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ensure connection to LMHA/LBHA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or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community behavioral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health 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resources.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Mobile Crisis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Outreach </a:t>
            </a:r>
            <a:r>
              <a:rPr sz="1600" b="1" spc="-35" dirty="0">
                <a:solidFill>
                  <a:srgbClr val="001F5F"/>
                </a:solidFill>
                <a:latin typeface="Calibri"/>
                <a:cs typeface="Calibri"/>
              </a:rPr>
              <a:t>Teams</a:t>
            </a:r>
            <a:r>
              <a:rPr sz="1600" b="1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(MCOTs)</a:t>
            </a:r>
            <a:endParaRPr sz="1600">
              <a:latin typeface="Calibri"/>
              <a:cs typeface="Calibri"/>
            </a:endParaRPr>
          </a:p>
          <a:p>
            <a:pPr marL="299085" marR="372745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Qualified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professionals deployed into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the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community to provide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a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combination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of crisis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services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including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the  facilitation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of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emergency 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care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services and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provision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of 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urgent care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services, crisis follow-up, and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relapse  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prevention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to children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or adults 24 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hours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a </a:t>
            </a:r>
            <a:r>
              <a:rPr sz="1600" spc="-40" dirty="0">
                <a:solidFill>
                  <a:srgbClr val="001F5F"/>
                </a:solidFill>
                <a:latin typeface="Calibri"/>
                <a:cs typeface="Calibri"/>
              </a:rPr>
              <a:t>day,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every 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day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of the</a:t>
            </a:r>
            <a:r>
              <a:rPr sz="1600" spc="1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40" dirty="0">
                <a:solidFill>
                  <a:srgbClr val="001F5F"/>
                </a:solidFill>
                <a:latin typeface="Calibri"/>
                <a:cs typeface="Calibri"/>
              </a:rPr>
              <a:t>year.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92610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36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18486" y="446023"/>
            <a:ext cx="56114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>
                <a:solidFill>
                  <a:srgbClr val="001F5F"/>
                </a:solidFill>
              </a:rPr>
              <a:t>Behavioral </a:t>
            </a:r>
            <a:r>
              <a:rPr spc="-5" dirty="0">
                <a:solidFill>
                  <a:srgbClr val="001F5F"/>
                </a:solidFill>
              </a:rPr>
              <a:t>Health</a:t>
            </a:r>
            <a:r>
              <a:rPr spc="10" dirty="0">
                <a:solidFill>
                  <a:srgbClr val="001F5F"/>
                </a:solidFill>
              </a:rPr>
              <a:t> </a:t>
            </a:r>
            <a:r>
              <a:rPr spc="-5" dirty="0">
                <a:solidFill>
                  <a:srgbClr val="001F5F"/>
                </a:solidFill>
              </a:rPr>
              <a:t>Services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18741" y="1296415"/>
            <a:ext cx="9074150" cy="10496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b="1" dirty="0">
                <a:solidFill>
                  <a:srgbClr val="C29200"/>
                </a:solidFill>
                <a:latin typeface="Calibri"/>
                <a:cs typeface="Calibri"/>
              </a:rPr>
              <a:t>Services </a:t>
            </a:r>
            <a:r>
              <a:rPr sz="2400" b="1" spc="-10" dirty="0">
                <a:solidFill>
                  <a:srgbClr val="C29200"/>
                </a:solidFill>
                <a:latin typeface="Calibri"/>
                <a:cs typeface="Calibri"/>
              </a:rPr>
              <a:t>available that are </a:t>
            </a:r>
            <a:r>
              <a:rPr sz="2400" b="1" dirty="0">
                <a:solidFill>
                  <a:srgbClr val="C29200"/>
                </a:solidFill>
                <a:latin typeface="Calibri"/>
                <a:cs typeface="Calibri"/>
              </a:rPr>
              <a:t>accessed </a:t>
            </a:r>
            <a:r>
              <a:rPr sz="2400" b="1" spc="-10" dirty="0">
                <a:solidFill>
                  <a:srgbClr val="C29200"/>
                </a:solidFill>
                <a:latin typeface="Calibri"/>
                <a:cs typeface="Calibri"/>
              </a:rPr>
              <a:t>through </a:t>
            </a:r>
            <a:r>
              <a:rPr sz="2400" b="1" spc="-5" dirty="0">
                <a:solidFill>
                  <a:srgbClr val="C29200"/>
                </a:solidFill>
                <a:latin typeface="Calibri"/>
                <a:cs typeface="Calibri"/>
              </a:rPr>
              <a:t>HHSC </a:t>
            </a:r>
            <a:r>
              <a:rPr sz="2400" b="1" dirty="0">
                <a:solidFill>
                  <a:srgbClr val="C29200"/>
                </a:solidFill>
                <a:latin typeface="Calibri"/>
                <a:cs typeface="Calibri"/>
              </a:rPr>
              <a:t>and </a:t>
            </a:r>
            <a:r>
              <a:rPr sz="2400" b="1" spc="-5" dirty="0">
                <a:solidFill>
                  <a:srgbClr val="C29200"/>
                </a:solidFill>
                <a:latin typeface="Calibri"/>
                <a:cs typeface="Calibri"/>
              </a:rPr>
              <a:t>the Local </a:t>
            </a:r>
            <a:r>
              <a:rPr sz="2400" b="1" spc="-15" dirty="0">
                <a:solidFill>
                  <a:srgbClr val="C29200"/>
                </a:solidFill>
                <a:latin typeface="Calibri"/>
                <a:cs typeface="Calibri"/>
              </a:rPr>
              <a:t>Mental  </a:t>
            </a:r>
            <a:r>
              <a:rPr sz="2400" b="1" dirty="0">
                <a:solidFill>
                  <a:srgbClr val="C29200"/>
                </a:solidFill>
                <a:latin typeface="Calibri"/>
                <a:cs typeface="Calibri"/>
              </a:rPr>
              <a:t>Health </a:t>
            </a:r>
            <a:r>
              <a:rPr sz="2400" b="1" spc="-5" dirty="0">
                <a:solidFill>
                  <a:srgbClr val="C29200"/>
                </a:solidFill>
                <a:latin typeface="Calibri"/>
                <a:cs typeface="Calibri"/>
              </a:rPr>
              <a:t>Authorities </a:t>
            </a:r>
            <a:r>
              <a:rPr sz="2400" b="1" dirty="0">
                <a:solidFill>
                  <a:srgbClr val="C29200"/>
                </a:solidFill>
                <a:latin typeface="Calibri"/>
                <a:cs typeface="Calibri"/>
              </a:rPr>
              <a:t>(LMHA) </a:t>
            </a:r>
            <a:r>
              <a:rPr sz="2400" b="1" spc="-10" dirty="0">
                <a:solidFill>
                  <a:srgbClr val="C29200"/>
                </a:solidFill>
                <a:latin typeface="Calibri"/>
                <a:cs typeface="Calibri"/>
              </a:rPr>
              <a:t>that </a:t>
            </a:r>
            <a:r>
              <a:rPr sz="2400" b="1" spc="-5" dirty="0">
                <a:solidFill>
                  <a:srgbClr val="C29200"/>
                </a:solidFill>
                <a:latin typeface="Calibri"/>
                <a:cs typeface="Calibri"/>
              </a:rPr>
              <a:t>DFPS </a:t>
            </a:r>
            <a:r>
              <a:rPr sz="2400" b="1" spc="-10" dirty="0">
                <a:solidFill>
                  <a:srgbClr val="C29200"/>
                </a:solidFill>
                <a:latin typeface="Calibri"/>
                <a:cs typeface="Calibri"/>
              </a:rPr>
              <a:t>utilizes </a:t>
            </a:r>
            <a:r>
              <a:rPr sz="2400" b="1" spc="-15" dirty="0">
                <a:solidFill>
                  <a:srgbClr val="C29200"/>
                </a:solidFill>
                <a:latin typeface="Calibri"/>
                <a:cs typeface="Calibri"/>
              </a:rPr>
              <a:t>to </a:t>
            </a:r>
            <a:r>
              <a:rPr sz="2400" b="1" dirty="0">
                <a:solidFill>
                  <a:srgbClr val="C29200"/>
                </a:solidFill>
                <a:latin typeface="Calibri"/>
                <a:cs typeface="Calibri"/>
              </a:rPr>
              <a:t>serve </a:t>
            </a:r>
            <a:r>
              <a:rPr sz="2400" b="1" spc="-5" dirty="0">
                <a:solidFill>
                  <a:srgbClr val="C29200"/>
                </a:solidFill>
                <a:latin typeface="Calibri"/>
                <a:cs typeface="Calibri"/>
              </a:rPr>
              <a:t>high acuity youth  (con’t).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18741" y="2742945"/>
            <a:ext cx="9671050" cy="2683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25"/>
              </a:lnSpc>
              <a:spcBef>
                <a:spcPts val="95"/>
              </a:spcBef>
            </a:pP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Children’s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Crisis </a:t>
            </a:r>
            <a:r>
              <a:rPr sz="1600" b="1" spc="-15" dirty="0">
                <a:solidFill>
                  <a:srgbClr val="001F5F"/>
                </a:solidFill>
                <a:latin typeface="Calibri"/>
                <a:cs typeface="Calibri"/>
              </a:rPr>
              <a:t>Respite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and Peer-Run 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Youth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Crisis</a:t>
            </a:r>
            <a:r>
              <a:rPr sz="1600" b="1" spc="1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001F5F"/>
                </a:solidFill>
                <a:latin typeface="Calibri"/>
                <a:cs typeface="Calibri"/>
              </a:rPr>
              <a:t>Respite</a:t>
            </a:r>
            <a:endParaRPr sz="1600">
              <a:latin typeface="Calibri"/>
              <a:cs typeface="Calibri"/>
            </a:endParaRPr>
          </a:p>
          <a:p>
            <a:pPr marL="241300" marR="417195" indent="-228600">
              <a:lnSpc>
                <a:spcPts val="1730"/>
              </a:lnSpc>
              <a:spcBef>
                <a:spcPts val="12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Provides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access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to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short-term, 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safe,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and clinically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appropriate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services 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for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children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in crisis that do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not require  inpatient</a:t>
            </a:r>
            <a:r>
              <a:rPr sz="16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services.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605"/>
              </a:lnSpc>
            </a:pP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Coordinated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Specialty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Care (CSC) for First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Episode</a:t>
            </a:r>
            <a:r>
              <a:rPr sz="1600" b="1" spc="1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Psychosis</a:t>
            </a:r>
            <a:endParaRPr sz="1600">
              <a:latin typeface="Calibri"/>
              <a:cs typeface="Calibri"/>
            </a:endParaRPr>
          </a:p>
          <a:p>
            <a:pPr marL="241300" indent="-228600">
              <a:lnSpc>
                <a:spcPts val="173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Outpatient behavioral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health services 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for persons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experiencing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early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onset</a:t>
            </a:r>
            <a:r>
              <a:rPr sz="1600" spc="1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psychosis.</a:t>
            </a:r>
            <a:endParaRPr sz="1600">
              <a:latin typeface="Calibri"/>
              <a:cs typeface="Calibri"/>
            </a:endParaRPr>
          </a:p>
          <a:p>
            <a:pPr marL="241300" indent="-228600">
              <a:lnSpc>
                <a:spcPts val="173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CSC is a time-limited 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program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with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a maximum length of </a:t>
            </a:r>
            <a:r>
              <a:rPr sz="1600" spc="-20" dirty="0">
                <a:solidFill>
                  <a:srgbClr val="001F5F"/>
                </a:solidFill>
                <a:latin typeface="Calibri"/>
                <a:cs typeface="Calibri"/>
              </a:rPr>
              <a:t>stay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in the 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program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of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three</a:t>
            </a:r>
            <a:r>
              <a:rPr sz="1600" spc="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years.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730"/>
              </a:lnSpc>
            </a:pP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Residential 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Treatment </a:t>
            </a:r>
            <a:r>
              <a:rPr sz="1600" b="1" spc="-15" dirty="0">
                <a:solidFill>
                  <a:srgbClr val="001F5F"/>
                </a:solidFill>
                <a:latin typeface="Calibri"/>
                <a:cs typeface="Calibri"/>
              </a:rPr>
              <a:t>Center (RTC)</a:t>
            </a:r>
            <a:r>
              <a:rPr sz="1600" b="1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Project</a:t>
            </a:r>
            <a:endParaRPr sz="1600">
              <a:latin typeface="Calibri"/>
              <a:cs typeface="Calibri"/>
            </a:endParaRPr>
          </a:p>
          <a:p>
            <a:pPr marL="241300" indent="-228600">
              <a:lnSpc>
                <a:spcPts val="173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Provides intensive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services 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for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families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who 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are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at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risk of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relinquishment to DFPS due to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their </a:t>
            </a:r>
            <a:r>
              <a:rPr sz="1600" spc="-20" dirty="0">
                <a:solidFill>
                  <a:srgbClr val="001F5F"/>
                </a:solidFill>
                <a:latin typeface="Calibri"/>
                <a:cs typeface="Calibri"/>
              </a:rPr>
              <a:t>child’s</a:t>
            </a:r>
            <a:r>
              <a:rPr sz="1600" spc="25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behavioral</a:t>
            </a:r>
            <a:endParaRPr sz="1600">
              <a:latin typeface="Calibri"/>
              <a:cs typeface="Calibri"/>
            </a:endParaRPr>
          </a:p>
          <a:p>
            <a:pPr marL="241300">
              <a:lnSpc>
                <a:spcPts val="1730"/>
              </a:lnSpc>
            </a:pP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health</a:t>
            </a:r>
            <a:r>
              <a:rPr sz="16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needs.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730"/>
              </a:lnSpc>
            </a:pP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Children’s System </a:t>
            </a:r>
            <a:r>
              <a:rPr sz="1600" b="1" spc="-15" dirty="0">
                <a:solidFill>
                  <a:srgbClr val="001F5F"/>
                </a:solidFill>
                <a:latin typeface="Calibri"/>
                <a:cs typeface="Calibri"/>
              </a:rPr>
              <a:t>Navigator</a:t>
            </a:r>
            <a:r>
              <a:rPr sz="1600" b="1" spc="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001F5F"/>
                </a:solidFill>
                <a:latin typeface="Calibri"/>
                <a:cs typeface="Calibri"/>
              </a:rPr>
              <a:t>Program</a:t>
            </a:r>
            <a:endParaRPr sz="1600">
              <a:latin typeface="Calibri"/>
              <a:cs typeface="Calibri"/>
            </a:endParaRPr>
          </a:p>
          <a:p>
            <a:pPr marL="241300" marR="5080" indent="-228600">
              <a:lnSpc>
                <a:spcPts val="1730"/>
              </a:lnSpc>
              <a:spcBef>
                <a:spcPts val="12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Help children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and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families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access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behavioral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health services and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educate community partners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on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behavioral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health 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resources.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92610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37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92610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18486" y="305755"/>
            <a:ext cx="5611495" cy="1299210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pc="-20" dirty="0">
                <a:solidFill>
                  <a:srgbClr val="001F5F"/>
                </a:solidFill>
              </a:rPr>
              <a:t>Behavioral </a:t>
            </a:r>
            <a:r>
              <a:rPr spc="-5" dirty="0">
                <a:solidFill>
                  <a:srgbClr val="001F5F"/>
                </a:solidFill>
              </a:rPr>
              <a:t>Health</a:t>
            </a:r>
            <a:r>
              <a:rPr spc="10" dirty="0">
                <a:solidFill>
                  <a:srgbClr val="001F5F"/>
                </a:solidFill>
              </a:rPr>
              <a:t> </a:t>
            </a:r>
            <a:r>
              <a:rPr spc="-5" dirty="0">
                <a:solidFill>
                  <a:srgbClr val="001F5F"/>
                </a:solidFill>
              </a:rPr>
              <a:t>Services</a:t>
            </a: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2800" spc="-5" dirty="0">
                <a:solidFill>
                  <a:srgbClr val="C29200"/>
                </a:solidFill>
              </a:rPr>
              <a:t>Services </a:t>
            </a:r>
            <a:r>
              <a:rPr sz="2800" spc="-20" dirty="0">
                <a:solidFill>
                  <a:srgbClr val="C29200"/>
                </a:solidFill>
              </a:rPr>
              <a:t>offered </a:t>
            </a:r>
            <a:r>
              <a:rPr sz="2800" spc="-10" dirty="0">
                <a:solidFill>
                  <a:srgbClr val="C29200"/>
                </a:solidFill>
              </a:rPr>
              <a:t>by</a:t>
            </a:r>
            <a:r>
              <a:rPr sz="2800" spc="65" dirty="0">
                <a:solidFill>
                  <a:srgbClr val="C29200"/>
                </a:solidFill>
              </a:rPr>
              <a:t> </a:t>
            </a:r>
            <a:r>
              <a:rPr sz="2800" spc="-10" dirty="0">
                <a:solidFill>
                  <a:srgbClr val="C29200"/>
                </a:solidFill>
              </a:rPr>
              <a:t>DFPS</a:t>
            </a:r>
            <a:endParaRPr sz="280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641350">
              <a:lnSpc>
                <a:spcPct val="100000"/>
              </a:lnSpc>
              <a:spcBef>
                <a:spcPts val="700"/>
              </a:spcBef>
            </a:pPr>
            <a:r>
              <a:rPr spc="-10" dirty="0"/>
              <a:t>Intensive </a:t>
            </a:r>
            <a:r>
              <a:rPr spc="-15" dirty="0"/>
              <a:t>Psychiatric </a:t>
            </a:r>
            <a:r>
              <a:rPr spc="-10" dirty="0"/>
              <a:t>Stabilization Program</a:t>
            </a:r>
            <a:r>
              <a:rPr spc="-65" dirty="0"/>
              <a:t> </a:t>
            </a:r>
            <a:r>
              <a:rPr dirty="0"/>
              <a:t>(IPSP)</a:t>
            </a:r>
          </a:p>
          <a:p>
            <a:pPr marL="927735" marR="252095" indent="-28702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927735" algn="l"/>
                <a:tab pos="928369" algn="l"/>
              </a:tabLst>
            </a:pPr>
            <a:r>
              <a:rPr b="0" spc="-10" dirty="0">
                <a:latin typeface="Calibri"/>
                <a:cs typeface="Calibri"/>
              </a:rPr>
              <a:t>Step </a:t>
            </a:r>
            <a:r>
              <a:rPr b="0" spc="-5" dirty="0">
                <a:latin typeface="Calibri"/>
                <a:cs typeface="Calibri"/>
              </a:rPr>
              <a:t>down option </a:t>
            </a:r>
            <a:r>
              <a:rPr b="0" spc="-10" dirty="0">
                <a:latin typeface="Calibri"/>
                <a:cs typeface="Calibri"/>
              </a:rPr>
              <a:t>offering </a:t>
            </a:r>
            <a:r>
              <a:rPr b="0" spc="-5" dirty="0">
                <a:latin typeface="Calibri"/>
                <a:cs typeface="Calibri"/>
              </a:rPr>
              <a:t>services </a:t>
            </a:r>
            <a:r>
              <a:rPr b="0" dirty="0">
                <a:latin typeface="Calibri"/>
                <a:cs typeface="Calibri"/>
              </a:rPr>
              <a:t>aimed at </a:t>
            </a:r>
            <a:r>
              <a:rPr b="0" spc="-5" dirty="0">
                <a:latin typeface="Calibri"/>
                <a:cs typeface="Calibri"/>
              </a:rPr>
              <a:t>addressing placement readiness </a:t>
            </a:r>
            <a:r>
              <a:rPr b="0" spc="-15" dirty="0">
                <a:latin typeface="Calibri"/>
                <a:cs typeface="Calibri"/>
              </a:rPr>
              <a:t>for </a:t>
            </a:r>
            <a:r>
              <a:rPr b="0" spc="-10" dirty="0">
                <a:latin typeface="Calibri"/>
                <a:cs typeface="Calibri"/>
              </a:rPr>
              <a:t>youth  transitioning from </a:t>
            </a:r>
            <a:r>
              <a:rPr b="0" dirty="0">
                <a:latin typeface="Calibri"/>
                <a:cs typeface="Calibri"/>
              </a:rPr>
              <a:t>an </a:t>
            </a:r>
            <a:r>
              <a:rPr b="0" spc="-10" dirty="0">
                <a:latin typeface="Calibri"/>
                <a:cs typeface="Calibri"/>
              </a:rPr>
              <a:t>acute </a:t>
            </a:r>
            <a:r>
              <a:rPr b="0" spc="-5" dirty="0">
                <a:latin typeface="Calibri"/>
                <a:cs typeface="Calibri"/>
              </a:rPr>
              <a:t>inpatient </a:t>
            </a:r>
            <a:r>
              <a:rPr b="0" spc="-15" dirty="0">
                <a:latin typeface="Calibri"/>
                <a:cs typeface="Calibri"/>
              </a:rPr>
              <a:t>psychiatric</a:t>
            </a:r>
            <a:r>
              <a:rPr b="0" spc="80" dirty="0">
                <a:latin typeface="Calibri"/>
                <a:cs typeface="Calibri"/>
              </a:rPr>
              <a:t> </a:t>
            </a:r>
            <a:r>
              <a:rPr b="0" spc="-45" dirty="0">
                <a:latin typeface="Calibri"/>
                <a:cs typeface="Calibri"/>
              </a:rPr>
              <a:t>stay.</a:t>
            </a:r>
          </a:p>
          <a:p>
            <a:pPr marL="628650">
              <a:lnSpc>
                <a:spcPct val="100000"/>
              </a:lnSpc>
              <a:buClr>
                <a:srgbClr val="001F5F"/>
              </a:buClr>
              <a:buFont typeface="Arial"/>
              <a:buChar char="•"/>
            </a:pPr>
            <a:endParaRPr b="0" spc="-45" dirty="0">
              <a:latin typeface="Calibri"/>
              <a:cs typeface="Calibri"/>
            </a:endParaRPr>
          </a:p>
          <a:p>
            <a:pPr marL="641350">
              <a:lnSpc>
                <a:spcPct val="100000"/>
              </a:lnSpc>
              <a:spcBef>
                <a:spcPts val="1160"/>
              </a:spcBef>
            </a:pPr>
            <a:r>
              <a:rPr spc="-20" dirty="0"/>
              <a:t>Treatment </a:t>
            </a:r>
            <a:r>
              <a:rPr spc="-15" dirty="0"/>
              <a:t>Foster </a:t>
            </a:r>
            <a:r>
              <a:rPr spc="-10" dirty="0"/>
              <a:t>Family Care</a:t>
            </a:r>
            <a:r>
              <a:rPr spc="-30" dirty="0"/>
              <a:t> </a:t>
            </a:r>
            <a:r>
              <a:rPr spc="-5" dirty="0"/>
              <a:t>(TFFC)</a:t>
            </a:r>
          </a:p>
          <a:p>
            <a:pPr marL="927735" marR="5080" indent="-287020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927735" algn="l"/>
                <a:tab pos="928369" algn="l"/>
              </a:tabLst>
            </a:pPr>
            <a:r>
              <a:rPr b="0" spc="-10" dirty="0">
                <a:latin typeface="Calibri"/>
                <a:cs typeface="Calibri"/>
              </a:rPr>
              <a:t>Provide </a:t>
            </a:r>
            <a:r>
              <a:rPr b="0" spc="-5" dirty="0">
                <a:latin typeface="Calibri"/>
                <a:cs typeface="Calibri"/>
              </a:rPr>
              <a:t>multi-disciplinary </a:t>
            </a:r>
            <a:r>
              <a:rPr b="0" spc="-10" dirty="0">
                <a:latin typeface="Calibri"/>
                <a:cs typeface="Calibri"/>
              </a:rPr>
              <a:t>treatment </a:t>
            </a:r>
            <a:r>
              <a:rPr b="0" spc="-5" dirty="0">
                <a:latin typeface="Calibri"/>
                <a:cs typeface="Calibri"/>
              </a:rPr>
              <a:t>services </a:t>
            </a:r>
            <a:r>
              <a:rPr b="0" spc="-10" dirty="0">
                <a:latin typeface="Calibri"/>
                <a:cs typeface="Calibri"/>
              </a:rPr>
              <a:t>to </a:t>
            </a:r>
            <a:r>
              <a:rPr b="0" dirty="0">
                <a:latin typeface="Calibri"/>
                <a:cs typeface="Calibri"/>
              </a:rPr>
              <a:t>a </a:t>
            </a:r>
            <a:r>
              <a:rPr b="0" spc="-5" dirty="0">
                <a:latin typeface="Calibri"/>
                <a:cs typeface="Calibri"/>
              </a:rPr>
              <a:t>child in </a:t>
            </a:r>
            <a:r>
              <a:rPr b="0" dirty="0">
                <a:latin typeface="Calibri"/>
                <a:cs typeface="Calibri"/>
              </a:rPr>
              <a:t>a </a:t>
            </a:r>
            <a:r>
              <a:rPr b="0" spc="-5" dirty="0">
                <a:latin typeface="Calibri"/>
                <a:cs typeface="Calibri"/>
              </a:rPr>
              <a:t>highly </a:t>
            </a:r>
            <a:r>
              <a:rPr b="0" spc="-10" dirty="0">
                <a:latin typeface="Calibri"/>
                <a:cs typeface="Calibri"/>
              </a:rPr>
              <a:t>structured family </a:t>
            </a:r>
            <a:r>
              <a:rPr b="0" spc="-5" dirty="0">
                <a:latin typeface="Calibri"/>
                <a:cs typeface="Calibri"/>
              </a:rPr>
              <a:t>home  </a:t>
            </a:r>
            <a:r>
              <a:rPr b="0" spc="-10" dirty="0">
                <a:latin typeface="Calibri"/>
                <a:cs typeface="Calibri"/>
              </a:rPr>
              <a:t>environment </a:t>
            </a:r>
            <a:r>
              <a:rPr b="0" dirty="0">
                <a:latin typeface="Calibri"/>
                <a:cs typeface="Calibri"/>
              </a:rPr>
              <a:t>as an </a:t>
            </a:r>
            <a:r>
              <a:rPr b="0" spc="-10" dirty="0">
                <a:latin typeface="Calibri"/>
                <a:cs typeface="Calibri"/>
              </a:rPr>
              <a:t>alternative to </a:t>
            </a:r>
            <a:r>
              <a:rPr b="0" spc="-5" dirty="0">
                <a:latin typeface="Calibri"/>
                <a:cs typeface="Calibri"/>
              </a:rPr>
              <a:t>residential</a:t>
            </a:r>
            <a:r>
              <a:rPr b="0" spc="3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treatment.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687966" y="781802"/>
            <a:ext cx="1600353" cy="57028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05593" y="799337"/>
            <a:ext cx="1507490" cy="858519"/>
          </a:xfrm>
          <a:custGeom>
            <a:avLst/>
            <a:gdLst/>
            <a:ahLst/>
            <a:cxnLst/>
            <a:rect l="l" t="t" r="r" b="b"/>
            <a:pathLst>
              <a:path w="1507490" h="858519">
                <a:moveTo>
                  <a:pt x="0" y="858012"/>
                </a:moveTo>
                <a:lnTo>
                  <a:pt x="1507236" y="858012"/>
                </a:lnTo>
                <a:lnTo>
                  <a:pt x="1507236" y="0"/>
                </a:lnTo>
                <a:lnTo>
                  <a:pt x="0" y="0"/>
                </a:lnTo>
                <a:lnTo>
                  <a:pt x="0" y="858012"/>
                </a:lnTo>
                <a:close/>
              </a:path>
            </a:pathLst>
          </a:custGeom>
          <a:solidFill>
            <a:srgbClr val="006FC0">
              <a:alpha val="9293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05593" y="3359658"/>
            <a:ext cx="1507490" cy="403860"/>
          </a:xfrm>
          <a:custGeom>
            <a:avLst/>
            <a:gdLst/>
            <a:ahLst/>
            <a:cxnLst/>
            <a:rect l="l" t="t" r="r" b="b"/>
            <a:pathLst>
              <a:path w="1507490" h="403860">
                <a:moveTo>
                  <a:pt x="0" y="403859"/>
                </a:moveTo>
                <a:lnTo>
                  <a:pt x="1507236" y="403859"/>
                </a:lnTo>
                <a:lnTo>
                  <a:pt x="1507236" y="0"/>
                </a:lnTo>
                <a:lnTo>
                  <a:pt x="0" y="0"/>
                </a:lnTo>
                <a:lnTo>
                  <a:pt x="0" y="403859"/>
                </a:lnTo>
                <a:close/>
              </a:path>
            </a:pathLst>
          </a:custGeom>
          <a:solidFill>
            <a:srgbClr val="006FC0">
              <a:alpha val="9293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05593" y="4434078"/>
            <a:ext cx="1507490" cy="497205"/>
          </a:xfrm>
          <a:custGeom>
            <a:avLst/>
            <a:gdLst/>
            <a:ahLst/>
            <a:cxnLst/>
            <a:rect l="l" t="t" r="r" b="b"/>
            <a:pathLst>
              <a:path w="1507490" h="497204">
                <a:moveTo>
                  <a:pt x="0" y="496824"/>
                </a:moveTo>
                <a:lnTo>
                  <a:pt x="1507236" y="496824"/>
                </a:lnTo>
                <a:lnTo>
                  <a:pt x="1507236" y="0"/>
                </a:lnTo>
                <a:lnTo>
                  <a:pt x="0" y="0"/>
                </a:lnTo>
                <a:lnTo>
                  <a:pt x="0" y="496824"/>
                </a:lnTo>
                <a:close/>
              </a:path>
            </a:pathLst>
          </a:custGeom>
          <a:solidFill>
            <a:srgbClr val="006FC0">
              <a:alpha val="9293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05593" y="6075426"/>
            <a:ext cx="1507490" cy="334010"/>
          </a:xfrm>
          <a:custGeom>
            <a:avLst/>
            <a:gdLst/>
            <a:ahLst/>
            <a:cxnLst/>
            <a:rect l="l" t="t" r="r" b="b"/>
            <a:pathLst>
              <a:path w="1507490" h="334010">
                <a:moveTo>
                  <a:pt x="0" y="333756"/>
                </a:moveTo>
                <a:lnTo>
                  <a:pt x="1507236" y="333756"/>
                </a:lnTo>
                <a:lnTo>
                  <a:pt x="1507236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006FC0">
              <a:alpha val="9293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05593" y="799337"/>
            <a:ext cx="1507490" cy="5610225"/>
          </a:xfrm>
          <a:custGeom>
            <a:avLst/>
            <a:gdLst/>
            <a:ahLst/>
            <a:cxnLst/>
            <a:rect l="l" t="t" r="r" b="b"/>
            <a:pathLst>
              <a:path w="1507490" h="5610225">
                <a:moveTo>
                  <a:pt x="0" y="5609844"/>
                </a:moveTo>
                <a:lnTo>
                  <a:pt x="1507236" y="5609844"/>
                </a:lnTo>
                <a:lnTo>
                  <a:pt x="1507236" y="0"/>
                </a:lnTo>
                <a:lnTo>
                  <a:pt x="0" y="0"/>
                </a:lnTo>
                <a:lnTo>
                  <a:pt x="0" y="5609844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16494" y="781802"/>
            <a:ext cx="1600353" cy="57028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34121" y="799337"/>
            <a:ext cx="1507490" cy="858519"/>
          </a:xfrm>
          <a:custGeom>
            <a:avLst/>
            <a:gdLst/>
            <a:ahLst/>
            <a:cxnLst/>
            <a:rect l="l" t="t" r="r" b="b"/>
            <a:pathLst>
              <a:path w="1507490" h="858519">
                <a:moveTo>
                  <a:pt x="0" y="858012"/>
                </a:moveTo>
                <a:lnTo>
                  <a:pt x="1507235" y="858012"/>
                </a:lnTo>
                <a:lnTo>
                  <a:pt x="1507235" y="0"/>
                </a:lnTo>
                <a:lnTo>
                  <a:pt x="0" y="0"/>
                </a:lnTo>
                <a:lnTo>
                  <a:pt x="0" y="858012"/>
                </a:lnTo>
                <a:close/>
              </a:path>
            </a:pathLst>
          </a:custGeom>
          <a:solidFill>
            <a:srgbClr val="006FC0">
              <a:alpha val="9293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34121" y="3359658"/>
            <a:ext cx="1507490" cy="403860"/>
          </a:xfrm>
          <a:custGeom>
            <a:avLst/>
            <a:gdLst/>
            <a:ahLst/>
            <a:cxnLst/>
            <a:rect l="l" t="t" r="r" b="b"/>
            <a:pathLst>
              <a:path w="1507490" h="403860">
                <a:moveTo>
                  <a:pt x="0" y="403859"/>
                </a:moveTo>
                <a:lnTo>
                  <a:pt x="1507235" y="403859"/>
                </a:lnTo>
                <a:lnTo>
                  <a:pt x="1507235" y="0"/>
                </a:lnTo>
                <a:lnTo>
                  <a:pt x="0" y="0"/>
                </a:lnTo>
                <a:lnTo>
                  <a:pt x="0" y="403859"/>
                </a:lnTo>
                <a:close/>
              </a:path>
            </a:pathLst>
          </a:custGeom>
          <a:solidFill>
            <a:srgbClr val="006FC0">
              <a:alpha val="9293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34121" y="4434078"/>
            <a:ext cx="1507490" cy="497205"/>
          </a:xfrm>
          <a:custGeom>
            <a:avLst/>
            <a:gdLst/>
            <a:ahLst/>
            <a:cxnLst/>
            <a:rect l="l" t="t" r="r" b="b"/>
            <a:pathLst>
              <a:path w="1507490" h="497204">
                <a:moveTo>
                  <a:pt x="0" y="496824"/>
                </a:moveTo>
                <a:lnTo>
                  <a:pt x="1507235" y="496824"/>
                </a:lnTo>
                <a:lnTo>
                  <a:pt x="1507235" y="0"/>
                </a:lnTo>
                <a:lnTo>
                  <a:pt x="0" y="0"/>
                </a:lnTo>
                <a:lnTo>
                  <a:pt x="0" y="496824"/>
                </a:lnTo>
                <a:close/>
              </a:path>
            </a:pathLst>
          </a:custGeom>
          <a:solidFill>
            <a:srgbClr val="006FC0">
              <a:alpha val="9293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34121" y="6075426"/>
            <a:ext cx="1507490" cy="334010"/>
          </a:xfrm>
          <a:custGeom>
            <a:avLst/>
            <a:gdLst/>
            <a:ahLst/>
            <a:cxnLst/>
            <a:rect l="l" t="t" r="r" b="b"/>
            <a:pathLst>
              <a:path w="1507490" h="334010">
                <a:moveTo>
                  <a:pt x="0" y="333756"/>
                </a:moveTo>
                <a:lnTo>
                  <a:pt x="1507235" y="333756"/>
                </a:lnTo>
                <a:lnTo>
                  <a:pt x="1507235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006FC0">
              <a:alpha val="9293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34121" y="799337"/>
            <a:ext cx="1507490" cy="5610225"/>
          </a:xfrm>
          <a:custGeom>
            <a:avLst/>
            <a:gdLst/>
            <a:ahLst/>
            <a:cxnLst/>
            <a:rect l="l" t="t" r="r" b="b"/>
            <a:pathLst>
              <a:path w="1507490" h="5610225">
                <a:moveTo>
                  <a:pt x="0" y="5609844"/>
                </a:moveTo>
                <a:lnTo>
                  <a:pt x="1507235" y="5609844"/>
                </a:lnTo>
                <a:lnTo>
                  <a:pt x="1507235" y="0"/>
                </a:lnTo>
                <a:lnTo>
                  <a:pt x="0" y="0"/>
                </a:lnTo>
                <a:lnTo>
                  <a:pt x="0" y="5609844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46613" y="781802"/>
            <a:ext cx="1594172" cy="57028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73317" y="799337"/>
            <a:ext cx="1492250" cy="858519"/>
          </a:xfrm>
          <a:custGeom>
            <a:avLst/>
            <a:gdLst/>
            <a:ahLst/>
            <a:cxnLst/>
            <a:rect l="l" t="t" r="r" b="b"/>
            <a:pathLst>
              <a:path w="1492250" h="858519">
                <a:moveTo>
                  <a:pt x="0" y="858012"/>
                </a:moveTo>
                <a:lnTo>
                  <a:pt x="1491995" y="858012"/>
                </a:lnTo>
                <a:lnTo>
                  <a:pt x="1491995" y="0"/>
                </a:lnTo>
                <a:lnTo>
                  <a:pt x="0" y="0"/>
                </a:lnTo>
                <a:lnTo>
                  <a:pt x="0" y="858012"/>
                </a:lnTo>
                <a:close/>
              </a:path>
            </a:pathLst>
          </a:custGeom>
          <a:solidFill>
            <a:srgbClr val="006FC0">
              <a:alpha val="9293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73317" y="3359658"/>
            <a:ext cx="1492250" cy="403860"/>
          </a:xfrm>
          <a:custGeom>
            <a:avLst/>
            <a:gdLst/>
            <a:ahLst/>
            <a:cxnLst/>
            <a:rect l="l" t="t" r="r" b="b"/>
            <a:pathLst>
              <a:path w="1492250" h="403860">
                <a:moveTo>
                  <a:pt x="0" y="403859"/>
                </a:moveTo>
                <a:lnTo>
                  <a:pt x="1491995" y="403859"/>
                </a:lnTo>
                <a:lnTo>
                  <a:pt x="1491995" y="0"/>
                </a:lnTo>
                <a:lnTo>
                  <a:pt x="0" y="0"/>
                </a:lnTo>
                <a:lnTo>
                  <a:pt x="0" y="403859"/>
                </a:lnTo>
                <a:close/>
              </a:path>
            </a:pathLst>
          </a:custGeom>
          <a:solidFill>
            <a:srgbClr val="006FC0">
              <a:alpha val="9293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73317" y="4434078"/>
            <a:ext cx="1492250" cy="497205"/>
          </a:xfrm>
          <a:custGeom>
            <a:avLst/>
            <a:gdLst/>
            <a:ahLst/>
            <a:cxnLst/>
            <a:rect l="l" t="t" r="r" b="b"/>
            <a:pathLst>
              <a:path w="1492250" h="497204">
                <a:moveTo>
                  <a:pt x="0" y="496824"/>
                </a:moveTo>
                <a:lnTo>
                  <a:pt x="1491995" y="496824"/>
                </a:lnTo>
                <a:lnTo>
                  <a:pt x="1491995" y="0"/>
                </a:lnTo>
                <a:lnTo>
                  <a:pt x="0" y="0"/>
                </a:lnTo>
                <a:lnTo>
                  <a:pt x="0" y="496824"/>
                </a:lnTo>
                <a:close/>
              </a:path>
            </a:pathLst>
          </a:custGeom>
          <a:solidFill>
            <a:srgbClr val="006FC0">
              <a:alpha val="9293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73317" y="6075426"/>
            <a:ext cx="1492250" cy="334010"/>
          </a:xfrm>
          <a:custGeom>
            <a:avLst/>
            <a:gdLst/>
            <a:ahLst/>
            <a:cxnLst/>
            <a:rect l="l" t="t" r="r" b="b"/>
            <a:pathLst>
              <a:path w="1492250" h="334010">
                <a:moveTo>
                  <a:pt x="0" y="333756"/>
                </a:moveTo>
                <a:lnTo>
                  <a:pt x="1491995" y="333756"/>
                </a:lnTo>
                <a:lnTo>
                  <a:pt x="1491995" y="0"/>
                </a:lnTo>
                <a:lnTo>
                  <a:pt x="0" y="0"/>
                </a:lnTo>
                <a:lnTo>
                  <a:pt x="0" y="333756"/>
                </a:lnTo>
                <a:close/>
              </a:path>
            </a:pathLst>
          </a:custGeom>
          <a:solidFill>
            <a:srgbClr val="006FC0">
              <a:alpha val="9293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73317" y="799337"/>
            <a:ext cx="1492250" cy="5610225"/>
          </a:xfrm>
          <a:custGeom>
            <a:avLst/>
            <a:gdLst/>
            <a:ahLst/>
            <a:cxnLst/>
            <a:rect l="l" t="t" r="r" b="b"/>
            <a:pathLst>
              <a:path w="1492250" h="5610225">
                <a:moveTo>
                  <a:pt x="0" y="5609844"/>
                </a:moveTo>
                <a:lnTo>
                  <a:pt x="1491995" y="5609844"/>
                </a:lnTo>
                <a:lnTo>
                  <a:pt x="1491995" y="0"/>
                </a:lnTo>
                <a:lnTo>
                  <a:pt x="0" y="0"/>
                </a:lnTo>
                <a:lnTo>
                  <a:pt x="0" y="5609844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2001139" y="222631"/>
            <a:ext cx="37338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DFPS </a:t>
            </a:r>
            <a:r>
              <a:rPr sz="3200" spc="-20" dirty="0"/>
              <a:t>By </a:t>
            </a:r>
            <a:r>
              <a:rPr sz="3200" spc="-5" dirty="0"/>
              <a:t>The</a:t>
            </a:r>
            <a:r>
              <a:rPr sz="3200" spc="-65" dirty="0"/>
              <a:t> </a:t>
            </a:r>
            <a:r>
              <a:rPr sz="3200" spc="-5" dirty="0"/>
              <a:t>Numbers</a:t>
            </a:r>
            <a:endParaRPr sz="3200"/>
          </a:p>
        </p:txBody>
      </p:sp>
      <p:sp>
        <p:nvSpPr>
          <p:cNvPr id="21" name="object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64435" y="1621536"/>
            <a:ext cx="9445752" cy="18227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65020" y="1688592"/>
            <a:ext cx="9241536" cy="17480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00250" y="1657350"/>
            <a:ext cx="9325610" cy="1702435"/>
          </a:xfrm>
          <a:custGeom>
            <a:avLst/>
            <a:gdLst/>
            <a:ahLst/>
            <a:cxnLst/>
            <a:rect l="l" t="t" r="r" b="b"/>
            <a:pathLst>
              <a:path w="9325610" h="1702435">
                <a:moveTo>
                  <a:pt x="0" y="1702308"/>
                </a:moveTo>
                <a:lnTo>
                  <a:pt x="9325356" y="1702308"/>
                </a:lnTo>
                <a:lnTo>
                  <a:pt x="9325356" y="0"/>
                </a:lnTo>
                <a:lnTo>
                  <a:pt x="0" y="0"/>
                </a:lnTo>
                <a:lnTo>
                  <a:pt x="0" y="1702308"/>
                </a:lnTo>
                <a:close/>
              </a:path>
            </a:pathLst>
          </a:custGeom>
          <a:solidFill>
            <a:srgbClr val="D1D1D1">
              <a:alpha val="9411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00250" y="1657350"/>
            <a:ext cx="9325610" cy="1702435"/>
          </a:xfrm>
          <a:custGeom>
            <a:avLst/>
            <a:gdLst/>
            <a:ahLst/>
            <a:cxnLst/>
            <a:rect l="l" t="t" r="r" b="b"/>
            <a:pathLst>
              <a:path w="9325610" h="1702435">
                <a:moveTo>
                  <a:pt x="0" y="1702308"/>
                </a:moveTo>
                <a:lnTo>
                  <a:pt x="9325356" y="1702308"/>
                </a:lnTo>
                <a:lnTo>
                  <a:pt x="9325356" y="0"/>
                </a:lnTo>
                <a:lnTo>
                  <a:pt x="0" y="0"/>
                </a:lnTo>
                <a:lnTo>
                  <a:pt x="0" y="1702308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201417" y="1751456"/>
            <a:ext cx="3486150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Children in Substitute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Care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CVS Caseworker Turnover (Excluding</a:t>
            </a:r>
            <a:r>
              <a:rPr sz="1600" spc="1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CBC)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914"/>
              </a:lnSpc>
              <a:spcBef>
                <a:spcPts val="10"/>
              </a:spcBef>
            </a:pPr>
            <a:r>
              <a:rPr sz="1600" spc="-10" dirty="0">
                <a:latin typeface="Calibri"/>
                <a:cs typeface="Calibri"/>
              </a:rPr>
              <a:t>CVS </a:t>
            </a:r>
            <a:r>
              <a:rPr sz="1600" spc="-5" dirty="0">
                <a:latin typeface="Calibri"/>
                <a:cs typeface="Calibri"/>
              </a:rPr>
              <a:t>Average Daily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Caseload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914"/>
              </a:lnSpc>
            </a:pPr>
            <a:r>
              <a:rPr sz="1600" spc="-10" dirty="0">
                <a:latin typeface="Calibri"/>
                <a:cs typeface="Calibri"/>
              </a:rPr>
              <a:t>FBSS </a:t>
            </a:r>
            <a:r>
              <a:rPr sz="1600" spc="-5" dirty="0">
                <a:latin typeface="Calibri"/>
                <a:cs typeface="Calibri"/>
              </a:rPr>
              <a:t>Average Daily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Caseload</a:t>
            </a:r>
            <a:endParaRPr sz="1600">
              <a:latin typeface="Calibri"/>
              <a:cs typeface="Calibri"/>
            </a:endParaRPr>
          </a:p>
          <a:p>
            <a:pPr marL="12700" marR="161290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Children with Permanency in 12 months  Children Without Placement </a:t>
            </a:r>
            <a:r>
              <a:rPr sz="1600" spc="-10" dirty="0">
                <a:latin typeface="Calibri"/>
                <a:cs typeface="Calibri"/>
              </a:rPr>
              <a:t>(CWOP)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007353" y="1751456"/>
            <a:ext cx="1312545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19,049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children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29.3%</a:t>
            </a:r>
            <a:endParaRPr sz="1600">
              <a:latin typeface="Calibri"/>
              <a:cs typeface="Calibri"/>
            </a:endParaRPr>
          </a:p>
          <a:p>
            <a:pPr marL="17145">
              <a:lnSpc>
                <a:spcPts val="1914"/>
              </a:lnSpc>
              <a:spcBef>
                <a:spcPts val="10"/>
              </a:spcBef>
            </a:pPr>
            <a:r>
              <a:rPr sz="1600" spc="-10" dirty="0">
                <a:latin typeface="Calibri"/>
                <a:cs typeface="Calibri"/>
              </a:rPr>
              <a:t>19.5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cases</a:t>
            </a:r>
            <a:endParaRPr sz="1600">
              <a:latin typeface="Calibri"/>
              <a:cs typeface="Calibri"/>
            </a:endParaRPr>
          </a:p>
          <a:p>
            <a:pPr marL="17145" marR="541655">
              <a:lnSpc>
                <a:spcPts val="1920"/>
              </a:lnSpc>
              <a:spcBef>
                <a:spcPts val="60"/>
              </a:spcBef>
            </a:pPr>
            <a:r>
              <a:rPr sz="1600" spc="-5" dirty="0">
                <a:latin typeface="Calibri"/>
                <a:cs typeface="Calibri"/>
              </a:rPr>
              <a:t>4.8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cases  27.1%</a:t>
            </a:r>
            <a:endParaRPr sz="1600">
              <a:latin typeface="Calibri"/>
              <a:cs typeface="Calibri"/>
            </a:endParaRPr>
          </a:p>
          <a:p>
            <a:pPr marL="26670">
              <a:lnSpc>
                <a:spcPts val="1855"/>
              </a:lnSpc>
            </a:pPr>
            <a:r>
              <a:rPr sz="1600" spc="-10" dirty="0">
                <a:latin typeface="Calibri"/>
                <a:cs typeface="Calibri"/>
              </a:rPr>
              <a:t>61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children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886445" y="1751456"/>
            <a:ext cx="1310005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15,297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children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34.8%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914"/>
              </a:lnSpc>
              <a:spcBef>
                <a:spcPts val="10"/>
              </a:spcBef>
            </a:pPr>
            <a:r>
              <a:rPr sz="1600" spc="-10" dirty="0">
                <a:latin typeface="Calibri"/>
                <a:cs typeface="Calibri"/>
              </a:rPr>
              <a:t>15.2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cases</a:t>
            </a:r>
            <a:endParaRPr sz="1600">
              <a:latin typeface="Calibri"/>
              <a:cs typeface="Calibri"/>
            </a:endParaRPr>
          </a:p>
          <a:p>
            <a:pPr marL="12700" marR="543560">
              <a:lnSpc>
                <a:spcPts val="1920"/>
              </a:lnSpc>
              <a:spcBef>
                <a:spcPts val="60"/>
              </a:spcBef>
            </a:pPr>
            <a:r>
              <a:rPr sz="1600" spc="-5" dirty="0">
                <a:latin typeface="Calibri"/>
                <a:cs typeface="Calibri"/>
              </a:rPr>
              <a:t>9.8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cases  30.2%</a:t>
            </a:r>
            <a:endParaRPr sz="1600">
              <a:latin typeface="Calibri"/>
              <a:cs typeface="Calibri"/>
            </a:endParaRPr>
          </a:p>
          <a:p>
            <a:pPr marL="36195">
              <a:lnSpc>
                <a:spcPts val="1855"/>
              </a:lnSpc>
            </a:pPr>
            <a:r>
              <a:rPr sz="1600" spc="-10" dirty="0">
                <a:latin typeface="Calibri"/>
                <a:cs typeface="Calibri"/>
              </a:rPr>
              <a:t>16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children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794414" y="1751456"/>
            <a:ext cx="1328420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384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15,666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children</a:t>
            </a:r>
            <a:endParaRPr sz="1600">
              <a:latin typeface="Calibri"/>
              <a:cs typeface="Calibri"/>
            </a:endParaRPr>
          </a:p>
          <a:p>
            <a:pPr marL="26670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22.5%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914"/>
              </a:lnSpc>
              <a:spcBef>
                <a:spcPts val="10"/>
              </a:spcBef>
            </a:pPr>
            <a:r>
              <a:rPr sz="1600" spc="-10" dirty="0">
                <a:latin typeface="Calibri"/>
                <a:cs typeface="Calibri"/>
              </a:rPr>
              <a:t>14.0 </a:t>
            </a:r>
            <a:r>
              <a:rPr sz="1600" spc="-5" dirty="0">
                <a:latin typeface="Calibri"/>
                <a:cs typeface="Calibri"/>
              </a:rPr>
              <a:t>cases</a:t>
            </a:r>
            <a:endParaRPr sz="1600">
              <a:latin typeface="Calibri"/>
              <a:cs typeface="Calibri"/>
            </a:endParaRPr>
          </a:p>
          <a:p>
            <a:pPr marL="36830" marR="528320" indent="9525">
              <a:lnSpc>
                <a:spcPts val="1920"/>
              </a:lnSpc>
              <a:spcBef>
                <a:spcPts val="60"/>
              </a:spcBef>
            </a:pPr>
            <a:r>
              <a:rPr sz="1600" spc="-5" dirty="0">
                <a:latin typeface="Calibri"/>
                <a:cs typeface="Calibri"/>
              </a:rPr>
              <a:t>9.4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cases  </a:t>
            </a:r>
            <a:r>
              <a:rPr sz="1600" spc="-10" dirty="0">
                <a:latin typeface="Calibri"/>
                <a:cs typeface="Calibri"/>
              </a:rPr>
              <a:t>27.8%</a:t>
            </a:r>
            <a:endParaRPr sz="1600">
              <a:latin typeface="Calibri"/>
              <a:cs typeface="Calibri"/>
            </a:endParaRPr>
          </a:p>
          <a:p>
            <a:pPr marL="15875">
              <a:lnSpc>
                <a:spcPts val="1855"/>
              </a:lnSpc>
            </a:pPr>
            <a:r>
              <a:rPr sz="1600" spc="-5" dirty="0">
                <a:latin typeface="Calibri"/>
                <a:cs typeface="Calibri"/>
              </a:rPr>
              <a:t>20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children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9" name="object 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64435" y="3727703"/>
            <a:ext cx="9445752" cy="7909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65020" y="3765803"/>
            <a:ext cx="8513064" cy="7726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00250" y="3763517"/>
            <a:ext cx="9325610" cy="670560"/>
          </a:xfrm>
          <a:custGeom>
            <a:avLst/>
            <a:gdLst/>
            <a:ahLst/>
            <a:cxnLst/>
            <a:rect l="l" t="t" r="r" b="b"/>
            <a:pathLst>
              <a:path w="9325610" h="670560">
                <a:moveTo>
                  <a:pt x="0" y="670560"/>
                </a:moveTo>
                <a:lnTo>
                  <a:pt x="9325356" y="670560"/>
                </a:lnTo>
                <a:lnTo>
                  <a:pt x="9325356" y="0"/>
                </a:lnTo>
                <a:lnTo>
                  <a:pt x="0" y="0"/>
                </a:lnTo>
                <a:lnTo>
                  <a:pt x="0" y="670560"/>
                </a:lnTo>
                <a:close/>
              </a:path>
            </a:pathLst>
          </a:custGeom>
          <a:solidFill>
            <a:srgbClr val="D1D1D1">
              <a:alpha val="9411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00250" y="3763517"/>
            <a:ext cx="9325610" cy="670560"/>
          </a:xfrm>
          <a:custGeom>
            <a:avLst/>
            <a:gdLst/>
            <a:ahLst/>
            <a:cxnLst/>
            <a:rect l="l" t="t" r="r" b="b"/>
            <a:pathLst>
              <a:path w="9325610" h="670560">
                <a:moveTo>
                  <a:pt x="0" y="670560"/>
                </a:moveTo>
                <a:lnTo>
                  <a:pt x="9325356" y="670560"/>
                </a:lnTo>
                <a:lnTo>
                  <a:pt x="9325356" y="0"/>
                </a:lnTo>
                <a:lnTo>
                  <a:pt x="0" y="0"/>
                </a:lnTo>
                <a:lnTo>
                  <a:pt x="0" y="670560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3" name="object 33"/>
          <p:cNvGraphicFramePr>
            <a:graphicFrameLocks noGrp="1"/>
          </p:cNvGraphicFramePr>
          <p:nvPr/>
        </p:nvGraphicFramePr>
        <p:xfrm>
          <a:off x="2182367" y="3893311"/>
          <a:ext cx="8229598" cy="4465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2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8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65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19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3265">
                <a:tc>
                  <a:txBody>
                    <a:bodyPr/>
                    <a:lstStyle/>
                    <a:p>
                      <a:pPr marL="31750">
                        <a:lnSpc>
                          <a:spcPts val="1515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Children in Kinship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Settings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1D1D1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59079">
                        <a:lnSpc>
                          <a:spcPts val="1515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44.2%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1D1D1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85165">
                        <a:lnSpc>
                          <a:spcPts val="1515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40.5%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1D1D1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515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1D1D1">
                        <a:alpha val="9411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266">
                <a:tc>
                  <a:txBody>
                    <a:bodyPr/>
                    <a:lstStyle/>
                    <a:p>
                      <a:pPr marL="31750">
                        <a:lnSpc>
                          <a:spcPts val="166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Children with Kinship as First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Placement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1D1D1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59079">
                        <a:lnSpc>
                          <a:spcPts val="166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37.2%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1D1D1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85165">
                        <a:lnSpc>
                          <a:spcPts val="166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37.1%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1D1D1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66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1D1D1">
                        <a:alpha val="9411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4" name="object 3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64435" y="4895088"/>
            <a:ext cx="9445752" cy="12649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65020" y="4927091"/>
            <a:ext cx="9349740" cy="126033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00250" y="4930902"/>
            <a:ext cx="9325610" cy="1144905"/>
          </a:xfrm>
          <a:custGeom>
            <a:avLst/>
            <a:gdLst/>
            <a:ahLst/>
            <a:cxnLst/>
            <a:rect l="l" t="t" r="r" b="b"/>
            <a:pathLst>
              <a:path w="9325610" h="1144904">
                <a:moveTo>
                  <a:pt x="0" y="1144524"/>
                </a:moveTo>
                <a:lnTo>
                  <a:pt x="9325356" y="1144524"/>
                </a:lnTo>
                <a:lnTo>
                  <a:pt x="9325356" y="0"/>
                </a:lnTo>
                <a:lnTo>
                  <a:pt x="0" y="0"/>
                </a:lnTo>
                <a:lnTo>
                  <a:pt x="0" y="1144524"/>
                </a:lnTo>
                <a:close/>
              </a:path>
            </a:pathLst>
          </a:custGeom>
          <a:solidFill>
            <a:srgbClr val="D1D1D1">
              <a:alpha val="9411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00250" y="4930902"/>
            <a:ext cx="9325610" cy="1144905"/>
          </a:xfrm>
          <a:custGeom>
            <a:avLst/>
            <a:gdLst/>
            <a:ahLst/>
            <a:cxnLst/>
            <a:rect l="l" t="t" r="r" b="b"/>
            <a:pathLst>
              <a:path w="9325610" h="1144904">
                <a:moveTo>
                  <a:pt x="0" y="1144524"/>
                </a:moveTo>
                <a:lnTo>
                  <a:pt x="9325356" y="1144524"/>
                </a:lnTo>
                <a:lnTo>
                  <a:pt x="9325356" y="0"/>
                </a:lnTo>
                <a:lnTo>
                  <a:pt x="0" y="0"/>
                </a:lnTo>
                <a:lnTo>
                  <a:pt x="0" y="1144524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6011926" y="4990846"/>
            <a:ext cx="15005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25.1% </a:t>
            </a:r>
            <a:r>
              <a:rPr sz="1600" spc="-10" dirty="0">
                <a:latin typeface="Calibri"/>
                <a:cs typeface="Calibri"/>
              </a:rPr>
              <a:t>kids </a:t>
            </a:r>
            <a:r>
              <a:rPr sz="1600" spc="-5" dirty="0">
                <a:latin typeface="Calibri"/>
                <a:cs typeface="Calibri"/>
              </a:rPr>
              <a:t>in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care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886445" y="4990846"/>
            <a:ext cx="15011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49.4% </a:t>
            </a:r>
            <a:r>
              <a:rPr sz="1600" spc="-10" dirty="0">
                <a:latin typeface="Calibri"/>
                <a:cs typeface="Calibri"/>
              </a:rPr>
              <a:t>kids </a:t>
            </a:r>
            <a:r>
              <a:rPr sz="1600" dirty="0">
                <a:latin typeface="Calibri"/>
                <a:cs typeface="Calibri"/>
              </a:rPr>
              <a:t>in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care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730567" y="4990846"/>
            <a:ext cx="14992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49.0% kids </a:t>
            </a:r>
            <a:r>
              <a:rPr sz="1600" dirty="0">
                <a:latin typeface="Calibri"/>
                <a:cs typeface="Calibri"/>
              </a:rPr>
              <a:t>in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care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201417" y="4990846"/>
            <a:ext cx="326453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Children in </a:t>
            </a:r>
            <a:r>
              <a:rPr sz="1600" spc="-10" dirty="0">
                <a:latin typeface="Calibri"/>
                <a:cs typeface="Calibri"/>
              </a:rPr>
              <a:t>CBC </a:t>
            </a:r>
            <a:r>
              <a:rPr sz="1600" spc="-5" dirty="0">
                <a:latin typeface="Calibri"/>
                <a:cs typeface="Calibri"/>
              </a:rPr>
              <a:t>Responsibility (Aug. </a:t>
            </a:r>
            <a:r>
              <a:rPr sz="1600" spc="-10" dirty="0">
                <a:latin typeface="Calibri"/>
                <a:cs typeface="Calibri"/>
              </a:rPr>
              <a:t>31)  </a:t>
            </a:r>
            <a:r>
              <a:rPr sz="1600" spc="-5" dirty="0">
                <a:latin typeface="Calibri"/>
                <a:cs typeface="Calibri"/>
              </a:rPr>
              <a:t>Stage I Implementation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Stage II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Implementation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Stage III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Implementation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011926" y="5234685"/>
            <a:ext cx="78168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4</a:t>
            </a:r>
            <a:r>
              <a:rPr sz="1600" spc="-9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regions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3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regions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0</a:t>
            </a:r>
            <a:r>
              <a:rPr sz="1600" spc="-9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regions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886445" y="5234685"/>
            <a:ext cx="78168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0</a:t>
            </a:r>
            <a:r>
              <a:rPr sz="1600" spc="-9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regions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4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regions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4</a:t>
            </a:r>
            <a:r>
              <a:rPr sz="1600" spc="-9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regions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762870" y="5234685"/>
            <a:ext cx="78168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0</a:t>
            </a:r>
            <a:r>
              <a:rPr sz="1600" spc="-9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regions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4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regions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4</a:t>
            </a:r>
            <a:r>
              <a:rPr sz="1600" spc="-9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regions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5" name="object 4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90572" y="1338084"/>
            <a:ext cx="2930652" cy="44499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8127" y="1327429"/>
            <a:ext cx="2412492" cy="52880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26385" y="1373886"/>
            <a:ext cx="2810510" cy="325120"/>
          </a:xfrm>
          <a:custGeom>
            <a:avLst/>
            <a:gdLst/>
            <a:ahLst/>
            <a:cxnLst/>
            <a:rect l="l" t="t" r="r" b="b"/>
            <a:pathLst>
              <a:path w="2810510" h="325119">
                <a:moveTo>
                  <a:pt x="2756154" y="0"/>
                </a:moveTo>
                <a:lnTo>
                  <a:pt x="54101" y="0"/>
                </a:lnTo>
                <a:lnTo>
                  <a:pt x="33057" y="4256"/>
                </a:lnTo>
                <a:lnTo>
                  <a:pt x="15859" y="15859"/>
                </a:lnTo>
                <a:lnTo>
                  <a:pt x="4256" y="33057"/>
                </a:lnTo>
                <a:lnTo>
                  <a:pt x="0" y="54101"/>
                </a:lnTo>
                <a:lnTo>
                  <a:pt x="0" y="270510"/>
                </a:lnTo>
                <a:lnTo>
                  <a:pt x="4256" y="291554"/>
                </a:lnTo>
                <a:lnTo>
                  <a:pt x="15859" y="308752"/>
                </a:lnTo>
                <a:lnTo>
                  <a:pt x="33057" y="320355"/>
                </a:lnTo>
                <a:lnTo>
                  <a:pt x="54101" y="324612"/>
                </a:lnTo>
                <a:lnTo>
                  <a:pt x="2756154" y="324612"/>
                </a:lnTo>
                <a:lnTo>
                  <a:pt x="2777198" y="320355"/>
                </a:lnTo>
                <a:lnTo>
                  <a:pt x="2794396" y="308752"/>
                </a:lnTo>
                <a:lnTo>
                  <a:pt x="2805999" y="291554"/>
                </a:lnTo>
                <a:lnTo>
                  <a:pt x="2810255" y="270510"/>
                </a:lnTo>
                <a:lnTo>
                  <a:pt x="2810255" y="54101"/>
                </a:lnTo>
                <a:lnTo>
                  <a:pt x="2805999" y="33057"/>
                </a:lnTo>
                <a:lnTo>
                  <a:pt x="2794396" y="15859"/>
                </a:lnTo>
                <a:lnTo>
                  <a:pt x="2777198" y="4256"/>
                </a:lnTo>
                <a:lnTo>
                  <a:pt x="2756154" y="0"/>
                </a:lnTo>
                <a:close/>
              </a:path>
            </a:pathLst>
          </a:custGeom>
          <a:solidFill>
            <a:srgbClr val="FFE1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26385" y="1373886"/>
            <a:ext cx="2810510" cy="325120"/>
          </a:xfrm>
          <a:custGeom>
            <a:avLst/>
            <a:gdLst/>
            <a:ahLst/>
            <a:cxnLst/>
            <a:rect l="l" t="t" r="r" b="b"/>
            <a:pathLst>
              <a:path w="2810510" h="325119">
                <a:moveTo>
                  <a:pt x="0" y="54101"/>
                </a:moveTo>
                <a:lnTo>
                  <a:pt x="4256" y="33057"/>
                </a:lnTo>
                <a:lnTo>
                  <a:pt x="15859" y="15859"/>
                </a:lnTo>
                <a:lnTo>
                  <a:pt x="33057" y="4256"/>
                </a:lnTo>
                <a:lnTo>
                  <a:pt x="54101" y="0"/>
                </a:lnTo>
                <a:lnTo>
                  <a:pt x="2756154" y="0"/>
                </a:lnTo>
                <a:lnTo>
                  <a:pt x="2777198" y="4256"/>
                </a:lnTo>
                <a:lnTo>
                  <a:pt x="2794396" y="15859"/>
                </a:lnTo>
                <a:lnTo>
                  <a:pt x="2805999" y="33057"/>
                </a:lnTo>
                <a:lnTo>
                  <a:pt x="2810255" y="54101"/>
                </a:lnTo>
                <a:lnTo>
                  <a:pt x="2810255" y="270510"/>
                </a:lnTo>
                <a:lnTo>
                  <a:pt x="2805999" y="291554"/>
                </a:lnTo>
                <a:lnTo>
                  <a:pt x="2794396" y="308752"/>
                </a:lnTo>
                <a:lnTo>
                  <a:pt x="2777198" y="320355"/>
                </a:lnTo>
                <a:lnTo>
                  <a:pt x="2756154" y="324612"/>
                </a:lnTo>
                <a:lnTo>
                  <a:pt x="54101" y="324612"/>
                </a:lnTo>
                <a:lnTo>
                  <a:pt x="33057" y="320355"/>
                </a:lnTo>
                <a:lnTo>
                  <a:pt x="15859" y="308752"/>
                </a:lnTo>
                <a:lnTo>
                  <a:pt x="4256" y="291554"/>
                </a:lnTo>
                <a:lnTo>
                  <a:pt x="0" y="270510"/>
                </a:lnTo>
                <a:lnTo>
                  <a:pt x="0" y="54101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2684526" y="1389379"/>
            <a:ext cx="209168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Child Protective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Services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0" name="object 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90572" y="3457968"/>
            <a:ext cx="2930652" cy="44499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33116" y="3445789"/>
            <a:ext cx="1886711" cy="52880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26385" y="3493770"/>
            <a:ext cx="2810510" cy="325120"/>
          </a:xfrm>
          <a:custGeom>
            <a:avLst/>
            <a:gdLst/>
            <a:ahLst/>
            <a:cxnLst/>
            <a:rect l="l" t="t" r="r" b="b"/>
            <a:pathLst>
              <a:path w="2810510" h="325120">
                <a:moveTo>
                  <a:pt x="2756154" y="0"/>
                </a:moveTo>
                <a:lnTo>
                  <a:pt x="54101" y="0"/>
                </a:lnTo>
                <a:lnTo>
                  <a:pt x="33057" y="4256"/>
                </a:lnTo>
                <a:lnTo>
                  <a:pt x="15859" y="15859"/>
                </a:lnTo>
                <a:lnTo>
                  <a:pt x="4256" y="33057"/>
                </a:lnTo>
                <a:lnTo>
                  <a:pt x="0" y="54101"/>
                </a:lnTo>
                <a:lnTo>
                  <a:pt x="0" y="270509"/>
                </a:lnTo>
                <a:lnTo>
                  <a:pt x="4256" y="291554"/>
                </a:lnTo>
                <a:lnTo>
                  <a:pt x="15859" y="308752"/>
                </a:lnTo>
                <a:lnTo>
                  <a:pt x="33057" y="320355"/>
                </a:lnTo>
                <a:lnTo>
                  <a:pt x="54101" y="324611"/>
                </a:lnTo>
                <a:lnTo>
                  <a:pt x="2756154" y="324611"/>
                </a:lnTo>
                <a:lnTo>
                  <a:pt x="2777198" y="320355"/>
                </a:lnTo>
                <a:lnTo>
                  <a:pt x="2794396" y="308752"/>
                </a:lnTo>
                <a:lnTo>
                  <a:pt x="2805999" y="291554"/>
                </a:lnTo>
                <a:lnTo>
                  <a:pt x="2810255" y="270509"/>
                </a:lnTo>
                <a:lnTo>
                  <a:pt x="2810255" y="54101"/>
                </a:lnTo>
                <a:lnTo>
                  <a:pt x="2805999" y="33057"/>
                </a:lnTo>
                <a:lnTo>
                  <a:pt x="2794396" y="15859"/>
                </a:lnTo>
                <a:lnTo>
                  <a:pt x="2777198" y="4256"/>
                </a:lnTo>
                <a:lnTo>
                  <a:pt x="2756154" y="0"/>
                </a:lnTo>
                <a:close/>
              </a:path>
            </a:pathLst>
          </a:custGeom>
          <a:solidFill>
            <a:srgbClr val="FFE1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26385" y="3493770"/>
            <a:ext cx="2810510" cy="325120"/>
          </a:xfrm>
          <a:custGeom>
            <a:avLst/>
            <a:gdLst/>
            <a:ahLst/>
            <a:cxnLst/>
            <a:rect l="l" t="t" r="r" b="b"/>
            <a:pathLst>
              <a:path w="2810510" h="325120">
                <a:moveTo>
                  <a:pt x="0" y="54101"/>
                </a:moveTo>
                <a:lnTo>
                  <a:pt x="4256" y="33057"/>
                </a:lnTo>
                <a:lnTo>
                  <a:pt x="15859" y="15859"/>
                </a:lnTo>
                <a:lnTo>
                  <a:pt x="33057" y="4256"/>
                </a:lnTo>
                <a:lnTo>
                  <a:pt x="54101" y="0"/>
                </a:lnTo>
                <a:lnTo>
                  <a:pt x="2756154" y="0"/>
                </a:lnTo>
                <a:lnTo>
                  <a:pt x="2777198" y="4256"/>
                </a:lnTo>
                <a:lnTo>
                  <a:pt x="2794396" y="15859"/>
                </a:lnTo>
                <a:lnTo>
                  <a:pt x="2805999" y="33057"/>
                </a:lnTo>
                <a:lnTo>
                  <a:pt x="2810255" y="54101"/>
                </a:lnTo>
                <a:lnTo>
                  <a:pt x="2810255" y="270509"/>
                </a:lnTo>
                <a:lnTo>
                  <a:pt x="2805999" y="291554"/>
                </a:lnTo>
                <a:lnTo>
                  <a:pt x="2794396" y="308752"/>
                </a:lnTo>
                <a:lnTo>
                  <a:pt x="2777198" y="320355"/>
                </a:lnTo>
                <a:lnTo>
                  <a:pt x="2756154" y="324611"/>
                </a:lnTo>
                <a:lnTo>
                  <a:pt x="54101" y="324611"/>
                </a:lnTo>
                <a:lnTo>
                  <a:pt x="33057" y="320355"/>
                </a:lnTo>
                <a:lnTo>
                  <a:pt x="15859" y="308752"/>
                </a:lnTo>
                <a:lnTo>
                  <a:pt x="4256" y="291554"/>
                </a:lnTo>
                <a:lnTo>
                  <a:pt x="0" y="270509"/>
                </a:lnTo>
                <a:lnTo>
                  <a:pt x="0" y="54101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2969514" y="3509264"/>
            <a:ext cx="15214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Kinship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Initiatives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5" name="object 5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90572" y="4613160"/>
            <a:ext cx="2930652" cy="44499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99944" y="4600981"/>
            <a:ext cx="2308860" cy="52880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26385" y="4648961"/>
            <a:ext cx="2810510" cy="325120"/>
          </a:xfrm>
          <a:custGeom>
            <a:avLst/>
            <a:gdLst/>
            <a:ahLst/>
            <a:cxnLst/>
            <a:rect l="l" t="t" r="r" b="b"/>
            <a:pathLst>
              <a:path w="2810510" h="325120">
                <a:moveTo>
                  <a:pt x="2756154" y="0"/>
                </a:moveTo>
                <a:lnTo>
                  <a:pt x="54101" y="0"/>
                </a:lnTo>
                <a:lnTo>
                  <a:pt x="33057" y="4256"/>
                </a:lnTo>
                <a:lnTo>
                  <a:pt x="15859" y="15859"/>
                </a:lnTo>
                <a:lnTo>
                  <a:pt x="4256" y="33057"/>
                </a:lnTo>
                <a:lnTo>
                  <a:pt x="0" y="54101"/>
                </a:lnTo>
                <a:lnTo>
                  <a:pt x="0" y="270510"/>
                </a:lnTo>
                <a:lnTo>
                  <a:pt x="4256" y="291554"/>
                </a:lnTo>
                <a:lnTo>
                  <a:pt x="15859" y="308752"/>
                </a:lnTo>
                <a:lnTo>
                  <a:pt x="33057" y="320355"/>
                </a:lnTo>
                <a:lnTo>
                  <a:pt x="54101" y="324612"/>
                </a:lnTo>
                <a:lnTo>
                  <a:pt x="2756154" y="324612"/>
                </a:lnTo>
                <a:lnTo>
                  <a:pt x="2777198" y="320355"/>
                </a:lnTo>
                <a:lnTo>
                  <a:pt x="2794396" y="308752"/>
                </a:lnTo>
                <a:lnTo>
                  <a:pt x="2805999" y="291554"/>
                </a:lnTo>
                <a:lnTo>
                  <a:pt x="2810255" y="270510"/>
                </a:lnTo>
                <a:lnTo>
                  <a:pt x="2810255" y="54101"/>
                </a:lnTo>
                <a:lnTo>
                  <a:pt x="2805999" y="33057"/>
                </a:lnTo>
                <a:lnTo>
                  <a:pt x="2794396" y="15859"/>
                </a:lnTo>
                <a:lnTo>
                  <a:pt x="2777198" y="4256"/>
                </a:lnTo>
                <a:lnTo>
                  <a:pt x="2756154" y="0"/>
                </a:lnTo>
                <a:close/>
              </a:path>
            </a:pathLst>
          </a:custGeom>
          <a:solidFill>
            <a:srgbClr val="FFE1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26385" y="4648961"/>
            <a:ext cx="2810510" cy="325120"/>
          </a:xfrm>
          <a:custGeom>
            <a:avLst/>
            <a:gdLst/>
            <a:ahLst/>
            <a:cxnLst/>
            <a:rect l="l" t="t" r="r" b="b"/>
            <a:pathLst>
              <a:path w="2810510" h="325120">
                <a:moveTo>
                  <a:pt x="0" y="54101"/>
                </a:moveTo>
                <a:lnTo>
                  <a:pt x="4256" y="33057"/>
                </a:lnTo>
                <a:lnTo>
                  <a:pt x="15859" y="15859"/>
                </a:lnTo>
                <a:lnTo>
                  <a:pt x="33057" y="4256"/>
                </a:lnTo>
                <a:lnTo>
                  <a:pt x="54101" y="0"/>
                </a:lnTo>
                <a:lnTo>
                  <a:pt x="2756154" y="0"/>
                </a:lnTo>
                <a:lnTo>
                  <a:pt x="2777198" y="4256"/>
                </a:lnTo>
                <a:lnTo>
                  <a:pt x="2794396" y="15859"/>
                </a:lnTo>
                <a:lnTo>
                  <a:pt x="2805999" y="33057"/>
                </a:lnTo>
                <a:lnTo>
                  <a:pt x="2810255" y="54101"/>
                </a:lnTo>
                <a:lnTo>
                  <a:pt x="2810255" y="270510"/>
                </a:lnTo>
                <a:lnTo>
                  <a:pt x="2805999" y="291554"/>
                </a:lnTo>
                <a:lnTo>
                  <a:pt x="2794396" y="308752"/>
                </a:lnTo>
                <a:lnTo>
                  <a:pt x="2777198" y="320355"/>
                </a:lnTo>
                <a:lnTo>
                  <a:pt x="2756154" y="324612"/>
                </a:lnTo>
                <a:lnTo>
                  <a:pt x="54101" y="324612"/>
                </a:lnTo>
                <a:lnTo>
                  <a:pt x="33057" y="320355"/>
                </a:lnTo>
                <a:lnTo>
                  <a:pt x="15859" y="308752"/>
                </a:lnTo>
                <a:lnTo>
                  <a:pt x="4256" y="291554"/>
                </a:lnTo>
                <a:lnTo>
                  <a:pt x="0" y="270510"/>
                </a:lnTo>
                <a:lnTo>
                  <a:pt x="0" y="54101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2736342" y="4664709"/>
            <a:ext cx="19881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Community </a:t>
            </a:r>
            <a:r>
              <a:rPr sz="1600" b="1" spc="-5" dirty="0">
                <a:latin typeface="Calibri"/>
                <a:cs typeface="Calibri"/>
              </a:rPr>
              <a:t>Based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Care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0" name="object 6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62471" y="877824"/>
            <a:ext cx="1395222" cy="68656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6245478" y="949833"/>
            <a:ext cx="10096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FY</a:t>
            </a:r>
            <a:r>
              <a:rPr sz="24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2022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2" name="object 6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23276" y="890016"/>
            <a:ext cx="1395222" cy="68656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8107171" y="961771"/>
            <a:ext cx="10096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FY</a:t>
            </a:r>
            <a:r>
              <a:rPr sz="24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4" name="object 6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68840" y="768095"/>
            <a:ext cx="1395222" cy="68656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15143" y="1133855"/>
            <a:ext cx="1102613" cy="68656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9951846" y="838961"/>
            <a:ext cx="10096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0" marR="5080" indent="-146685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FY</a:t>
            </a:r>
            <a:r>
              <a:rPr sz="2400" b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2025 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(YTD)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1570334" y="6381699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6499B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39873" y="1386077"/>
            <a:ext cx="9825355" cy="1905"/>
          </a:xfrm>
          <a:custGeom>
            <a:avLst/>
            <a:gdLst/>
            <a:ahLst/>
            <a:cxnLst/>
            <a:rect l="l" t="t" r="r" b="b"/>
            <a:pathLst>
              <a:path w="9825355" h="1905">
                <a:moveTo>
                  <a:pt x="0" y="0"/>
                </a:moveTo>
                <a:lnTo>
                  <a:pt x="9825355" y="1397"/>
                </a:lnTo>
              </a:path>
            </a:pathLst>
          </a:custGeom>
          <a:ln w="38099">
            <a:solidFill>
              <a:srgbClr val="FFC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31567" y="625855"/>
            <a:ext cx="35604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Statewide</a:t>
            </a:r>
            <a:r>
              <a:rPr spc="-50" dirty="0"/>
              <a:t> </a:t>
            </a:r>
            <a:r>
              <a:rPr spc="-35" dirty="0"/>
              <a:t>Intake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131567" y="1525269"/>
            <a:ext cx="9520555" cy="29991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25"/>
              </a:lnSpc>
              <a:spcBef>
                <a:spcPts val="95"/>
              </a:spcBef>
            </a:pPr>
            <a:r>
              <a:rPr sz="1600" spc="-10" dirty="0">
                <a:solidFill>
                  <a:srgbClr val="01184D"/>
                </a:solidFill>
                <a:latin typeface="Calibri"/>
                <a:cs typeface="Calibri"/>
              </a:rPr>
              <a:t>Statewide </a:t>
            </a:r>
            <a:r>
              <a:rPr sz="1600" spc="-20" dirty="0">
                <a:solidFill>
                  <a:srgbClr val="01184D"/>
                </a:solidFill>
                <a:latin typeface="Calibri"/>
                <a:cs typeface="Calibri"/>
              </a:rPr>
              <a:t>Intake </a:t>
            </a:r>
            <a:r>
              <a:rPr sz="1600" spc="-10" dirty="0">
                <a:solidFill>
                  <a:srgbClr val="01184D"/>
                </a:solidFill>
                <a:latin typeface="Calibri"/>
                <a:cs typeface="Calibri"/>
              </a:rPr>
              <a:t>(SWI) </a:t>
            </a:r>
            <a:r>
              <a:rPr sz="1600" spc="-5" dirty="0">
                <a:solidFill>
                  <a:srgbClr val="01184D"/>
                </a:solidFill>
                <a:latin typeface="Calibri"/>
                <a:cs typeface="Calibri"/>
              </a:rPr>
              <a:t>assesses </a:t>
            </a:r>
            <a:r>
              <a:rPr sz="1600" dirty="0">
                <a:solidFill>
                  <a:srgbClr val="01184D"/>
                </a:solidFill>
                <a:latin typeface="Calibri"/>
                <a:cs typeface="Calibri"/>
              </a:rPr>
              <a:t>all </a:t>
            </a:r>
            <a:r>
              <a:rPr sz="1600" spc="-10" dirty="0">
                <a:solidFill>
                  <a:srgbClr val="01184D"/>
                </a:solidFill>
                <a:latin typeface="Calibri"/>
                <a:cs typeface="Calibri"/>
              </a:rPr>
              <a:t>reports </a:t>
            </a:r>
            <a:r>
              <a:rPr sz="1600" spc="-5" dirty="0">
                <a:solidFill>
                  <a:srgbClr val="01184D"/>
                </a:solidFill>
                <a:latin typeface="Calibri"/>
                <a:cs typeface="Calibri"/>
              </a:rPr>
              <a:t>of </a:t>
            </a:r>
            <a:r>
              <a:rPr sz="1600" spc="-10" dirty="0">
                <a:solidFill>
                  <a:srgbClr val="01184D"/>
                </a:solidFill>
                <a:latin typeface="Calibri"/>
                <a:cs typeface="Calibri"/>
              </a:rPr>
              <a:t>abuse, </a:t>
            </a:r>
            <a:r>
              <a:rPr sz="1600" spc="-5" dirty="0">
                <a:solidFill>
                  <a:srgbClr val="01184D"/>
                </a:solidFill>
                <a:latin typeface="Calibri"/>
                <a:cs typeface="Calibri"/>
              </a:rPr>
              <a:t>neglect, </a:t>
            </a:r>
            <a:r>
              <a:rPr sz="1600" spc="-10" dirty="0">
                <a:solidFill>
                  <a:srgbClr val="01184D"/>
                </a:solidFill>
                <a:latin typeface="Calibri"/>
                <a:cs typeface="Calibri"/>
              </a:rPr>
              <a:t>or exploitation, </a:t>
            </a:r>
            <a:r>
              <a:rPr sz="1600" spc="-5" dirty="0">
                <a:solidFill>
                  <a:srgbClr val="01184D"/>
                </a:solidFill>
                <a:latin typeface="Calibri"/>
                <a:cs typeface="Calibri"/>
              </a:rPr>
              <a:t>and </a:t>
            </a:r>
            <a:r>
              <a:rPr sz="1600" spc="-15" dirty="0">
                <a:solidFill>
                  <a:srgbClr val="01184D"/>
                </a:solidFill>
                <a:latin typeface="Calibri"/>
                <a:cs typeface="Calibri"/>
              </a:rPr>
              <a:t>routes </a:t>
            </a:r>
            <a:r>
              <a:rPr sz="1600" spc="-5" dirty="0">
                <a:solidFill>
                  <a:srgbClr val="01184D"/>
                </a:solidFill>
                <a:latin typeface="Calibri"/>
                <a:cs typeface="Calibri"/>
              </a:rPr>
              <a:t>them </a:t>
            </a:r>
            <a:r>
              <a:rPr sz="1600" spc="-10" dirty="0">
                <a:solidFill>
                  <a:srgbClr val="01184D"/>
                </a:solidFill>
                <a:latin typeface="Calibri"/>
                <a:cs typeface="Calibri"/>
              </a:rPr>
              <a:t>to </a:t>
            </a:r>
            <a:r>
              <a:rPr sz="1600" spc="-5" dirty="0">
                <a:solidFill>
                  <a:srgbClr val="01184D"/>
                </a:solidFill>
                <a:latin typeface="Calibri"/>
                <a:cs typeface="Calibri"/>
              </a:rPr>
              <a:t>the </a:t>
            </a:r>
            <a:r>
              <a:rPr sz="1600" spc="-10" dirty="0">
                <a:solidFill>
                  <a:srgbClr val="01184D"/>
                </a:solidFill>
                <a:latin typeface="Calibri"/>
                <a:cs typeface="Calibri"/>
              </a:rPr>
              <a:t>right</a:t>
            </a:r>
            <a:r>
              <a:rPr sz="1600" spc="295" dirty="0">
                <a:solidFill>
                  <a:srgbClr val="01184D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01184D"/>
                </a:solidFill>
                <a:latin typeface="Calibri"/>
                <a:cs typeface="Calibri"/>
              </a:rPr>
              <a:t>program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ts val="1825"/>
              </a:lnSpc>
            </a:pPr>
            <a:r>
              <a:rPr sz="1600" spc="-15" dirty="0">
                <a:solidFill>
                  <a:srgbClr val="01184D"/>
                </a:solidFill>
                <a:latin typeface="Calibri"/>
                <a:cs typeface="Calibri"/>
              </a:rPr>
              <a:t>for</a:t>
            </a:r>
            <a:r>
              <a:rPr sz="1600" spc="5" dirty="0">
                <a:solidFill>
                  <a:srgbClr val="01184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1184D"/>
                </a:solidFill>
                <a:latin typeface="Calibri"/>
                <a:cs typeface="Calibri"/>
              </a:rPr>
              <a:t>investigation.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solidFill>
                  <a:srgbClr val="01184D"/>
                </a:solidFill>
                <a:latin typeface="Calibri"/>
                <a:cs typeface="Calibri"/>
              </a:rPr>
              <a:t>SWI </a:t>
            </a:r>
            <a:r>
              <a:rPr sz="1600" spc="-15" dirty="0">
                <a:solidFill>
                  <a:srgbClr val="01184D"/>
                </a:solidFill>
                <a:latin typeface="Calibri"/>
                <a:cs typeface="Calibri"/>
              </a:rPr>
              <a:t>operates </a:t>
            </a:r>
            <a:r>
              <a:rPr sz="1600" spc="-10" dirty="0">
                <a:solidFill>
                  <a:srgbClr val="01184D"/>
                </a:solidFill>
                <a:latin typeface="Calibri"/>
                <a:cs typeface="Calibri"/>
              </a:rPr>
              <a:t>24-hours </a:t>
            </a:r>
            <a:r>
              <a:rPr sz="1600" spc="-5" dirty="0">
                <a:solidFill>
                  <a:srgbClr val="01184D"/>
                </a:solidFill>
                <a:latin typeface="Calibri"/>
                <a:cs typeface="Calibri"/>
              </a:rPr>
              <a:t>a </a:t>
            </a:r>
            <a:r>
              <a:rPr sz="1600" spc="-40" dirty="0">
                <a:solidFill>
                  <a:srgbClr val="01184D"/>
                </a:solidFill>
                <a:latin typeface="Calibri"/>
                <a:cs typeface="Calibri"/>
              </a:rPr>
              <a:t>day, </a:t>
            </a:r>
            <a:r>
              <a:rPr sz="1600" spc="-5" dirty="0">
                <a:solidFill>
                  <a:srgbClr val="01184D"/>
                </a:solidFill>
                <a:latin typeface="Calibri"/>
                <a:cs typeface="Calibri"/>
              </a:rPr>
              <a:t>7 </a:t>
            </a:r>
            <a:r>
              <a:rPr sz="1600" spc="-15" dirty="0">
                <a:solidFill>
                  <a:srgbClr val="01184D"/>
                </a:solidFill>
                <a:latin typeface="Calibri"/>
                <a:cs typeface="Calibri"/>
              </a:rPr>
              <a:t>days </a:t>
            </a:r>
            <a:r>
              <a:rPr sz="1600" spc="-5" dirty="0">
                <a:solidFill>
                  <a:srgbClr val="01184D"/>
                </a:solidFill>
                <a:latin typeface="Calibri"/>
                <a:cs typeface="Calibri"/>
              </a:rPr>
              <a:t>a </a:t>
            </a:r>
            <a:r>
              <a:rPr sz="1600" spc="-10" dirty="0">
                <a:solidFill>
                  <a:srgbClr val="01184D"/>
                </a:solidFill>
                <a:latin typeface="Calibri"/>
                <a:cs typeface="Calibri"/>
              </a:rPr>
              <a:t>week, 365 </a:t>
            </a:r>
            <a:r>
              <a:rPr sz="1600" spc="-15" dirty="0">
                <a:solidFill>
                  <a:srgbClr val="01184D"/>
                </a:solidFill>
                <a:latin typeface="Calibri"/>
                <a:cs typeface="Calibri"/>
              </a:rPr>
              <a:t>days </a:t>
            </a:r>
            <a:r>
              <a:rPr sz="1600" spc="-5" dirty="0">
                <a:solidFill>
                  <a:srgbClr val="01184D"/>
                </a:solidFill>
                <a:latin typeface="Calibri"/>
                <a:cs typeface="Calibri"/>
              </a:rPr>
              <a:t>a </a:t>
            </a:r>
            <a:r>
              <a:rPr sz="1600" spc="-40" dirty="0">
                <a:solidFill>
                  <a:srgbClr val="01184D"/>
                </a:solidFill>
                <a:latin typeface="Calibri"/>
                <a:cs typeface="Calibri"/>
              </a:rPr>
              <a:t>year. </a:t>
            </a:r>
            <a:r>
              <a:rPr sz="1600" spc="-5" dirty="0">
                <a:solidFill>
                  <a:srgbClr val="01184D"/>
                </a:solidFill>
                <a:latin typeface="Calibri"/>
                <a:cs typeface="Calibri"/>
              </a:rPr>
              <a:t>Responsibilities of </a:t>
            </a:r>
            <a:r>
              <a:rPr sz="1600" spc="-10" dirty="0">
                <a:solidFill>
                  <a:srgbClr val="01184D"/>
                </a:solidFill>
                <a:latin typeface="Calibri"/>
                <a:cs typeface="Calibri"/>
              </a:rPr>
              <a:t>SWI </a:t>
            </a:r>
            <a:r>
              <a:rPr sz="1600" spc="-5" dirty="0">
                <a:solidFill>
                  <a:srgbClr val="01184D"/>
                </a:solidFill>
                <a:latin typeface="Calibri"/>
                <a:cs typeface="Calibri"/>
              </a:rPr>
              <a:t>include </a:t>
            </a:r>
            <a:r>
              <a:rPr sz="1600" spc="-10" dirty="0">
                <a:solidFill>
                  <a:srgbClr val="01184D"/>
                </a:solidFill>
                <a:latin typeface="Calibri"/>
                <a:cs typeface="Calibri"/>
              </a:rPr>
              <a:t>receiving reports</a:t>
            </a:r>
            <a:r>
              <a:rPr sz="1600" spc="10" dirty="0">
                <a:solidFill>
                  <a:srgbClr val="01184D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01184D"/>
                </a:solidFill>
                <a:latin typeface="Calibri"/>
                <a:cs typeface="Calibri"/>
              </a:rPr>
              <a:t>for:</a:t>
            </a:r>
            <a:endParaRPr sz="16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405"/>
              </a:spcBef>
              <a:buFont typeface="Rockwell"/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solidFill>
                  <a:srgbClr val="01184D"/>
                </a:solidFill>
                <a:latin typeface="Calibri"/>
                <a:cs typeface="Calibri"/>
              </a:rPr>
              <a:t>Child abuse, neglect and </a:t>
            </a:r>
            <a:r>
              <a:rPr sz="1600" spc="-10" dirty="0">
                <a:solidFill>
                  <a:srgbClr val="01184D"/>
                </a:solidFill>
                <a:latin typeface="Calibri"/>
                <a:cs typeface="Calibri"/>
              </a:rPr>
              <a:t>exploitation </a:t>
            </a:r>
            <a:r>
              <a:rPr sz="1600" spc="-5" dirty="0">
                <a:solidFill>
                  <a:srgbClr val="01184D"/>
                </a:solidFill>
                <a:latin typeface="Calibri"/>
                <a:cs typeface="Calibri"/>
              </a:rPr>
              <a:t>in the </a:t>
            </a:r>
            <a:r>
              <a:rPr sz="1600" spc="-20" dirty="0">
                <a:solidFill>
                  <a:srgbClr val="01184D"/>
                </a:solidFill>
                <a:latin typeface="Calibri"/>
                <a:cs typeface="Calibri"/>
              </a:rPr>
              <a:t>child’s </a:t>
            </a:r>
            <a:r>
              <a:rPr sz="1600" spc="-10" dirty="0">
                <a:solidFill>
                  <a:srgbClr val="01184D"/>
                </a:solidFill>
                <a:latin typeface="Calibri"/>
                <a:cs typeface="Calibri"/>
              </a:rPr>
              <a:t>own home </a:t>
            </a:r>
            <a:r>
              <a:rPr sz="1600" spc="-5" dirty="0">
                <a:solidFill>
                  <a:srgbClr val="01184D"/>
                </a:solidFill>
                <a:latin typeface="Calibri"/>
                <a:cs typeface="Calibri"/>
              </a:rPr>
              <a:t>or in child-care facilities or </a:t>
            </a:r>
            <a:r>
              <a:rPr sz="1600" spc="-10" dirty="0">
                <a:solidFill>
                  <a:srgbClr val="01184D"/>
                </a:solidFill>
                <a:latin typeface="Calibri"/>
                <a:cs typeface="Calibri"/>
              </a:rPr>
              <a:t>treatment</a:t>
            </a:r>
            <a:r>
              <a:rPr sz="1600" spc="70" dirty="0">
                <a:solidFill>
                  <a:srgbClr val="01184D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01184D"/>
                </a:solidFill>
                <a:latin typeface="Calibri"/>
                <a:cs typeface="Calibri"/>
              </a:rPr>
              <a:t>centers</a:t>
            </a:r>
            <a:endParaRPr sz="16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409"/>
              </a:spcBef>
              <a:buFont typeface="Rockwell"/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solidFill>
                  <a:srgbClr val="01184D"/>
                </a:solidFill>
                <a:latin typeface="Calibri"/>
                <a:cs typeface="Calibri"/>
              </a:rPr>
              <a:t>Abuse, neglect, and </a:t>
            </a:r>
            <a:r>
              <a:rPr sz="1600" spc="-10" dirty="0">
                <a:solidFill>
                  <a:srgbClr val="01184D"/>
                </a:solidFill>
                <a:latin typeface="Calibri"/>
                <a:cs typeface="Calibri"/>
              </a:rPr>
              <a:t>exploitation </a:t>
            </a:r>
            <a:r>
              <a:rPr sz="1600" spc="-5" dirty="0">
                <a:solidFill>
                  <a:srgbClr val="01184D"/>
                </a:solidFill>
                <a:latin typeface="Calibri"/>
                <a:cs typeface="Calibri"/>
              </a:rPr>
              <a:t>of the elderly or adults with disabilities living </a:t>
            </a:r>
            <a:r>
              <a:rPr sz="1600" spc="-10" dirty="0">
                <a:solidFill>
                  <a:srgbClr val="01184D"/>
                </a:solidFill>
                <a:latin typeface="Calibri"/>
                <a:cs typeface="Calibri"/>
              </a:rPr>
              <a:t>at</a:t>
            </a:r>
            <a:r>
              <a:rPr sz="1600" spc="-30" dirty="0">
                <a:solidFill>
                  <a:srgbClr val="01184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1184D"/>
                </a:solidFill>
                <a:latin typeface="Calibri"/>
                <a:cs typeface="Calibri"/>
              </a:rPr>
              <a:t>home</a:t>
            </a:r>
            <a:endParaRPr sz="1600" dirty="0">
              <a:latin typeface="Calibri"/>
              <a:cs typeface="Calibri"/>
            </a:endParaRPr>
          </a:p>
          <a:p>
            <a:pPr marL="299085" indent="-287020">
              <a:lnSpc>
                <a:spcPts val="1825"/>
              </a:lnSpc>
              <a:spcBef>
                <a:spcPts val="405"/>
              </a:spcBef>
              <a:buFont typeface="Rockwell"/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solidFill>
                  <a:srgbClr val="01184D"/>
                </a:solidFill>
                <a:latin typeface="Calibri"/>
                <a:cs typeface="Calibri"/>
              </a:rPr>
              <a:t>Abuse, neglect, and </a:t>
            </a:r>
            <a:r>
              <a:rPr sz="1600" spc="-10" dirty="0">
                <a:solidFill>
                  <a:srgbClr val="01184D"/>
                </a:solidFill>
                <a:latin typeface="Calibri"/>
                <a:cs typeface="Calibri"/>
              </a:rPr>
              <a:t>exploitation </a:t>
            </a:r>
            <a:r>
              <a:rPr sz="1600" spc="-5" dirty="0">
                <a:solidFill>
                  <a:srgbClr val="01184D"/>
                </a:solidFill>
                <a:latin typeface="Calibri"/>
                <a:cs typeface="Calibri"/>
              </a:rPr>
              <a:t>of </a:t>
            </a:r>
            <a:r>
              <a:rPr sz="1600" dirty="0">
                <a:solidFill>
                  <a:srgbClr val="01184D"/>
                </a:solidFill>
                <a:latin typeface="Calibri"/>
                <a:cs typeface="Calibri"/>
              </a:rPr>
              <a:t>adults </a:t>
            </a:r>
            <a:r>
              <a:rPr sz="1600" spc="-5" dirty="0">
                <a:solidFill>
                  <a:srgbClr val="01184D"/>
                </a:solidFill>
                <a:latin typeface="Calibri"/>
                <a:cs typeface="Calibri"/>
              </a:rPr>
              <a:t>and children </a:t>
            </a:r>
            <a:r>
              <a:rPr sz="1600" spc="-10" dirty="0">
                <a:solidFill>
                  <a:srgbClr val="01184D"/>
                </a:solidFill>
                <a:latin typeface="Calibri"/>
                <a:cs typeface="Calibri"/>
              </a:rPr>
              <a:t>who </a:t>
            </a:r>
            <a:r>
              <a:rPr sz="1600" spc="-5" dirty="0">
                <a:solidFill>
                  <a:srgbClr val="01184D"/>
                </a:solidFill>
                <a:latin typeface="Calibri"/>
                <a:cs typeface="Calibri"/>
              </a:rPr>
              <a:t>live in </a:t>
            </a:r>
            <a:r>
              <a:rPr sz="1600" spc="-15" dirty="0">
                <a:solidFill>
                  <a:srgbClr val="01184D"/>
                </a:solidFill>
                <a:latin typeface="Calibri"/>
                <a:cs typeface="Calibri"/>
              </a:rPr>
              <a:t>state </a:t>
            </a:r>
            <a:r>
              <a:rPr sz="1600" spc="-5" dirty="0">
                <a:solidFill>
                  <a:srgbClr val="01184D"/>
                </a:solidFill>
                <a:latin typeface="Calibri"/>
                <a:cs typeface="Calibri"/>
              </a:rPr>
              <a:t>facilities or </a:t>
            </a:r>
            <a:r>
              <a:rPr sz="1600" spc="-15" dirty="0">
                <a:solidFill>
                  <a:srgbClr val="01184D"/>
                </a:solidFill>
                <a:latin typeface="Calibri"/>
                <a:cs typeface="Calibri"/>
              </a:rPr>
              <a:t>are </a:t>
            </a:r>
            <a:r>
              <a:rPr sz="1600" spc="-10" dirty="0">
                <a:solidFill>
                  <a:srgbClr val="01184D"/>
                </a:solidFill>
                <a:latin typeface="Calibri"/>
                <a:cs typeface="Calibri"/>
              </a:rPr>
              <a:t>enrolled </a:t>
            </a:r>
            <a:r>
              <a:rPr sz="1600" spc="-5" dirty="0">
                <a:solidFill>
                  <a:srgbClr val="01184D"/>
                </a:solidFill>
                <a:latin typeface="Calibri"/>
                <a:cs typeface="Calibri"/>
              </a:rPr>
              <a:t>in </a:t>
            </a:r>
            <a:r>
              <a:rPr sz="1600" spc="-15" dirty="0">
                <a:solidFill>
                  <a:srgbClr val="01184D"/>
                </a:solidFill>
                <a:latin typeface="Calibri"/>
                <a:cs typeface="Calibri"/>
              </a:rPr>
              <a:t>programs</a:t>
            </a:r>
            <a:r>
              <a:rPr sz="1600" spc="140" dirty="0">
                <a:solidFill>
                  <a:srgbClr val="01184D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01184D"/>
                </a:solidFill>
                <a:latin typeface="Calibri"/>
                <a:cs typeface="Calibri"/>
              </a:rPr>
              <a:t>for</a:t>
            </a:r>
            <a:endParaRPr sz="1600" dirty="0">
              <a:latin typeface="Calibri"/>
              <a:cs typeface="Calibri"/>
            </a:endParaRPr>
          </a:p>
          <a:p>
            <a:pPr marL="299085">
              <a:lnSpc>
                <a:spcPts val="1825"/>
              </a:lnSpc>
            </a:pPr>
            <a:r>
              <a:rPr sz="1600" spc="-10" dirty="0">
                <a:solidFill>
                  <a:srgbClr val="01184D"/>
                </a:solidFill>
                <a:latin typeface="Calibri"/>
                <a:cs typeface="Calibri"/>
              </a:rPr>
              <a:t>people </a:t>
            </a:r>
            <a:r>
              <a:rPr sz="1600" spc="-5" dirty="0">
                <a:solidFill>
                  <a:srgbClr val="01184D"/>
                </a:solidFill>
                <a:latin typeface="Calibri"/>
                <a:cs typeface="Calibri"/>
              </a:rPr>
              <a:t>with </a:t>
            </a:r>
            <a:r>
              <a:rPr sz="1600" spc="-10" dirty="0">
                <a:solidFill>
                  <a:srgbClr val="01184D"/>
                </a:solidFill>
                <a:latin typeface="Calibri"/>
                <a:cs typeface="Calibri"/>
              </a:rPr>
              <a:t>mental </a:t>
            </a:r>
            <a:r>
              <a:rPr sz="1600" spc="-5" dirty="0">
                <a:solidFill>
                  <a:srgbClr val="01184D"/>
                </a:solidFill>
                <a:latin typeface="Calibri"/>
                <a:cs typeface="Calibri"/>
              </a:rPr>
              <a:t>illness or intellectual</a:t>
            </a:r>
            <a:r>
              <a:rPr sz="1600" spc="10" dirty="0">
                <a:solidFill>
                  <a:srgbClr val="01184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1184D"/>
                </a:solidFill>
                <a:latin typeface="Calibri"/>
                <a:cs typeface="Calibri"/>
              </a:rPr>
              <a:t>disabilities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 dirty="0">
              <a:latin typeface="Calibri"/>
              <a:cs typeface="Calibri"/>
            </a:endParaRPr>
          </a:p>
          <a:p>
            <a:pPr marL="12700" marR="5080">
              <a:lnSpc>
                <a:spcPts val="1739"/>
              </a:lnSpc>
              <a:spcBef>
                <a:spcPts val="995"/>
              </a:spcBef>
            </a:pPr>
            <a:r>
              <a:rPr sz="1600" spc="-10" dirty="0">
                <a:solidFill>
                  <a:srgbClr val="01184D"/>
                </a:solidFill>
                <a:latin typeface="Calibri"/>
                <a:cs typeface="Calibri"/>
              </a:rPr>
              <a:t>Reports </a:t>
            </a:r>
            <a:r>
              <a:rPr sz="1600" spc="-5" dirty="0">
                <a:solidFill>
                  <a:srgbClr val="01184D"/>
                </a:solidFill>
                <a:latin typeface="Calibri"/>
                <a:cs typeface="Calibri"/>
              </a:rPr>
              <a:t>of </a:t>
            </a:r>
            <a:r>
              <a:rPr sz="1600" spc="-10" dirty="0">
                <a:solidFill>
                  <a:srgbClr val="01184D"/>
                </a:solidFill>
                <a:latin typeface="Calibri"/>
                <a:cs typeface="Calibri"/>
              </a:rPr>
              <a:t>abuse, </a:t>
            </a:r>
            <a:r>
              <a:rPr sz="1600" spc="-5" dirty="0">
                <a:solidFill>
                  <a:srgbClr val="01184D"/>
                </a:solidFill>
                <a:latin typeface="Calibri"/>
                <a:cs typeface="Calibri"/>
              </a:rPr>
              <a:t>neglect, </a:t>
            </a:r>
            <a:r>
              <a:rPr sz="1600" spc="-10" dirty="0">
                <a:solidFill>
                  <a:srgbClr val="01184D"/>
                </a:solidFill>
                <a:latin typeface="Calibri"/>
                <a:cs typeface="Calibri"/>
              </a:rPr>
              <a:t>or exploitation </a:t>
            </a:r>
            <a:r>
              <a:rPr sz="1600" spc="-5" dirty="0">
                <a:solidFill>
                  <a:srgbClr val="01184D"/>
                </a:solidFill>
                <a:latin typeface="Calibri"/>
                <a:cs typeface="Calibri"/>
              </a:rPr>
              <a:t>of children, the </a:t>
            </a:r>
            <a:r>
              <a:rPr sz="1600" spc="-20" dirty="0">
                <a:solidFill>
                  <a:srgbClr val="01184D"/>
                </a:solidFill>
                <a:latin typeface="Calibri"/>
                <a:cs typeface="Calibri"/>
              </a:rPr>
              <a:t>elderly, </a:t>
            </a:r>
            <a:r>
              <a:rPr sz="1600" spc="-5" dirty="0">
                <a:solidFill>
                  <a:srgbClr val="01184D"/>
                </a:solidFill>
                <a:latin typeface="Calibri"/>
                <a:cs typeface="Calibri"/>
              </a:rPr>
              <a:t>or </a:t>
            </a:r>
            <a:r>
              <a:rPr sz="1600" spc="-10" dirty="0">
                <a:solidFill>
                  <a:srgbClr val="01184D"/>
                </a:solidFill>
                <a:latin typeface="Calibri"/>
                <a:cs typeface="Calibri"/>
              </a:rPr>
              <a:t>people </a:t>
            </a:r>
            <a:r>
              <a:rPr sz="1600" spc="-5" dirty="0">
                <a:solidFill>
                  <a:srgbClr val="01184D"/>
                </a:solidFill>
                <a:latin typeface="Calibri"/>
                <a:cs typeface="Calibri"/>
              </a:rPr>
              <a:t>with disabilities </a:t>
            </a:r>
            <a:r>
              <a:rPr sz="1600" spc="-10" dirty="0">
                <a:solidFill>
                  <a:srgbClr val="01184D"/>
                </a:solidFill>
                <a:latin typeface="Calibri"/>
                <a:cs typeface="Calibri"/>
              </a:rPr>
              <a:t>to SWI, can </a:t>
            </a:r>
            <a:r>
              <a:rPr sz="1600" spc="-5" dirty="0">
                <a:solidFill>
                  <a:srgbClr val="01184D"/>
                </a:solidFill>
                <a:latin typeface="Calibri"/>
                <a:cs typeface="Calibri"/>
              </a:rPr>
              <a:t>be made </a:t>
            </a:r>
            <a:r>
              <a:rPr sz="1600" spc="-10" dirty="0">
                <a:solidFill>
                  <a:srgbClr val="01184D"/>
                </a:solidFill>
                <a:latin typeface="Calibri"/>
                <a:cs typeface="Calibri"/>
              </a:rPr>
              <a:t>by  </a:t>
            </a:r>
            <a:r>
              <a:rPr sz="1600" spc="-5" dirty="0">
                <a:solidFill>
                  <a:srgbClr val="01184D"/>
                </a:solidFill>
                <a:latin typeface="Calibri"/>
                <a:cs typeface="Calibri"/>
              </a:rPr>
              <a:t>calling the hotline, making an online </a:t>
            </a:r>
            <a:r>
              <a:rPr sz="1600" spc="-10" dirty="0">
                <a:solidFill>
                  <a:srgbClr val="01184D"/>
                </a:solidFill>
                <a:latin typeface="Calibri"/>
                <a:cs typeface="Calibri"/>
              </a:rPr>
              <a:t>report </a:t>
            </a:r>
            <a:r>
              <a:rPr sz="1600" spc="-5" dirty="0">
                <a:solidFill>
                  <a:srgbClr val="01184D"/>
                </a:solidFill>
                <a:latin typeface="Calibri"/>
                <a:cs typeface="Calibri"/>
              </a:rPr>
              <a:t>(e-report), </a:t>
            </a:r>
            <a:r>
              <a:rPr sz="1600" spc="-10" dirty="0">
                <a:solidFill>
                  <a:srgbClr val="01184D"/>
                </a:solidFill>
                <a:latin typeface="Calibri"/>
                <a:cs typeface="Calibri"/>
              </a:rPr>
              <a:t>sending </a:t>
            </a:r>
            <a:r>
              <a:rPr sz="1600" spc="-5" dirty="0">
                <a:solidFill>
                  <a:srgbClr val="01184D"/>
                </a:solidFill>
                <a:latin typeface="Calibri"/>
                <a:cs typeface="Calibri"/>
              </a:rPr>
              <a:t>a </a:t>
            </a:r>
            <a:r>
              <a:rPr sz="1600" spc="-15" dirty="0">
                <a:solidFill>
                  <a:srgbClr val="01184D"/>
                </a:solidFill>
                <a:latin typeface="Calibri"/>
                <a:cs typeface="Calibri"/>
              </a:rPr>
              <a:t>fax, </a:t>
            </a:r>
            <a:r>
              <a:rPr sz="1600" spc="-5" dirty="0">
                <a:solidFill>
                  <a:srgbClr val="01184D"/>
                </a:solidFill>
                <a:latin typeface="Calibri"/>
                <a:cs typeface="Calibri"/>
              </a:rPr>
              <a:t>or mailing in </a:t>
            </a:r>
            <a:r>
              <a:rPr sz="1600" spc="-15" dirty="0">
                <a:solidFill>
                  <a:srgbClr val="01184D"/>
                </a:solidFill>
                <a:latin typeface="Calibri"/>
                <a:cs typeface="Calibri"/>
              </a:rPr>
              <a:t>your</a:t>
            </a:r>
            <a:r>
              <a:rPr sz="1600" spc="70" dirty="0">
                <a:solidFill>
                  <a:srgbClr val="01184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1184D"/>
                </a:solidFill>
                <a:latin typeface="Calibri"/>
                <a:cs typeface="Calibri"/>
              </a:rPr>
              <a:t>concerns.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23915" y="6294526"/>
            <a:ext cx="4381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5" dirty="0">
                <a:solidFill>
                  <a:srgbClr val="012067"/>
                </a:solidFill>
                <a:latin typeface="Calibri"/>
                <a:cs typeface="Calibri"/>
              </a:rPr>
              <a:t>Page</a:t>
            </a:r>
            <a:r>
              <a:rPr sz="1200" b="1" spc="-60" dirty="0">
                <a:solidFill>
                  <a:srgbClr val="012067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12067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39873" y="1386077"/>
            <a:ext cx="9825355" cy="1905"/>
          </a:xfrm>
          <a:custGeom>
            <a:avLst/>
            <a:gdLst/>
            <a:ahLst/>
            <a:cxnLst/>
            <a:rect l="l" t="t" r="r" b="b"/>
            <a:pathLst>
              <a:path w="9825355" h="1905">
                <a:moveTo>
                  <a:pt x="0" y="0"/>
                </a:moveTo>
                <a:lnTo>
                  <a:pt x="9825355" y="1397"/>
                </a:lnTo>
              </a:path>
            </a:pathLst>
          </a:custGeom>
          <a:ln w="38099">
            <a:solidFill>
              <a:srgbClr val="FFC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08454" y="507618"/>
            <a:ext cx="81654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>
                <a:solidFill>
                  <a:srgbClr val="01184D"/>
                </a:solidFill>
              </a:rPr>
              <a:t>Statewide </a:t>
            </a:r>
            <a:r>
              <a:rPr spc="-35" dirty="0">
                <a:solidFill>
                  <a:srgbClr val="01184D"/>
                </a:solidFill>
              </a:rPr>
              <a:t>Intake: </a:t>
            </a:r>
            <a:r>
              <a:rPr spc="-10" dirty="0">
                <a:solidFill>
                  <a:srgbClr val="01184D"/>
                </a:solidFill>
              </a:rPr>
              <a:t>Calls </a:t>
            </a:r>
            <a:r>
              <a:rPr spc="-5" dirty="0">
                <a:solidFill>
                  <a:srgbClr val="01184D"/>
                </a:solidFill>
              </a:rPr>
              <a:t>and Hold</a:t>
            </a:r>
            <a:r>
              <a:rPr spc="110" dirty="0">
                <a:solidFill>
                  <a:srgbClr val="01184D"/>
                </a:solidFill>
              </a:rPr>
              <a:t> </a:t>
            </a:r>
            <a:r>
              <a:rPr spc="-5" dirty="0">
                <a:solidFill>
                  <a:srgbClr val="01184D"/>
                </a:solidFill>
              </a:rPr>
              <a:t>Times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988947" y="5840374"/>
            <a:ext cx="4373245" cy="662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solidFill>
                  <a:srgbClr val="012067"/>
                </a:solidFill>
                <a:latin typeface="Verdana"/>
                <a:cs typeface="Verdana"/>
              </a:rPr>
              <a:t>data </a:t>
            </a:r>
            <a:r>
              <a:rPr sz="1200" i="1" dirty="0">
                <a:solidFill>
                  <a:srgbClr val="012067"/>
                </a:solidFill>
                <a:latin typeface="Verdana"/>
                <a:cs typeface="Verdana"/>
              </a:rPr>
              <a:t>sources: </a:t>
            </a:r>
            <a:r>
              <a:rPr sz="1200" i="1" spc="-5" dirty="0">
                <a:solidFill>
                  <a:srgbClr val="012067"/>
                </a:solidFill>
                <a:latin typeface="Verdana"/>
                <a:cs typeface="Verdana"/>
              </a:rPr>
              <a:t>DFPS FY24_Q4 Report</a:t>
            </a:r>
            <a:r>
              <a:rPr sz="1200" i="1" spc="10" dirty="0">
                <a:solidFill>
                  <a:srgbClr val="012067"/>
                </a:solidFill>
                <a:latin typeface="Verdana"/>
                <a:cs typeface="Verdana"/>
              </a:rPr>
              <a:t> </a:t>
            </a:r>
            <a:r>
              <a:rPr sz="1200" i="1" spc="-5" dirty="0">
                <a:solidFill>
                  <a:srgbClr val="012067"/>
                </a:solidFill>
                <a:latin typeface="Verdana"/>
                <a:cs typeface="Verdana"/>
              </a:rPr>
              <a:t>Card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5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1200" b="1" spc="-15" dirty="0">
                <a:solidFill>
                  <a:srgbClr val="012067"/>
                </a:solidFill>
                <a:latin typeface="Calibri"/>
                <a:cs typeface="Calibri"/>
              </a:rPr>
              <a:t>Page</a:t>
            </a:r>
            <a:r>
              <a:rPr sz="1200" b="1" spc="-85" dirty="0">
                <a:solidFill>
                  <a:srgbClr val="012067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12067"/>
                </a:solidFill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 descr="Picture of the number of calls handled in FY24 are in line with FY23, but abandoned calls are down by 28% and the fewest since FY21 and Average hold time for calls in English queue in FY24 were almost 2 minutes shorter than hold times in FY23.&#10;"/>
          <p:cNvSpPr/>
          <p:nvPr/>
        </p:nvSpPr>
        <p:spPr>
          <a:xfrm>
            <a:off x="3104388" y="1438655"/>
            <a:ext cx="7400544" cy="43693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39873" y="1386077"/>
            <a:ext cx="9825355" cy="1905"/>
          </a:xfrm>
          <a:custGeom>
            <a:avLst/>
            <a:gdLst/>
            <a:ahLst/>
            <a:cxnLst/>
            <a:rect l="l" t="t" r="r" b="b"/>
            <a:pathLst>
              <a:path w="9825355" h="1905">
                <a:moveTo>
                  <a:pt x="0" y="0"/>
                </a:moveTo>
                <a:lnTo>
                  <a:pt x="9825355" y="1397"/>
                </a:lnTo>
              </a:path>
            </a:pathLst>
          </a:custGeom>
          <a:ln w="38099">
            <a:solidFill>
              <a:srgbClr val="FFC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67457" y="593217"/>
            <a:ext cx="74231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>
                <a:solidFill>
                  <a:srgbClr val="01184D"/>
                </a:solidFill>
              </a:rPr>
              <a:t>Statewide </a:t>
            </a:r>
            <a:r>
              <a:rPr spc="-35" dirty="0">
                <a:solidFill>
                  <a:srgbClr val="01184D"/>
                </a:solidFill>
              </a:rPr>
              <a:t>Intake: </a:t>
            </a:r>
            <a:r>
              <a:rPr spc="-20" dirty="0">
                <a:solidFill>
                  <a:srgbClr val="01184D"/>
                </a:solidFill>
              </a:rPr>
              <a:t>Reporter</a:t>
            </a:r>
            <a:r>
              <a:rPr spc="65" dirty="0">
                <a:solidFill>
                  <a:srgbClr val="01184D"/>
                </a:solidFill>
              </a:rPr>
              <a:t> </a:t>
            </a:r>
            <a:r>
              <a:rPr spc="-15" dirty="0">
                <a:solidFill>
                  <a:srgbClr val="01184D"/>
                </a:solidFill>
              </a:rPr>
              <a:t>Sources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923915" y="6294526"/>
            <a:ext cx="4381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5" dirty="0">
                <a:solidFill>
                  <a:srgbClr val="012067"/>
                </a:solidFill>
                <a:latin typeface="Calibri"/>
                <a:cs typeface="Calibri"/>
              </a:rPr>
              <a:t>Page</a:t>
            </a:r>
            <a:r>
              <a:rPr sz="1200" b="1" spc="-60" dirty="0">
                <a:solidFill>
                  <a:srgbClr val="012067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12067"/>
                </a:solidFill>
                <a:latin typeface="Calibri"/>
                <a:cs typeface="Calibri"/>
              </a:rPr>
              <a:t>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88947" y="5840374"/>
            <a:ext cx="34747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solidFill>
                  <a:srgbClr val="012067"/>
                </a:solidFill>
                <a:latin typeface="Verdana"/>
                <a:cs typeface="Verdana"/>
              </a:rPr>
              <a:t>data </a:t>
            </a:r>
            <a:r>
              <a:rPr sz="1200" i="1" dirty="0">
                <a:solidFill>
                  <a:srgbClr val="012067"/>
                </a:solidFill>
                <a:latin typeface="Verdana"/>
                <a:cs typeface="Verdana"/>
              </a:rPr>
              <a:t>sources: </a:t>
            </a:r>
            <a:r>
              <a:rPr sz="1200" i="1" spc="-5" dirty="0">
                <a:solidFill>
                  <a:srgbClr val="012067"/>
                </a:solidFill>
                <a:latin typeface="Verdana"/>
                <a:cs typeface="Verdana"/>
              </a:rPr>
              <a:t>fps_int_01, fps_int_swi_02,  fps_swi_03, fps_int_swi_04, fps_int_swi_06,  fps_int_swi_07, swi_19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35098" y="1676145"/>
            <a:ext cx="8635365" cy="488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310"/>
              </a:spcBef>
            </a:pPr>
            <a:r>
              <a:rPr sz="1600" spc="-15" dirty="0">
                <a:solidFill>
                  <a:srgbClr val="01184D"/>
                </a:solidFill>
                <a:latin typeface="Calibri"/>
                <a:cs typeface="Calibri"/>
              </a:rPr>
              <a:t>Everyone </a:t>
            </a:r>
            <a:r>
              <a:rPr sz="1600" spc="-5" dirty="0">
                <a:solidFill>
                  <a:srgbClr val="01184D"/>
                </a:solidFill>
                <a:latin typeface="Calibri"/>
                <a:cs typeface="Calibri"/>
              </a:rPr>
              <a:t>in </a:t>
            </a:r>
            <a:r>
              <a:rPr sz="1600" spc="-45" dirty="0">
                <a:solidFill>
                  <a:srgbClr val="01184D"/>
                </a:solidFill>
                <a:latin typeface="Calibri"/>
                <a:cs typeface="Calibri"/>
              </a:rPr>
              <a:t>Texas </a:t>
            </a:r>
            <a:r>
              <a:rPr sz="1600" spc="-5" dirty="0">
                <a:solidFill>
                  <a:srgbClr val="01184D"/>
                </a:solidFill>
                <a:latin typeface="Calibri"/>
                <a:cs typeface="Calibri"/>
              </a:rPr>
              <a:t>is mandated </a:t>
            </a:r>
            <a:r>
              <a:rPr sz="1600" spc="-10" dirty="0">
                <a:solidFill>
                  <a:srgbClr val="01184D"/>
                </a:solidFill>
                <a:latin typeface="Calibri"/>
                <a:cs typeface="Calibri"/>
              </a:rPr>
              <a:t>to report </a:t>
            </a:r>
            <a:r>
              <a:rPr sz="1600" spc="-5" dirty="0">
                <a:solidFill>
                  <a:srgbClr val="01184D"/>
                </a:solidFill>
                <a:latin typeface="Calibri"/>
                <a:cs typeface="Calibri"/>
              </a:rPr>
              <a:t>child abuse, neglect and </a:t>
            </a:r>
            <a:r>
              <a:rPr sz="1600" spc="-10" dirty="0">
                <a:solidFill>
                  <a:srgbClr val="01184D"/>
                </a:solidFill>
                <a:latin typeface="Calibri"/>
                <a:cs typeface="Calibri"/>
              </a:rPr>
              <a:t>exploitation. </a:t>
            </a:r>
            <a:r>
              <a:rPr sz="1600" spc="-5" dirty="0">
                <a:solidFill>
                  <a:srgbClr val="01184D"/>
                </a:solidFill>
                <a:latin typeface="Calibri"/>
                <a:cs typeface="Calibri"/>
              </a:rPr>
              <a:t>Most </a:t>
            </a:r>
            <a:r>
              <a:rPr sz="1600" spc="-10" dirty="0">
                <a:solidFill>
                  <a:srgbClr val="01184D"/>
                </a:solidFill>
                <a:latin typeface="Calibri"/>
                <a:cs typeface="Calibri"/>
              </a:rPr>
              <a:t>reports to Statewide  </a:t>
            </a:r>
            <a:r>
              <a:rPr sz="1600" spc="-20" dirty="0">
                <a:solidFill>
                  <a:srgbClr val="01184D"/>
                </a:solidFill>
                <a:latin typeface="Calibri"/>
                <a:cs typeface="Calibri"/>
              </a:rPr>
              <a:t>Intake </a:t>
            </a:r>
            <a:r>
              <a:rPr sz="1600" spc="-15" dirty="0">
                <a:solidFill>
                  <a:srgbClr val="01184D"/>
                </a:solidFill>
                <a:latin typeface="Calibri"/>
                <a:cs typeface="Calibri"/>
              </a:rPr>
              <a:t>are from </a:t>
            </a:r>
            <a:r>
              <a:rPr sz="1600" spc="-10" dirty="0">
                <a:solidFill>
                  <a:srgbClr val="01184D"/>
                </a:solidFill>
                <a:latin typeface="Calibri"/>
                <a:cs typeface="Calibri"/>
              </a:rPr>
              <a:t>professional </a:t>
            </a:r>
            <a:r>
              <a:rPr sz="1600" spc="-15" dirty="0">
                <a:solidFill>
                  <a:srgbClr val="01184D"/>
                </a:solidFill>
                <a:latin typeface="Calibri"/>
                <a:cs typeface="Calibri"/>
              </a:rPr>
              <a:t>reporters. </a:t>
            </a:r>
            <a:r>
              <a:rPr sz="1600" spc="-5" dirty="0">
                <a:solidFill>
                  <a:srgbClr val="01184D"/>
                </a:solidFill>
                <a:latin typeface="Calibri"/>
                <a:cs typeface="Calibri"/>
              </a:rPr>
              <a:t>In </a:t>
            </a:r>
            <a:r>
              <a:rPr sz="1600" spc="-10" dirty="0">
                <a:solidFill>
                  <a:srgbClr val="01184D"/>
                </a:solidFill>
                <a:latin typeface="Calibri"/>
                <a:cs typeface="Calibri"/>
              </a:rPr>
              <a:t>FY24 </a:t>
            </a:r>
            <a:r>
              <a:rPr sz="1600" spc="-5" dirty="0">
                <a:solidFill>
                  <a:srgbClr val="01184D"/>
                </a:solidFill>
                <a:latin typeface="Calibri"/>
                <a:cs typeface="Calibri"/>
              </a:rPr>
              <a:t>the </a:t>
            </a:r>
            <a:r>
              <a:rPr sz="1600" spc="-10" dirty="0">
                <a:solidFill>
                  <a:srgbClr val="01184D"/>
                </a:solidFill>
                <a:latin typeface="Calibri"/>
                <a:cs typeface="Calibri"/>
              </a:rPr>
              <a:t>top </a:t>
            </a:r>
            <a:r>
              <a:rPr sz="1600" spc="-15" dirty="0">
                <a:solidFill>
                  <a:srgbClr val="01184D"/>
                </a:solidFill>
                <a:latin typeface="Calibri"/>
                <a:cs typeface="Calibri"/>
              </a:rPr>
              <a:t>four reporters</a:t>
            </a:r>
            <a:r>
              <a:rPr sz="1600" spc="245" dirty="0">
                <a:solidFill>
                  <a:srgbClr val="01184D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01184D"/>
                </a:solidFill>
                <a:latin typeface="Calibri"/>
                <a:cs typeface="Calibri"/>
              </a:rPr>
              <a:t>were: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34639" y="2382266"/>
            <a:ext cx="3970019" cy="17251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 descr="Table of &#10;Medical Personnel - 20.8%&#10;Law Enforcement - 16.0%&#10;School Personnel - 15.9%&#10;Relatives - 9.2%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895920"/>
              </p:ext>
            </p:extLst>
          </p:nvPr>
        </p:nvGraphicFramePr>
        <p:xfrm>
          <a:off x="2831464" y="2379091"/>
          <a:ext cx="3970020" cy="17258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26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1419">
                <a:tc>
                  <a:txBody>
                    <a:bodyPr/>
                    <a:lstStyle/>
                    <a:p>
                      <a:pPr marL="6350">
                        <a:lnSpc>
                          <a:spcPts val="2070"/>
                        </a:lnSpc>
                        <a:spcBef>
                          <a:spcPts val="1225"/>
                        </a:spcBef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Medical</a:t>
                      </a:r>
                      <a:r>
                        <a:rPr sz="1800" spc="10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Personnel</a:t>
                      </a:r>
                      <a:endParaRPr sz="1800" dirty="0">
                        <a:latin typeface="Verdana"/>
                        <a:cs typeface="Verdana"/>
                      </a:endParaRPr>
                    </a:p>
                  </a:txBody>
                  <a:tcPr marL="0" marR="0" marT="1555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070"/>
                        </a:lnSpc>
                        <a:spcBef>
                          <a:spcPts val="1225"/>
                        </a:spcBef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2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0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.8%</a:t>
                      </a:r>
                      <a:endParaRPr sz="1800" dirty="0">
                        <a:latin typeface="Verdana"/>
                        <a:cs typeface="Verdana"/>
                      </a:endParaRPr>
                    </a:p>
                  </a:txBody>
                  <a:tcPr marL="0" marR="0" marT="1555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418">
                <a:tc>
                  <a:txBody>
                    <a:bodyPr/>
                    <a:lstStyle/>
                    <a:p>
                      <a:pPr marL="6350">
                        <a:lnSpc>
                          <a:spcPts val="2065"/>
                        </a:lnSpc>
                        <a:spcBef>
                          <a:spcPts val="1230"/>
                        </a:spcBef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Law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Enforcement</a:t>
                      </a:r>
                      <a:endParaRPr sz="1800" dirty="0">
                        <a:latin typeface="Verdana"/>
                        <a:cs typeface="Verdana"/>
                      </a:endParaRPr>
                    </a:p>
                  </a:txBody>
                  <a:tcPr marL="0" marR="0" marT="1562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065"/>
                        </a:lnSpc>
                        <a:spcBef>
                          <a:spcPts val="1230"/>
                        </a:spcBef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1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6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.0%</a:t>
                      </a:r>
                      <a:endParaRPr sz="1800" dirty="0">
                        <a:latin typeface="Verdana"/>
                        <a:cs typeface="Verdana"/>
                      </a:endParaRPr>
                    </a:p>
                  </a:txBody>
                  <a:tcPr marL="0" marR="0" marT="1562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546">
                <a:tc>
                  <a:txBody>
                    <a:bodyPr/>
                    <a:lstStyle/>
                    <a:p>
                      <a:pPr marL="6350">
                        <a:lnSpc>
                          <a:spcPts val="2065"/>
                        </a:lnSpc>
                        <a:spcBef>
                          <a:spcPts val="1230"/>
                        </a:spcBef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School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Personnel</a:t>
                      </a:r>
                      <a:endParaRPr sz="1800" dirty="0">
                        <a:latin typeface="Verdana"/>
                        <a:cs typeface="Verdana"/>
                      </a:endParaRPr>
                    </a:p>
                  </a:txBody>
                  <a:tcPr marL="0" marR="0" marT="1562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065"/>
                        </a:lnSpc>
                        <a:spcBef>
                          <a:spcPts val="1230"/>
                        </a:spcBef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1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5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.9%</a:t>
                      </a:r>
                      <a:endParaRPr sz="1800" dirty="0">
                        <a:latin typeface="Verdana"/>
                        <a:cs typeface="Verdana"/>
                      </a:endParaRPr>
                    </a:p>
                  </a:txBody>
                  <a:tcPr marL="0" marR="0" marT="1562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419">
                <a:tc>
                  <a:txBody>
                    <a:bodyPr/>
                    <a:lstStyle/>
                    <a:p>
                      <a:pPr marL="6350">
                        <a:lnSpc>
                          <a:spcPts val="2065"/>
                        </a:lnSpc>
                        <a:spcBef>
                          <a:spcPts val="1230"/>
                        </a:spcBef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Relatives</a:t>
                      </a:r>
                      <a:endParaRPr sz="1800" dirty="0">
                        <a:latin typeface="Verdana"/>
                        <a:cs typeface="Verdana"/>
                      </a:endParaRPr>
                    </a:p>
                  </a:txBody>
                  <a:tcPr marL="0" marR="0" marT="1562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065"/>
                        </a:lnSpc>
                        <a:spcBef>
                          <a:spcPts val="1230"/>
                        </a:spcBef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9.2%</a:t>
                      </a:r>
                      <a:endParaRPr sz="1800" dirty="0">
                        <a:latin typeface="Verdana"/>
                        <a:cs typeface="Verdana"/>
                      </a:endParaRPr>
                    </a:p>
                  </a:txBody>
                  <a:tcPr marL="0" marR="0" marT="1562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39873" y="1386077"/>
            <a:ext cx="9825355" cy="1905"/>
          </a:xfrm>
          <a:custGeom>
            <a:avLst/>
            <a:gdLst/>
            <a:ahLst/>
            <a:cxnLst/>
            <a:rect l="l" t="t" r="r" b="b"/>
            <a:pathLst>
              <a:path w="9825355" h="1905">
                <a:moveTo>
                  <a:pt x="0" y="0"/>
                </a:moveTo>
                <a:lnTo>
                  <a:pt x="9825355" y="1397"/>
                </a:lnTo>
              </a:path>
            </a:pathLst>
          </a:custGeom>
          <a:ln w="38099">
            <a:solidFill>
              <a:srgbClr val="FFC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923915" y="6294526"/>
            <a:ext cx="4381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5" dirty="0">
                <a:solidFill>
                  <a:srgbClr val="012067"/>
                </a:solidFill>
                <a:latin typeface="Calibri"/>
                <a:cs typeface="Calibri"/>
              </a:rPr>
              <a:t>Page</a:t>
            </a:r>
            <a:r>
              <a:rPr sz="1200" b="1" spc="-60" dirty="0">
                <a:solidFill>
                  <a:srgbClr val="012067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12067"/>
                </a:solidFill>
                <a:latin typeface="Calibri"/>
                <a:cs typeface="Calibri"/>
              </a:rPr>
              <a:t>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57425" y="446023"/>
            <a:ext cx="825245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0" dirty="0"/>
              <a:t>Types </a:t>
            </a:r>
            <a:r>
              <a:rPr spc="-5" dirty="0"/>
              <a:t>of </a:t>
            </a:r>
            <a:r>
              <a:rPr spc="-10" dirty="0"/>
              <a:t>Child </a:t>
            </a:r>
            <a:r>
              <a:rPr spc="-20" dirty="0"/>
              <a:t>Protective</a:t>
            </a:r>
            <a:r>
              <a:rPr spc="85" dirty="0"/>
              <a:t> </a:t>
            </a:r>
            <a:r>
              <a:rPr spc="-25" dirty="0"/>
              <a:t>Investigations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727073" y="1403096"/>
            <a:ext cx="5685155" cy="41008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12067"/>
                </a:solidFill>
                <a:latin typeface="Verdana"/>
                <a:cs typeface="Verdana"/>
              </a:rPr>
              <a:t>Child </a:t>
            </a:r>
            <a:r>
              <a:rPr sz="1800" spc="-5" dirty="0">
                <a:solidFill>
                  <a:srgbClr val="012067"/>
                </a:solidFill>
                <a:latin typeface="Verdana"/>
                <a:cs typeface="Verdana"/>
              </a:rPr>
              <a:t>Protective Investigations (CPI) conducts  investigations </a:t>
            </a:r>
            <a:r>
              <a:rPr sz="1800" dirty="0">
                <a:solidFill>
                  <a:srgbClr val="012067"/>
                </a:solidFill>
                <a:latin typeface="Verdana"/>
                <a:cs typeface="Verdana"/>
              </a:rPr>
              <a:t>in homes, schools, and </a:t>
            </a:r>
            <a:r>
              <a:rPr sz="1800" spc="-5" dirty="0">
                <a:solidFill>
                  <a:srgbClr val="012067"/>
                </a:solidFill>
                <a:latin typeface="Verdana"/>
                <a:cs typeface="Verdana"/>
              </a:rPr>
              <a:t>licensed  settings. The severity </a:t>
            </a:r>
            <a:r>
              <a:rPr sz="1800" dirty="0">
                <a:solidFill>
                  <a:srgbClr val="012067"/>
                </a:solidFill>
                <a:latin typeface="Verdana"/>
                <a:cs typeface="Verdana"/>
              </a:rPr>
              <a:t>and location of </a:t>
            </a:r>
            <a:r>
              <a:rPr sz="1800" spc="-5" dirty="0">
                <a:solidFill>
                  <a:srgbClr val="012067"/>
                </a:solidFill>
                <a:latin typeface="Verdana"/>
                <a:cs typeface="Verdana"/>
              </a:rPr>
              <a:t>the  </a:t>
            </a:r>
            <a:r>
              <a:rPr sz="1800" dirty="0">
                <a:solidFill>
                  <a:srgbClr val="012067"/>
                </a:solidFill>
                <a:latin typeface="Verdana"/>
                <a:cs typeface="Verdana"/>
              </a:rPr>
              <a:t>allegation </a:t>
            </a:r>
            <a:r>
              <a:rPr sz="1800" spc="-5" dirty="0">
                <a:solidFill>
                  <a:srgbClr val="012067"/>
                </a:solidFill>
                <a:latin typeface="Verdana"/>
                <a:cs typeface="Verdana"/>
              </a:rPr>
              <a:t>determines </a:t>
            </a:r>
            <a:r>
              <a:rPr sz="1800" dirty="0">
                <a:solidFill>
                  <a:srgbClr val="012067"/>
                </a:solidFill>
                <a:latin typeface="Verdana"/>
                <a:cs typeface="Verdana"/>
              </a:rPr>
              <a:t>which </a:t>
            </a:r>
            <a:r>
              <a:rPr sz="1800" spc="-5" dirty="0">
                <a:solidFill>
                  <a:srgbClr val="012067"/>
                </a:solidFill>
                <a:latin typeface="Verdana"/>
                <a:cs typeface="Verdana"/>
              </a:rPr>
              <a:t>type </a:t>
            </a:r>
            <a:r>
              <a:rPr sz="1800" dirty="0">
                <a:solidFill>
                  <a:srgbClr val="012067"/>
                </a:solidFill>
                <a:latin typeface="Verdana"/>
                <a:cs typeface="Verdana"/>
              </a:rPr>
              <a:t>of </a:t>
            </a:r>
            <a:r>
              <a:rPr sz="1800" spc="-5" dirty="0">
                <a:solidFill>
                  <a:srgbClr val="012067"/>
                </a:solidFill>
                <a:latin typeface="Verdana"/>
                <a:cs typeface="Verdana"/>
              </a:rPr>
              <a:t>investigation  </a:t>
            </a:r>
            <a:r>
              <a:rPr sz="1800" dirty="0">
                <a:solidFill>
                  <a:srgbClr val="012067"/>
                </a:solidFill>
                <a:latin typeface="Verdana"/>
                <a:cs typeface="Verdana"/>
              </a:rPr>
              <a:t>will </a:t>
            </a:r>
            <a:r>
              <a:rPr sz="1800" spc="-5" dirty="0">
                <a:solidFill>
                  <a:srgbClr val="012067"/>
                </a:solidFill>
                <a:latin typeface="Verdana"/>
                <a:cs typeface="Verdana"/>
              </a:rPr>
              <a:t>be </a:t>
            </a:r>
            <a:r>
              <a:rPr sz="1800" dirty="0">
                <a:solidFill>
                  <a:srgbClr val="012067"/>
                </a:solidFill>
                <a:latin typeface="Verdana"/>
                <a:cs typeface="Verdana"/>
              </a:rPr>
              <a:t>initiated and who will</a:t>
            </a:r>
            <a:r>
              <a:rPr sz="1800" spc="-15" dirty="0">
                <a:solidFill>
                  <a:srgbClr val="012067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012067"/>
                </a:solidFill>
                <a:latin typeface="Verdana"/>
                <a:cs typeface="Verdana"/>
              </a:rPr>
              <a:t>investigate.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50">
              <a:latin typeface="Verdana"/>
              <a:cs typeface="Verdana"/>
            </a:endParaRPr>
          </a:p>
          <a:p>
            <a:pPr marL="299085" marR="14604" indent="-287020">
              <a:lnSpc>
                <a:spcPct val="101899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solidFill>
                  <a:srgbClr val="012067"/>
                </a:solidFill>
                <a:latin typeface="Calibri"/>
                <a:cs typeface="Calibri"/>
              </a:rPr>
              <a:t>Child </a:t>
            </a:r>
            <a:r>
              <a:rPr sz="1600" spc="-10" dirty="0">
                <a:solidFill>
                  <a:srgbClr val="012067"/>
                </a:solidFill>
                <a:latin typeface="Calibri"/>
                <a:cs typeface="Calibri"/>
              </a:rPr>
              <a:t>Protective </a:t>
            </a:r>
            <a:r>
              <a:rPr sz="1600" spc="-15" dirty="0">
                <a:solidFill>
                  <a:srgbClr val="012067"/>
                </a:solidFill>
                <a:latin typeface="Calibri"/>
                <a:cs typeface="Calibri"/>
              </a:rPr>
              <a:t>Investigations </a:t>
            </a:r>
            <a:r>
              <a:rPr sz="1600" spc="-10" dirty="0">
                <a:solidFill>
                  <a:srgbClr val="012067"/>
                </a:solidFill>
                <a:latin typeface="Calibri"/>
                <a:cs typeface="Calibri"/>
              </a:rPr>
              <a:t>(INV) i</a:t>
            </a:r>
            <a:r>
              <a:rPr sz="1600" spc="-10" dirty="0">
                <a:solidFill>
                  <a:srgbClr val="012067"/>
                </a:solidFill>
                <a:latin typeface="Verdana"/>
                <a:cs typeface="Verdana"/>
              </a:rPr>
              <a:t>nvestigates allegations  </a:t>
            </a:r>
            <a:r>
              <a:rPr sz="1600" spc="-5" dirty="0">
                <a:solidFill>
                  <a:srgbClr val="012067"/>
                </a:solidFill>
                <a:latin typeface="Verdana"/>
                <a:cs typeface="Verdana"/>
              </a:rPr>
              <a:t>of </a:t>
            </a:r>
            <a:r>
              <a:rPr sz="1600" spc="-10" dirty="0">
                <a:solidFill>
                  <a:srgbClr val="012067"/>
                </a:solidFill>
                <a:latin typeface="Verdana"/>
                <a:cs typeface="Verdana"/>
              </a:rPr>
              <a:t>child </a:t>
            </a:r>
            <a:r>
              <a:rPr sz="1600" spc="-5" dirty="0">
                <a:solidFill>
                  <a:srgbClr val="012067"/>
                </a:solidFill>
                <a:latin typeface="Verdana"/>
                <a:cs typeface="Verdana"/>
              </a:rPr>
              <a:t>abuse, </a:t>
            </a:r>
            <a:r>
              <a:rPr sz="1600" spc="-10" dirty="0">
                <a:solidFill>
                  <a:srgbClr val="012067"/>
                </a:solidFill>
                <a:latin typeface="Verdana"/>
                <a:cs typeface="Verdana"/>
              </a:rPr>
              <a:t>neglect </a:t>
            </a:r>
            <a:r>
              <a:rPr sz="1600" spc="-5" dirty="0">
                <a:solidFill>
                  <a:srgbClr val="012067"/>
                </a:solidFill>
                <a:latin typeface="Verdana"/>
                <a:cs typeface="Verdana"/>
              </a:rPr>
              <a:t>and exploitation </a:t>
            </a:r>
            <a:r>
              <a:rPr sz="1600" spc="-10" dirty="0">
                <a:solidFill>
                  <a:srgbClr val="012067"/>
                </a:solidFill>
                <a:latin typeface="Verdana"/>
                <a:cs typeface="Verdana"/>
              </a:rPr>
              <a:t>in </a:t>
            </a:r>
            <a:r>
              <a:rPr sz="1600" spc="-5" dirty="0">
                <a:solidFill>
                  <a:srgbClr val="012067"/>
                </a:solidFill>
                <a:latin typeface="Verdana"/>
                <a:cs typeface="Verdana"/>
              </a:rPr>
              <a:t>family  </a:t>
            </a:r>
            <a:r>
              <a:rPr sz="1600" spc="-10" dirty="0">
                <a:solidFill>
                  <a:srgbClr val="012067"/>
                </a:solidFill>
                <a:latin typeface="Verdana"/>
                <a:cs typeface="Verdana"/>
              </a:rPr>
              <a:t>settings.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12067"/>
              </a:buClr>
              <a:buFont typeface="Arial"/>
              <a:buChar char="•"/>
            </a:pPr>
            <a:endParaRPr sz="1500">
              <a:latin typeface="Verdana"/>
              <a:cs typeface="Verdana"/>
            </a:endParaRPr>
          </a:p>
          <a:p>
            <a:pPr marL="299085" marR="4572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10" dirty="0">
                <a:solidFill>
                  <a:srgbClr val="012067"/>
                </a:solidFill>
                <a:latin typeface="Calibri"/>
                <a:cs typeface="Calibri"/>
              </a:rPr>
              <a:t>Alternative Response (AR) </a:t>
            </a:r>
            <a:r>
              <a:rPr sz="1600" spc="-5" dirty="0">
                <a:solidFill>
                  <a:srgbClr val="012067"/>
                </a:solidFill>
                <a:latin typeface="Calibri"/>
                <a:cs typeface="Calibri"/>
              </a:rPr>
              <a:t>handles </a:t>
            </a:r>
            <a:r>
              <a:rPr sz="1600" spc="-10" dirty="0">
                <a:solidFill>
                  <a:srgbClr val="012067"/>
                </a:solidFill>
                <a:latin typeface="Calibri"/>
                <a:cs typeface="Calibri"/>
              </a:rPr>
              <a:t>cases </a:t>
            </a:r>
            <a:r>
              <a:rPr sz="1600" spc="-5" dirty="0">
                <a:solidFill>
                  <a:srgbClr val="012067"/>
                </a:solidFill>
                <a:latin typeface="Calibri"/>
                <a:cs typeface="Calibri"/>
              </a:rPr>
              <a:t>of abuse or neglect that  initially </a:t>
            </a:r>
            <a:r>
              <a:rPr sz="1600" spc="-15" dirty="0">
                <a:solidFill>
                  <a:srgbClr val="012067"/>
                </a:solidFill>
                <a:latin typeface="Calibri"/>
                <a:cs typeface="Calibri"/>
              </a:rPr>
              <a:t>present </a:t>
            </a:r>
            <a:r>
              <a:rPr sz="1600" spc="-5" dirty="0">
                <a:solidFill>
                  <a:srgbClr val="012067"/>
                </a:solidFill>
                <a:latin typeface="Calibri"/>
                <a:cs typeface="Calibri"/>
              </a:rPr>
              <a:t>with less immediate </a:t>
            </a:r>
            <a:r>
              <a:rPr sz="1600" spc="-15" dirty="0">
                <a:solidFill>
                  <a:srgbClr val="012067"/>
                </a:solidFill>
                <a:latin typeface="Calibri"/>
                <a:cs typeface="Calibri"/>
              </a:rPr>
              <a:t>safety </a:t>
            </a:r>
            <a:r>
              <a:rPr sz="1600" spc="-5" dirty="0">
                <a:solidFill>
                  <a:srgbClr val="012067"/>
                </a:solidFill>
                <a:latin typeface="Calibri"/>
                <a:cs typeface="Calibri"/>
              </a:rPr>
              <a:t>or risk</a:t>
            </a:r>
            <a:r>
              <a:rPr sz="1600" spc="40" dirty="0">
                <a:solidFill>
                  <a:srgbClr val="012067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12067"/>
                </a:solidFill>
                <a:latin typeface="Calibri"/>
                <a:cs typeface="Calibri"/>
              </a:rPr>
              <a:t>issues.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12067"/>
              </a:buClr>
              <a:buFont typeface="Arial"/>
              <a:buChar char="•"/>
            </a:pPr>
            <a:endParaRPr sz="1550">
              <a:latin typeface="Calibri"/>
              <a:cs typeface="Calibri"/>
            </a:endParaRPr>
          </a:p>
          <a:p>
            <a:pPr marL="299085" marR="24193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solidFill>
                  <a:srgbClr val="012067"/>
                </a:solidFill>
                <a:latin typeface="Calibri"/>
                <a:cs typeface="Calibri"/>
              </a:rPr>
              <a:t>Child </a:t>
            </a:r>
            <a:r>
              <a:rPr sz="1600" spc="-15" dirty="0">
                <a:solidFill>
                  <a:srgbClr val="012067"/>
                </a:solidFill>
                <a:latin typeface="Calibri"/>
                <a:cs typeface="Calibri"/>
              </a:rPr>
              <a:t>Care </a:t>
            </a:r>
            <a:r>
              <a:rPr sz="1600" spc="-10" dirty="0">
                <a:solidFill>
                  <a:srgbClr val="012067"/>
                </a:solidFill>
                <a:latin typeface="Calibri"/>
                <a:cs typeface="Calibri"/>
              </a:rPr>
              <a:t>Investigations </a:t>
            </a:r>
            <a:r>
              <a:rPr sz="1600" spc="-5" dirty="0">
                <a:solidFill>
                  <a:srgbClr val="012067"/>
                </a:solidFill>
                <a:latin typeface="Calibri"/>
                <a:cs typeface="Calibri"/>
              </a:rPr>
              <a:t>(CCI) </a:t>
            </a:r>
            <a:r>
              <a:rPr sz="1600" spc="-10" dirty="0">
                <a:solidFill>
                  <a:srgbClr val="012067"/>
                </a:solidFill>
                <a:latin typeface="Calibri"/>
                <a:cs typeface="Calibri"/>
              </a:rPr>
              <a:t>i</a:t>
            </a:r>
            <a:r>
              <a:rPr sz="1600" spc="-10" dirty="0">
                <a:solidFill>
                  <a:srgbClr val="012067"/>
                </a:solidFill>
                <a:latin typeface="Verdana"/>
                <a:cs typeface="Verdana"/>
              </a:rPr>
              <a:t>nvestigates allegations </a:t>
            </a:r>
            <a:r>
              <a:rPr sz="1600" spc="-5" dirty="0">
                <a:solidFill>
                  <a:srgbClr val="012067"/>
                </a:solidFill>
                <a:latin typeface="Verdana"/>
                <a:cs typeface="Verdana"/>
              </a:rPr>
              <a:t>of  </a:t>
            </a:r>
            <a:r>
              <a:rPr sz="1600" spc="-10" dirty="0">
                <a:solidFill>
                  <a:srgbClr val="012067"/>
                </a:solidFill>
                <a:latin typeface="Verdana"/>
                <a:cs typeface="Verdana"/>
              </a:rPr>
              <a:t>child </a:t>
            </a:r>
            <a:r>
              <a:rPr sz="1600" spc="-5" dirty="0">
                <a:solidFill>
                  <a:srgbClr val="012067"/>
                </a:solidFill>
                <a:latin typeface="Verdana"/>
                <a:cs typeface="Verdana"/>
              </a:rPr>
              <a:t>abuse, </a:t>
            </a:r>
            <a:r>
              <a:rPr sz="1600" spc="-10" dirty="0">
                <a:solidFill>
                  <a:srgbClr val="012067"/>
                </a:solidFill>
                <a:latin typeface="Verdana"/>
                <a:cs typeface="Verdana"/>
              </a:rPr>
              <a:t>neglect </a:t>
            </a:r>
            <a:r>
              <a:rPr sz="1600" spc="-5" dirty="0">
                <a:solidFill>
                  <a:srgbClr val="012067"/>
                </a:solidFill>
                <a:latin typeface="Verdana"/>
                <a:cs typeface="Verdana"/>
              </a:rPr>
              <a:t>and exploitation </a:t>
            </a:r>
            <a:r>
              <a:rPr sz="1600" spc="-10" dirty="0">
                <a:solidFill>
                  <a:srgbClr val="012067"/>
                </a:solidFill>
                <a:latin typeface="Verdana"/>
                <a:cs typeface="Verdana"/>
              </a:rPr>
              <a:t>in licensed  settings, </a:t>
            </a:r>
            <a:r>
              <a:rPr sz="1600" spc="-5" dirty="0">
                <a:solidFill>
                  <a:srgbClr val="012067"/>
                </a:solidFill>
                <a:latin typeface="Verdana"/>
                <a:cs typeface="Verdana"/>
              </a:rPr>
              <a:t>both </a:t>
            </a:r>
            <a:r>
              <a:rPr sz="1600" spc="-10" dirty="0">
                <a:solidFill>
                  <a:srgbClr val="012067"/>
                </a:solidFill>
                <a:latin typeface="Verdana"/>
                <a:cs typeface="Verdana"/>
              </a:rPr>
              <a:t>residential </a:t>
            </a:r>
            <a:r>
              <a:rPr sz="1600" spc="-5" dirty="0">
                <a:solidFill>
                  <a:srgbClr val="012067"/>
                </a:solidFill>
                <a:latin typeface="Verdana"/>
                <a:cs typeface="Verdana"/>
              </a:rPr>
              <a:t>and</a:t>
            </a:r>
            <a:r>
              <a:rPr sz="1600" spc="95" dirty="0">
                <a:solidFill>
                  <a:srgbClr val="012067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012067"/>
                </a:solidFill>
                <a:latin typeface="Verdana"/>
                <a:cs typeface="Verdana"/>
              </a:rPr>
              <a:t>daycare.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88223" y="2947416"/>
            <a:ext cx="532130" cy="2287905"/>
          </a:xfrm>
          <a:custGeom>
            <a:avLst/>
            <a:gdLst/>
            <a:ahLst/>
            <a:cxnLst/>
            <a:rect l="l" t="t" r="r" b="b"/>
            <a:pathLst>
              <a:path w="532129" h="2287904">
                <a:moveTo>
                  <a:pt x="531876" y="0"/>
                </a:moveTo>
                <a:lnTo>
                  <a:pt x="0" y="0"/>
                </a:lnTo>
                <a:lnTo>
                  <a:pt x="0" y="2287524"/>
                </a:lnTo>
                <a:lnTo>
                  <a:pt x="531876" y="2287524"/>
                </a:lnTo>
                <a:lnTo>
                  <a:pt x="531876" y="0"/>
                </a:lnTo>
                <a:close/>
              </a:path>
            </a:pathLst>
          </a:custGeom>
          <a:solidFill>
            <a:srgbClr val="6CAB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61092" y="5196078"/>
            <a:ext cx="533400" cy="0"/>
          </a:xfrm>
          <a:custGeom>
            <a:avLst/>
            <a:gdLst/>
            <a:ahLst/>
            <a:cxnLst/>
            <a:rect l="l" t="t" r="r" b="b"/>
            <a:pathLst>
              <a:path w="533400">
                <a:moveTo>
                  <a:pt x="0" y="0"/>
                </a:moveTo>
                <a:lnTo>
                  <a:pt x="533400" y="0"/>
                </a:lnTo>
              </a:path>
            </a:pathLst>
          </a:custGeom>
          <a:ln w="77723">
            <a:solidFill>
              <a:srgbClr val="6CAB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64880" y="2918460"/>
            <a:ext cx="532130" cy="2316480"/>
          </a:xfrm>
          <a:custGeom>
            <a:avLst/>
            <a:gdLst/>
            <a:ahLst/>
            <a:cxnLst/>
            <a:rect l="l" t="t" r="r" b="b"/>
            <a:pathLst>
              <a:path w="532129" h="2316479">
                <a:moveTo>
                  <a:pt x="531876" y="0"/>
                </a:moveTo>
                <a:lnTo>
                  <a:pt x="0" y="0"/>
                </a:lnTo>
                <a:lnTo>
                  <a:pt x="0" y="2316479"/>
                </a:lnTo>
                <a:lnTo>
                  <a:pt x="531876" y="2316479"/>
                </a:lnTo>
                <a:lnTo>
                  <a:pt x="531876" y="0"/>
                </a:lnTo>
                <a:close/>
              </a:path>
            </a:pathLst>
          </a:custGeom>
          <a:solidFill>
            <a:srgbClr val="FF8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37747" y="5202935"/>
            <a:ext cx="532130" cy="0"/>
          </a:xfrm>
          <a:custGeom>
            <a:avLst/>
            <a:gdLst/>
            <a:ahLst/>
            <a:cxnLst/>
            <a:rect l="l" t="t" r="r" b="b"/>
            <a:pathLst>
              <a:path w="532129">
                <a:moveTo>
                  <a:pt x="0" y="0"/>
                </a:moveTo>
                <a:lnTo>
                  <a:pt x="531876" y="0"/>
                </a:lnTo>
              </a:path>
            </a:pathLst>
          </a:custGeom>
          <a:ln w="64008">
            <a:solidFill>
              <a:srgbClr val="FF8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294366" y="4903723"/>
            <a:ext cx="4699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12067"/>
                </a:solidFill>
                <a:latin typeface="Verdana"/>
                <a:cs typeface="Verdana"/>
              </a:rPr>
              <a:t>6</a:t>
            </a:r>
            <a:r>
              <a:rPr sz="1200" spc="-5" dirty="0">
                <a:solidFill>
                  <a:srgbClr val="012067"/>
                </a:solidFill>
                <a:latin typeface="Verdana"/>
                <a:cs typeface="Verdana"/>
              </a:rPr>
              <a:t>,</a:t>
            </a:r>
            <a:r>
              <a:rPr sz="1200" dirty="0">
                <a:solidFill>
                  <a:srgbClr val="012067"/>
                </a:solidFill>
                <a:latin typeface="Verdana"/>
                <a:cs typeface="Verdana"/>
              </a:rPr>
              <a:t>598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798054" y="2664714"/>
            <a:ext cx="13906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7" baseline="-11574" dirty="0">
                <a:solidFill>
                  <a:srgbClr val="012067"/>
                </a:solidFill>
                <a:latin typeface="Verdana"/>
                <a:cs typeface="Verdana"/>
              </a:rPr>
              <a:t>236,662</a:t>
            </a:r>
            <a:r>
              <a:rPr sz="1800" spc="-232" baseline="-11574" dirty="0">
                <a:solidFill>
                  <a:srgbClr val="012067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012067"/>
                </a:solidFill>
                <a:latin typeface="Verdana"/>
                <a:cs typeface="Verdana"/>
              </a:rPr>
              <a:t>239,297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970132" y="4917694"/>
            <a:ext cx="4699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12067"/>
                </a:solidFill>
                <a:latin typeface="Verdana"/>
                <a:cs typeface="Verdana"/>
              </a:rPr>
              <a:t>5</a:t>
            </a:r>
            <a:r>
              <a:rPr sz="1200" spc="-5" dirty="0">
                <a:solidFill>
                  <a:srgbClr val="012067"/>
                </a:solidFill>
                <a:latin typeface="Verdana"/>
                <a:cs typeface="Verdana"/>
              </a:rPr>
              <a:t>,</a:t>
            </a:r>
            <a:r>
              <a:rPr sz="1200" dirty="0">
                <a:solidFill>
                  <a:srgbClr val="012067"/>
                </a:solidFill>
                <a:latin typeface="Verdana"/>
                <a:cs typeface="Verdana"/>
              </a:rPr>
              <a:t>415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4" name="object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485119" y="2270760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19">
                <a:moveTo>
                  <a:pt x="0" y="83820"/>
                </a:moveTo>
                <a:lnTo>
                  <a:pt x="83820" y="83820"/>
                </a:lnTo>
                <a:lnTo>
                  <a:pt x="83820" y="0"/>
                </a:lnTo>
                <a:lnTo>
                  <a:pt x="0" y="0"/>
                </a:lnTo>
                <a:lnTo>
                  <a:pt x="0" y="83820"/>
                </a:lnTo>
                <a:close/>
              </a:path>
            </a:pathLst>
          </a:custGeom>
          <a:solidFill>
            <a:srgbClr val="6CAB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324850" y="1561845"/>
            <a:ext cx="2881630" cy="8470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160655" algn="ctr">
              <a:lnSpc>
                <a:spcPct val="100000"/>
              </a:lnSpc>
              <a:spcBef>
                <a:spcPts val="110"/>
              </a:spcBef>
            </a:pPr>
            <a:r>
              <a:rPr sz="1850" spc="5" dirty="0">
                <a:solidFill>
                  <a:srgbClr val="012067"/>
                </a:solidFill>
                <a:latin typeface="Verdana"/>
                <a:cs typeface="Verdana"/>
              </a:rPr>
              <a:t>FY24 </a:t>
            </a:r>
            <a:r>
              <a:rPr sz="1850" spc="-65" dirty="0">
                <a:solidFill>
                  <a:srgbClr val="012067"/>
                </a:solidFill>
                <a:latin typeface="Verdana"/>
                <a:cs typeface="Verdana"/>
              </a:rPr>
              <a:t>INV, </a:t>
            </a:r>
            <a:r>
              <a:rPr sz="1850" spc="5" dirty="0">
                <a:solidFill>
                  <a:srgbClr val="012067"/>
                </a:solidFill>
                <a:latin typeface="Verdana"/>
                <a:cs typeface="Verdana"/>
              </a:rPr>
              <a:t>AR, and</a:t>
            </a:r>
            <a:r>
              <a:rPr sz="1850" spc="20" dirty="0">
                <a:solidFill>
                  <a:srgbClr val="012067"/>
                </a:solidFill>
                <a:latin typeface="Verdana"/>
                <a:cs typeface="Verdana"/>
              </a:rPr>
              <a:t> </a:t>
            </a:r>
            <a:r>
              <a:rPr sz="1850" dirty="0">
                <a:solidFill>
                  <a:srgbClr val="012067"/>
                </a:solidFill>
                <a:latin typeface="Verdana"/>
                <a:cs typeface="Verdana"/>
              </a:rPr>
              <a:t>CCI</a:t>
            </a:r>
            <a:endParaRPr sz="1850">
              <a:latin typeface="Verdana"/>
              <a:cs typeface="Verdana"/>
            </a:endParaRPr>
          </a:p>
          <a:p>
            <a:pPr marR="163195" algn="ctr">
              <a:lnSpc>
                <a:spcPct val="100000"/>
              </a:lnSpc>
              <a:spcBef>
                <a:spcPts val="50"/>
              </a:spcBef>
            </a:pPr>
            <a:r>
              <a:rPr sz="1850" dirty="0">
                <a:solidFill>
                  <a:srgbClr val="012067"/>
                </a:solidFill>
                <a:latin typeface="Verdana"/>
                <a:cs typeface="Verdana"/>
              </a:rPr>
              <a:t>Investigations</a:t>
            </a:r>
            <a:endParaRPr sz="185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  <a:spcBef>
                <a:spcPts val="525"/>
              </a:spcBef>
            </a:pPr>
            <a:r>
              <a:rPr sz="1200" spc="-5" dirty="0">
                <a:solidFill>
                  <a:srgbClr val="012067"/>
                </a:solidFill>
                <a:latin typeface="Verdana"/>
                <a:cs typeface="Verdana"/>
              </a:rPr>
              <a:t>Op</a:t>
            </a:r>
            <a:r>
              <a:rPr sz="1200" spc="-15" dirty="0">
                <a:solidFill>
                  <a:srgbClr val="012067"/>
                </a:solidFill>
                <a:latin typeface="Verdana"/>
                <a:cs typeface="Verdana"/>
              </a:rPr>
              <a:t>e</a:t>
            </a:r>
            <a:r>
              <a:rPr sz="1200" spc="-5" dirty="0">
                <a:solidFill>
                  <a:srgbClr val="012067"/>
                </a:solidFill>
                <a:latin typeface="Verdana"/>
                <a:cs typeface="Verdana"/>
              </a:rPr>
              <a:t>n</a:t>
            </a:r>
            <a:r>
              <a:rPr sz="1200" dirty="0">
                <a:solidFill>
                  <a:srgbClr val="012067"/>
                </a:solidFill>
                <a:latin typeface="Verdana"/>
                <a:cs typeface="Verdana"/>
              </a:rPr>
              <a:t>ed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6" name="object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265407" y="2270760"/>
            <a:ext cx="82550" cy="83820"/>
          </a:xfrm>
          <a:custGeom>
            <a:avLst/>
            <a:gdLst/>
            <a:ahLst/>
            <a:cxnLst/>
            <a:rect l="l" t="t" r="r" b="b"/>
            <a:pathLst>
              <a:path w="82550" h="83819">
                <a:moveTo>
                  <a:pt x="0" y="83820"/>
                </a:moveTo>
                <a:lnTo>
                  <a:pt x="82296" y="83820"/>
                </a:lnTo>
                <a:lnTo>
                  <a:pt x="82296" y="0"/>
                </a:lnTo>
                <a:lnTo>
                  <a:pt x="0" y="0"/>
                </a:lnTo>
                <a:lnTo>
                  <a:pt x="0" y="83820"/>
                </a:lnTo>
                <a:close/>
              </a:path>
            </a:pathLst>
          </a:custGeom>
          <a:solidFill>
            <a:srgbClr val="FF8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1373357" y="2199843"/>
            <a:ext cx="53086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12067"/>
                </a:solidFill>
                <a:latin typeface="Verdana"/>
                <a:cs typeface="Verdana"/>
              </a:rPr>
              <a:t>Clos</a:t>
            </a:r>
            <a:r>
              <a:rPr sz="1200" spc="-15" dirty="0">
                <a:solidFill>
                  <a:srgbClr val="012067"/>
                </a:solidFill>
                <a:latin typeface="Verdana"/>
                <a:cs typeface="Verdana"/>
              </a:rPr>
              <a:t>e</a:t>
            </a:r>
            <a:r>
              <a:rPr sz="1200" dirty="0">
                <a:solidFill>
                  <a:srgbClr val="012067"/>
                </a:solidFill>
                <a:latin typeface="Verdana"/>
                <a:cs typeface="Verdana"/>
              </a:rPr>
              <a:t>d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208644" y="5311902"/>
            <a:ext cx="5924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12067"/>
                </a:solidFill>
                <a:latin typeface="Calibri"/>
                <a:cs typeface="Calibri"/>
              </a:rPr>
              <a:t>INV &amp;</a:t>
            </a:r>
            <a:r>
              <a:rPr sz="1200" spc="-100" dirty="0">
                <a:solidFill>
                  <a:srgbClr val="012067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12067"/>
                </a:solidFill>
                <a:latin typeface="Calibri"/>
                <a:cs typeface="Calibri"/>
              </a:rPr>
              <a:t>AR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758976" y="5311902"/>
            <a:ext cx="2266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12067"/>
                </a:solidFill>
                <a:latin typeface="Calibri"/>
                <a:cs typeface="Calibri"/>
              </a:rPr>
              <a:t>CCI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39873" y="1386077"/>
            <a:ext cx="9825355" cy="1905"/>
          </a:xfrm>
          <a:custGeom>
            <a:avLst/>
            <a:gdLst/>
            <a:ahLst/>
            <a:cxnLst/>
            <a:rect l="l" t="t" r="r" b="b"/>
            <a:pathLst>
              <a:path w="9825355" h="1905">
                <a:moveTo>
                  <a:pt x="0" y="0"/>
                </a:moveTo>
                <a:lnTo>
                  <a:pt x="9825355" y="1397"/>
                </a:lnTo>
              </a:path>
            </a:pathLst>
          </a:custGeom>
          <a:ln w="38099">
            <a:solidFill>
              <a:srgbClr val="FFC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00554" y="723976"/>
            <a:ext cx="9804400" cy="605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spc="-30" dirty="0"/>
              <a:t>Intakes Referred </a:t>
            </a:r>
            <a:r>
              <a:rPr sz="3800" spc="-20" dirty="0"/>
              <a:t>to </a:t>
            </a:r>
            <a:r>
              <a:rPr sz="3800" spc="-5" dirty="0"/>
              <a:t>CPI </a:t>
            </a:r>
            <a:r>
              <a:rPr sz="3800" spc="-20" dirty="0"/>
              <a:t>for </a:t>
            </a:r>
            <a:r>
              <a:rPr sz="3800" dirty="0"/>
              <a:t>In-Home</a:t>
            </a:r>
            <a:r>
              <a:rPr sz="3800" spc="45" dirty="0"/>
              <a:t> </a:t>
            </a:r>
            <a:r>
              <a:rPr sz="3800" spc="-20" dirty="0"/>
              <a:t>Investigation</a:t>
            </a:r>
            <a:endParaRPr sz="3800"/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59980" y="4858511"/>
            <a:ext cx="870585" cy="0"/>
          </a:xfrm>
          <a:custGeom>
            <a:avLst/>
            <a:gdLst/>
            <a:ahLst/>
            <a:cxnLst/>
            <a:rect l="l" t="t" r="r" b="b"/>
            <a:pathLst>
              <a:path w="870584">
                <a:moveTo>
                  <a:pt x="0" y="0"/>
                </a:moveTo>
                <a:lnTo>
                  <a:pt x="870203" y="0"/>
                </a:lnTo>
              </a:path>
            </a:pathLst>
          </a:custGeom>
          <a:ln w="9525">
            <a:solidFill>
              <a:srgbClr val="C3D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19671" y="4858511"/>
            <a:ext cx="326390" cy="0"/>
          </a:xfrm>
          <a:custGeom>
            <a:avLst/>
            <a:gdLst/>
            <a:ahLst/>
            <a:cxnLst/>
            <a:rect l="l" t="t" r="r" b="b"/>
            <a:pathLst>
              <a:path w="326390">
                <a:moveTo>
                  <a:pt x="0" y="0"/>
                </a:moveTo>
                <a:lnTo>
                  <a:pt x="326135" y="0"/>
                </a:lnTo>
              </a:path>
            </a:pathLst>
          </a:custGeom>
          <a:ln w="9525">
            <a:solidFill>
              <a:srgbClr val="C3D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7532" y="4858511"/>
            <a:ext cx="1266825" cy="0"/>
          </a:xfrm>
          <a:custGeom>
            <a:avLst/>
            <a:gdLst/>
            <a:ahLst/>
            <a:cxnLst/>
            <a:rect l="l" t="t" r="r" b="b"/>
            <a:pathLst>
              <a:path w="1266825">
                <a:moveTo>
                  <a:pt x="0" y="0"/>
                </a:moveTo>
                <a:lnTo>
                  <a:pt x="1266443" y="0"/>
                </a:lnTo>
              </a:path>
            </a:pathLst>
          </a:custGeom>
          <a:ln w="9525">
            <a:solidFill>
              <a:srgbClr val="C3D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95700" y="4858511"/>
            <a:ext cx="326390" cy="0"/>
          </a:xfrm>
          <a:custGeom>
            <a:avLst/>
            <a:gdLst/>
            <a:ahLst/>
            <a:cxnLst/>
            <a:rect l="l" t="t" r="r" b="b"/>
            <a:pathLst>
              <a:path w="326389">
                <a:moveTo>
                  <a:pt x="0" y="0"/>
                </a:moveTo>
                <a:lnTo>
                  <a:pt x="326136" y="0"/>
                </a:lnTo>
              </a:path>
            </a:pathLst>
          </a:custGeom>
          <a:ln w="9525">
            <a:solidFill>
              <a:srgbClr val="C3D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82239" y="4858511"/>
            <a:ext cx="399415" cy="0"/>
          </a:xfrm>
          <a:custGeom>
            <a:avLst/>
            <a:gdLst/>
            <a:ahLst/>
            <a:cxnLst/>
            <a:rect l="l" t="t" r="r" b="b"/>
            <a:pathLst>
              <a:path w="399414">
                <a:moveTo>
                  <a:pt x="0" y="0"/>
                </a:moveTo>
                <a:lnTo>
                  <a:pt x="399288" y="0"/>
                </a:lnTo>
              </a:path>
            </a:pathLst>
          </a:custGeom>
          <a:ln w="9525">
            <a:solidFill>
              <a:srgbClr val="C3D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82239" y="4346447"/>
            <a:ext cx="5648325" cy="0"/>
          </a:xfrm>
          <a:custGeom>
            <a:avLst/>
            <a:gdLst/>
            <a:ahLst/>
            <a:cxnLst/>
            <a:rect l="l" t="t" r="r" b="b"/>
            <a:pathLst>
              <a:path w="5648325">
                <a:moveTo>
                  <a:pt x="0" y="0"/>
                </a:moveTo>
                <a:lnTo>
                  <a:pt x="5647944" y="0"/>
                </a:lnTo>
              </a:path>
            </a:pathLst>
          </a:custGeom>
          <a:ln w="9525">
            <a:solidFill>
              <a:srgbClr val="C3D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26608" y="3834384"/>
            <a:ext cx="2703830" cy="0"/>
          </a:xfrm>
          <a:custGeom>
            <a:avLst/>
            <a:gdLst/>
            <a:ahLst/>
            <a:cxnLst/>
            <a:rect l="l" t="t" r="r" b="b"/>
            <a:pathLst>
              <a:path w="2703829">
                <a:moveTo>
                  <a:pt x="0" y="0"/>
                </a:moveTo>
                <a:lnTo>
                  <a:pt x="2703575" y="0"/>
                </a:lnTo>
              </a:path>
            </a:pathLst>
          </a:custGeom>
          <a:ln w="9525">
            <a:solidFill>
              <a:srgbClr val="C3D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82239" y="3834384"/>
            <a:ext cx="2232660" cy="0"/>
          </a:xfrm>
          <a:custGeom>
            <a:avLst/>
            <a:gdLst/>
            <a:ahLst/>
            <a:cxnLst/>
            <a:rect l="l" t="t" r="r" b="b"/>
            <a:pathLst>
              <a:path w="2232660">
                <a:moveTo>
                  <a:pt x="0" y="0"/>
                </a:moveTo>
                <a:lnTo>
                  <a:pt x="2232660" y="0"/>
                </a:lnTo>
              </a:path>
            </a:pathLst>
          </a:custGeom>
          <a:ln w="9525">
            <a:solidFill>
              <a:srgbClr val="C3D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44467" y="3322320"/>
            <a:ext cx="3994785" cy="0"/>
          </a:xfrm>
          <a:custGeom>
            <a:avLst/>
            <a:gdLst/>
            <a:ahLst/>
            <a:cxnLst/>
            <a:rect l="l" t="t" r="r" b="b"/>
            <a:pathLst>
              <a:path w="3994784">
                <a:moveTo>
                  <a:pt x="0" y="0"/>
                </a:moveTo>
                <a:lnTo>
                  <a:pt x="3994404" y="0"/>
                </a:lnTo>
              </a:path>
            </a:pathLst>
          </a:custGeom>
          <a:ln w="9525">
            <a:solidFill>
              <a:srgbClr val="C3D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82239" y="3322320"/>
            <a:ext cx="350520" cy="0"/>
          </a:xfrm>
          <a:custGeom>
            <a:avLst/>
            <a:gdLst/>
            <a:ahLst/>
            <a:cxnLst/>
            <a:rect l="l" t="t" r="r" b="b"/>
            <a:pathLst>
              <a:path w="350519">
                <a:moveTo>
                  <a:pt x="0" y="0"/>
                </a:moveTo>
                <a:lnTo>
                  <a:pt x="350520" y="0"/>
                </a:lnTo>
              </a:path>
            </a:pathLst>
          </a:custGeom>
          <a:ln w="9525">
            <a:solidFill>
              <a:srgbClr val="C3D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08747" y="2810255"/>
            <a:ext cx="821690" cy="0"/>
          </a:xfrm>
          <a:custGeom>
            <a:avLst/>
            <a:gdLst/>
            <a:ahLst/>
            <a:cxnLst/>
            <a:rect l="l" t="t" r="r" b="b"/>
            <a:pathLst>
              <a:path w="821690">
                <a:moveTo>
                  <a:pt x="0" y="0"/>
                </a:moveTo>
                <a:lnTo>
                  <a:pt x="821435" y="0"/>
                </a:lnTo>
              </a:path>
            </a:pathLst>
          </a:custGeom>
          <a:ln w="9525">
            <a:solidFill>
              <a:srgbClr val="C3D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82239" y="2810255"/>
            <a:ext cx="4114800" cy="0"/>
          </a:xfrm>
          <a:custGeom>
            <a:avLst/>
            <a:gdLst/>
            <a:ahLst/>
            <a:cxnLst/>
            <a:rect l="l" t="t" r="r" b="b"/>
            <a:pathLst>
              <a:path w="4114800">
                <a:moveTo>
                  <a:pt x="0" y="0"/>
                </a:moveTo>
                <a:lnTo>
                  <a:pt x="4114800" y="0"/>
                </a:lnTo>
              </a:path>
            </a:pathLst>
          </a:custGeom>
          <a:ln w="9525">
            <a:solidFill>
              <a:srgbClr val="C3D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82239" y="2298192"/>
            <a:ext cx="5648325" cy="0"/>
          </a:xfrm>
          <a:custGeom>
            <a:avLst/>
            <a:gdLst/>
            <a:ahLst/>
            <a:cxnLst/>
            <a:rect l="l" t="t" r="r" b="b"/>
            <a:pathLst>
              <a:path w="5648325">
                <a:moveTo>
                  <a:pt x="0" y="0"/>
                </a:moveTo>
                <a:lnTo>
                  <a:pt x="5647944" y="0"/>
                </a:lnTo>
              </a:path>
            </a:pathLst>
          </a:custGeom>
          <a:ln w="9525">
            <a:solidFill>
              <a:srgbClr val="C3D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82239" y="1786127"/>
            <a:ext cx="5648325" cy="0"/>
          </a:xfrm>
          <a:custGeom>
            <a:avLst/>
            <a:gdLst/>
            <a:ahLst/>
            <a:cxnLst/>
            <a:rect l="l" t="t" r="r" b="b"/>
            <a:pathLst>
              <a:path w="5648325">
                <a:moveTo>
                  <a:pt x="0" y="0"/>
                </a:moveTo>
                <a:lnTo>
                  <a:pt x="5647944" y="0"/>
                </a:lnTo>
              </a:path>
            </a:pathLst>
          </a:custGeom>
          <a:ln w="9525">
            <a:solidFill>
              <a:srgbClr val="C3D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82239" y="5370576"/>
            <a:ext cx="5648325" cy="0"/>
          </a:xfrm>
          <a:custGeom>
            <a:avLst/>
            <a:gdLst/>
            <a:ahLst/>
            <a:cxnLst/>
            <a:rect l="l" t="t" r="r" b="b"/>
            <a:pathLst>
              <a:path w="5648325">
                <a:moveTo>
                  <a:pt x="0" y="0"/>
                </a:moveTo>
                <a:lnTo>
                  <a:pt x="5647944" y="0"/>
                </a:lnTo>
              </a:path>
            </a:pathLst>
          </a:custGeom>
          <a:ln w="9525">
            <a:solidFill>
              <a:srgbClr val="C3D4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17698" y="2189226"/>
            <a:ext cx="5177155" cy="1313815"/>
          </a:xfrm>
          <a:custGeom>
            <a:avLst/>
            <a:gdLst/>
            <a:ahLst/>
            <a:cxnLst/>
            <a:rect l="l" t="t" r="r" b="b"/>
            <a:pathLst>
              <a:path w="5177155" h="1313814">
                <a:moveTo>
                  <a:pt x="0" y="1313688"/>
                </a:moveTo>
                <a:lnTo>
                  <a:pt x="470915" y="1114044"/>
                </a:lnTo>
                <a:lnTo>
                  <a:pt x="941831" y="944879"/>
                </a:lnTo>
                <a:lnTo>
                  <a:pt x="1411224" y="821436"/>
                </a:lnTo>
                <a:lnTo>
                  <a:pt x="1882139" y="722376"/>
                </a:lnTo>
                <a:lnTo>
                  <a:pt x="2353055" y="734568"/>
                </a:lnTo>
                <a:lnTo>
                  <a:pt x="2823972" y="765048"/>
                </a:lnTo>
                <a:lnTo>
                  <a:pt x="3294888" y="923544"/>
                </a:lnTo>
                <a:lnTo>
                  <a:pt x="3764279" y="812291"/>
                </a:lnTo>
                <a:lnTo>
                  <a:pt x="4235196" y="557784"/>
                </a:lnTo>
                <a:lnTo>
                  <a:pt x="4706111" y="0"/>
                </a:lnTo>
                <a:lnTo>
                  <a:pt x="5177028" y="245363"/>
                </a:lnTo>
              </a:path>
            </a:pathLst>
          </a:custGeom>
          <a:ln w="285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17698" y="4741926"/>
            <a:ext cx="5177155" cy="222885"/>
          </a:xfrm>
          <a:custGeom>
            <a:avLst/>
            <a:gdLst/>
            <a:ahLst/>
            <a:cxnLst/>
            <a:rect l="l" t="t" r="r" b="b"/>
            <a:pathLst>
              <a:path w="5177155" h="222885">
                <a:moveTo>
                  <a:pt x="0" y="149351"/>
                </a:moveTo>
                <a:lnTo>
                  <a:pt x="470915" y="92963"/>
                </a:lnTo>
                <a:lnTo>
                  <a:pt x="941831" y="54863"/>
                </a:lnTo>
                <a:lnTo>
                  <a:pt x="1411224" y="25907"/>
                </a:lnTo>
                <a:lnTo>
                  <a:pt x="1882139" y="60960"/>
                </a:lnTo>
                <a:lnTo>
                  <a:pt x="2353055" y="0"/>
                </a:lnTo>
                <a:lnTo>
                  <a:pt x="2823972" y="25907"/>
                </a:lnTo>
                <a:lnTo>
                  <a:pt x="3294888" y="97536"/>
                </a:lnTo>
                <a:lnTo>
                  <a:pt x="3764279" y="65531"/>
                </a:lnTo>
                <a:lnTo>
                  <a:pt x="4235196" y="68580"/>
                </a:lnTo>
                <a:lnTo>
                  <a:pt x="4706111" y="147828"/>
                </a:lnTo>
                <a:lnTo>
                  <a:pt x="5177028" y="222504"/>
                </a:lnTo>
              </a:path>
            </a:pathLst>
          </a:custGeom>
          <a:ln w="28575">
            <a:solidFill>
              <a:srgbClr val="AB22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17698" y="3143250"/>
            <a:ext cx="5177155" cy="840105"/>
          </a:xfrm>
          <a:custGeom>
            <a:avLst/>
            <a:gdLst/>
            <a:ahLst/>
            <a:cxnLst/>
            <a:rect l="l" t="t" r="r" b="b"/>
            <a:pathLst>
              <a:path w="5177155" h="840104">
                <a:moveTo>
                  <a:pt x="0" y="711707"/>
                </a:moveTo>
                <a:lnTo>
                  <a:pt x="470915" y="556260"/>
                </a:lnTo>
                <a:lnTo>
                  <a:pt x="941831" y="505968"/>
                </a:lnTo>
                <a:lnTo>
                  <a:pt x="1411224" y="571500"/>
                </a:lnTo>
                <a:lnTo>
                  <a:pt x="1882139" y="591312"/>
                </a:lnTo>
                <a:lnTo>
                  <a:pt x="2353055" y="665988"/>
                </a:lnTo>
                <a:lnTo>
                  <a:pt x="2823972" y="760476"/>
                </a:lnTo>
                <a:lnTo>
                  <a:pt x="3294888" y="839724"/>
                </a:lnTo>
                <a:lnTo>
                  <a:pt x="3764279" y="624839"/>
                </a:lnTo>
                <a:lnTo>
                  <a:pt x="4235196" y="480060"/>
                </a:lnTo>
                <a:lnTo>
                  <a:pt x="4706111" y="0"/>
                </a:lnTo>
                <a:lnTo>
                  <a:pt x="5177028" y="256032"/>
                </a:lnTo>
              </a:path>
            </a:pathLst>
          </a:custGeom>
          <a:ln w="28574">
            <a:solidFill>
              <a:srgbClr val="6CC0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032760" y="3191255"/>
            <a:ext cx="711835" cy="222885"/>
          </a:xfrm>
          <a:prstGeom prst="rect">
            <a:avLst/>
          </a:prstGeom>
          <a:solidFill>
            <a:srgbClr val="FFFFFF"/>
          </a:solidFill>
          <a:ln w="9525">
            <a:solidFill>
              <a:srgbClr val="012067"/>
            </a:solidFill>
          </a:ln>
        </p:spPr>
        <p:txBody>
          <a:bodyPr vert="horz" wrap="square" lIns="0" tIns="19685" rIns="0" bIns="0" rtlCol="0">
            <a:spAutoFit/>
          </a:bodyPr>
          <a:lstStyle/>
          <a:p>
            <a:pPr marL="35560">
              <a:lnSpc>
                <a:spcPct val="100000"/>
              </a:lnSpc>
              <a:spcBef>
                <a:spcPts val="155"/>
              </a:spcBef>
            </a:pPr>
            <a:r>
              <a:rPr sz="1200" spc="-5" dirty="0">
                <a:solidFill>
                  <a:srgbClr val="01184D"/>
                </a:solidFill>
                <a:latin typeface="Verdana"/>
                <a:cs typeface="Verdana"/>
              </a:rPr>
              <a:t>201,918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974591" y="2898648"/>
            <a:ext cx="710565" cy="224154"/>
          </a:xfrm>
          <a:prstGeom prst="rect">
            <a:avLst/>
          </a:prstGeom>
          <a:solidFill>
            <a:srgbClr val="FFFFFF"/>
          </a:solidFill>
          <a:ln w="9525">
            <a:solidFill>
              <a:srgbClr val="012067"/>
            </a:solidFill>
          </a:ln>
        </p:spPr>
        <p:txBody>
          <a:bodyPr vert="horz" wrap="square" lIns="0" tIns="19685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155"/>
              </a:spcBef>
            </a:pPr>
            <a:r>
              <a:rPr sz="1200" spc="-5" dirty="0">
                <a:solidFill>
                  <a:srgbClr val="01184D"/>
                </a:solidFill>
                <a:latin typeface="Verdana"/>
                <a:cs typeface="Verdana"/>
              </a:rPr>
              <a:t>230,439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914900" y="2810255"/>
            <a:ext cx="711835" cy="224154"/>
          </a:xfrm>
          <a:prstGeom prst="rect">
            <a:avLst/>
          </a:prstGeom>
          <a:solidFill>
            <a:srgbClr val="FFFFFF"/>
          </a:solidFill>
          <a:ln w="9525">
            <a:solidFill>
              <a:srgbClr val="012067"/>
            </a:solidFill>
          </a:ln>
        </p:spPr>
        <p:txBody>
          <a:bodyPr vert="horz" wrap="square" lIns="0" tIns="20955" rIns="0" bIns="0" rtlCol="0">
            <a:spAutoFit/>
          </a:bodyPr>
          <a:lstStyle/>
          <a:p>
            <a:pPr marL="36195">
              <a:lnSpc>
                <a:spcPct val="100000"/>
              </a:lnSpc>
              <a:spcBef>
                <a:spcPts val="165"/>
              </a:spcBef>
            </a:pPr>
            <a:r>
              <a:rPr sz="1200" spc="-5" dirty="0">
                <a:solidFill>
                  <a:srgbClr val="01184D"/>
                </a:solidFill>
                <a:latin typeface="Verdana"/>
                <a:cs typeface="Verdana"/>
              </a:rPr>
              <a:t>238,941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856732" y="3002279"/>
            <a:ext cx="711835" cy="222885"/>
          </a:xfrm>
          <a:prstGeom prst="rect">
            <a:avLst/>
          </a:prstGeom>
          <a:solidFill>
            <a:srgbClr val="FFFFFF"/>
          </a:solidFill>
          <a:ln w="9525">
            <a:solidFill>
              <a:srgbClr val="012067"/>
            </a:solidFill>
          </a:ln>
        </p:spPr>
        <p:txBody>
          <a:bodyPr vert="horz" wrap="square" lIns="0" tIns="19050" rIns="0" bIns="0" rtlCol="0">
            <a:spAutoFit/>
          </a:bodyPr>
          <a:lstStyle/>
          <a:p>
            <a:pPr marL="35560">
              <a:lnSpc>
                <a:spcPct val="100000"/>
              </a:lnSpc>
              <a:spcBef>
                <a:spcPts val="150"/>
              </a:spcBef>
            </a:pPr>
            <a:r>
              <a:rPr sz="1200" spc="-5" dirty="0">
                <a:solidFill>
                  <a:srgbClr val="01184D"/>
                </a:solidFill>
                <a:latin typeface="Verdana"/>
                <a:cs typeface="Verdana"/>
              </a:rPr>
              <a:t>220,408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797040" y="2636520"/>
            <a:ext cx="711835" cy="173990"/>
          </a:xfrm>
          <a:prstGeom prst="rect">
            <a:avLst/>
          </a:prstGeom>
          <a:solidFill>
            <a:srgbClr val="FFFFFF"/>
          </a:solidFill>
          <a:ln w="9525">
            <a:solidFill>
              <a:srgbClr val="012067"/>
            </a:solidFill>
          </a:ln>
        </p:spPr>
        <p:txBody>
          <a:bodyPr vert="horz" wrap="square" lIns="0" tIns="19050" rIns="0" bIns="0" rtlCol="0">
            <a:spAutoFit/>
          </a:bodyPr>
          <a:lstStyle/>
          <a:p>
            <a:pPr marL="36195">
              <a:lnSpc>
                <a:spcPts val="1215"/>
              </a:lnSpc>
              <a:spcBef>
                <a:spcPts val="150"/>
              </a:spcBef>
            </a:pPr>
            <a:r>
              <a:rPr sz="1200" spc="-5" dirty="0">
                <a:solidFill>
                  <a:srgbClr val="01184D"/>
                </a:solidFill>
                <a:latin typeface="Verdana"/>
                <a:cs typeface="Verdana"/>
              </a:rPr>
              <a:t>256,103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738871" y="2322576"/>
            <a:ext cx="711835" cy="222885"/>
          </a:xfrm>
          <a:prstGeom prst="rect">
            <a:avLst/>
          </a:prstGeom>
          <a:solidFill>
            <a:srgbClr val="FFFFFF"/>
          </a:solidFill>
          <a:ln w="9525">
            <a:solidFill>
              <a:srgbClr val="012067"/>
            </a:solidFill>
          </a:ln>
        </p:spPr>
        <p:txBody>
          <a:bodyPr vert="horz" wrap="square" lIns="0" tIns="19685" rIns="0" bIns="0" rtlCol="0">
            <a:spAutoFit/>
          </a:bodyPr>
          <a:lstStyle/>
          <a:p>
            <a:pPr marL="35560">
              <a:lnSpc>
                <a:spcPct val="100000"/>
              </a:lnSpc>
              <a:spcBef>
                <a:spcPts val="155"/>
              </a:spcBef>
            </a:pPr>
            <a:r>
              <a:rPr sz="1200" dirty="0">
                <a:solidFill>
                  <a:srgbClr val="01184D"/>
                </a:solidFill>
                <a:latin typeface="Verdana"/>
                <a:cs typeface="Verdana"/>
              </a:rPr>
              <a:t>286,689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081527" y="4719828"/>
            <a:ext cx="614680" cy="223520"/>
          </a:xfrm>
          <a:prstGeom prst="rect">
            <a:avLst/>
          </a:prstGeom>
          <a:solidFill>
            <a:srgbClr val="FFFFFF"/>
          </a:solidFill>
          <a:ln w="9525">
            <a:solidFill>
              <a:srgbClr val="AB2228"/>
            </a:solidFill>
          </a:ln>
        </p:spPr>
        <p:txBody>
          <a:bodyPr vert="horz" wrap="square" lIns="0" tIns="23495" rIns="0" bIns="0" rtlCol="0">
            <a:spAutoFit/>
          </a:bodyPr>
          <a:lstStyle/>
          <a:p>
            <a:pPr marL="35560">
              <a:lnSpc>
                <a:spcPct val="100000"/>
              </a:lnSpc>
              <a:spcBef>
                <a:spcPts val="185"/>
              </a:spcBef>
            </a:pPr>
            <a:r>
              <a:rPr sz="1200" spc="-5" dirty="0">
                <a:solidFill>
                  <a:srgbClr val="01184D"/>
                </a:solidFill>
                <a:latin typeface="Verdana"/>
                <a:cs typeface="Verdana"/>
              </a:rPr>
              <a:t>52,358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0" name="object 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21835" y="4655820"/>
            <a:ext cx="615950" cy="224154"/>
          </a:xfrm>
          <a:custGeom>
            <a:avLst/>
            <a:gdLst/>
            <a:ahLst/>
            <a:cxnLst/>
            <a:rect l="l" t="t" r="r" b="b"/>
            <a:pathLst>
              <a:path w="615950" h="224154">
                <a:moveTo>
                  <a:pt x="0" y="224027"/>
                </a:moveTo>
                <a:lnTo>
                  <a:pt x="615696" y="224027"/>
                </a:lnTo>
                <a:lnTo>
                  <a:pt x="615696" y="0"/>
                </a:lnTo>
                <a:lnTo>
                  <a:pt x="0" y="0"/>
                </a:lnTo>
                <a:lnTo>
                  <a:pt x="0" y="2240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021835" y="4642865"/>
            <a:ext cx="615950" cy="226695"/>
          </a:xfrm>
          <a:prstGeom prst="rect">
            <a:avLst/>
          </a:prstGeom>
          <a:ln w="9525">
            <a:solidFill>
              <a:srgbClr val="AB2228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36195">
              <a:lnSpc>
                <a:spcPct val="100000"/>
              </a:lnSpc>
              <a:spcBef>
                <a:spcPts val="265"/>
              </a:spcBef>
            </a:pPr>
            <a:r>
              <a:rPr sz="1200" spc="-5" dirty="0">
                <a:solidFill>
                  <a:srgbClr val="01184D"/>
                </a:solidFill>
                <a:latin typeface="Verdana"/>
                <a:cs typeface="Verdana"/>
              </a:rPr>
              <a:t>58,895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2" name="object 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63667" y="4629911"/>
            <a:ext cx="614680" cy="224154"/>
          </a:xfrm>
          <a:custGeom>
            <a:avLst/>
            <a:gdLst/>
            <a:ahLst/>
            <a:cxnLst/>
            <a:rect l="l" t="t" r="r" b="b"/>
            <a:pathLst>
              <a:path w="614679" h="224154">
                <a:moveTo>
                  <a:pt x="0" y="224027"/>
                </a:moveTo>
                <a:lnTo>
                  <a:pt x="614172" y="224027"/>
                </a:lnTo>
                <a:lnTo>
                  <a:pt x="614172" y="0"/>
                </a:lnTo>
                <a:lnTo>
                  <a:pt x="0" y="0"/>
                </a:lnTo>
                <a:lnTo>
                  <a:pt x="0" y="2240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63667" y="4629911"/>
            <a:ext cx="614680" cy="224154"/>
          </a:xfrm>
          <a:custGeom>
            <a:avLst/>
            <a:gdLst/>
            <a:ahLst/>
            <a:cxnLst/>
            <a:rect l="l" t="t" r="r" b="b"/>
            <a:pathLst>
              <a:path w="614679" h="224154">
                <a:moveTo>
                  <a:pt x="0" y="224027"/>
                </a:moveTo>
                <a:lnTo>
                  <a:pt x="614172" y="224027"/>
                </a:lnTo>
                <a:lnTo>
                  <a:pt x="614172" y="0"/>
                </a:lnTo>
                <a:lnTo>
                  <a:pt x="0" y="0"/>
                </a:lnTo>
                <a:lnTo>
                  <a:pt x="0" y="224027"/>
                </a:lnTo>
                <a:close/>
              </a:path>
            </a:pathLst>
          </a:custGeom>
          <a:ln w="9525">
            <a:solidFill>
              <a:srgbClr val="AB22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4968430" y="4637658"/>
            <a:ext cx="6051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115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1184D"/>
                </a:solidFill>
                <a:latin typeface="Verdana"/>
                <a:cs typeface="Verdana"/>
              </a:rPr>
              <a:t>61,434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903976" y="4719828"/>
            <a:ext cx="615950" cy="223520"/>
          </a:xfrm>
          <a:prstGeom prst="rect">
            <a:avLst/>
          </a:prstGeom>
          <a:solidFill>
            <a:srgbClr val="FFFFFF"/>
          </a:solidFill>
          <a:ln w="9525">
            <a:solidFill>
              <a:srgbClr val="AB2228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225"/>
              </a:spcBef>
            </a:pPr>
            <a:r>
              <a:rPr sz="1200" spc="-5" dirty="0">
                <a:solidFill>
                  <a:srgbClr val="01184D"/>
                </a:solidFill>
                <a:latin typeface="Verdana"/>
                <a:cs typeface="Verdana"/>
              </a:rPr>
              <a:t>51,840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845807" y="4710684"/>
            <a:ext cx="614680" cy="232410"/>
          </a:xfrm>
          <a:prstGeom prst="rect">
            <a:avLst/>
          </a:prstGeom>
          <a:solidFill>
            <a:srgbClr val="FFFFFF"/>
          </a:solidFill>
          <a:ln w="9525">
            <a:solidFill>
              <a:srgbClr val="AB2228"/>
            </a:solidFill>
          </a:ln>
        </p:spPr>
        <p:txBody>
          <a:bodyPr vert="horz" wrap="square" lIns="0" tIns="8255" rIns="0" bIns="0" rtlCol="0">
            <a:spAutoFit/>
          </a:bodyPr>
          <a:lstStyle/>
          <a:p>
            <a:pPr marL="36195">
              <a:lnSpc>
                <a:spcPct val="100000"/>
              </a:lnSpc>
              <a:spcBef>
                <a:spcPts val="65"/>
              </a:spcBef>
            </a:pPr>
            <a:r>
              <a:rPr sz="1200" spc="-5" dirty="0">
                <a:solidFill>
                  <a:srgbClr val="01184D"/>
                </a:solidFill>
                <a:latin typeface="Verdana"/>
                <a:cs typeface="Verdana"/>
              </a:rPr>
              <a:t>54,745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7" name="object 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87640" y="4853940"/>
            <a:ext cx="614680" cy="222885"/>
          </a:xfrm>
          <a:custGeom>
            <a:avLst/>
            <a:gdLst/>
            <a:ahLst/>
            <a:cxnLst/>
            <a:rect l="l" t="t" r="r" b="b"/>
            <a:pathLst>
              <a:path w="614679" h="222885">
                <a:moveTo>
                  <a:pt x="0" y="222504"/>
                </a:moveTo>
                <a:lnTo>
                  <a:pt x="614172" y="222504"/>
                </a:lnTo>
                <a:lnTo>
                  <a:pt x="614172" y="0"/>
                </a:lnTo>
                <a:lnTo>
                  <a:pt x="0" y="0"/>
                </a:lnTo>
                <a:lnTo>
                  <a:pt x="0" y="2225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87640" y="4853940"/>
            <a:ext cx="614680" cy="222885"/>
          </a:xfrm>
          <a:custGeom>
            <a:avLst/>
            <a:gdLst/>
            <a:ahLst/>
            <a:cxnLst/>
            <a:rect l="l" t="t" r="r" b="b"/>
            <a:pathLst>
              <a:path w="614679" h="222885">
                <a:moveTo>
                  <a:pt x="0" y="222504"/>
                </a:moveTo>
                <a:lnTo>
                  <a:pt x="614172" y="222504"/>
                </a:lnTo>
                <a:lnTo>
                  <a:pt x="614172" y="0"/>
                </a:lnTo>
                <a:lnTo>
                  <a:pt x="0" y="0"/>
                </a:lnTo>
                <a:lnTo>
                  <a:pt x="0" y="222504"/>
                </a:lnTo>
                <a:close/>
              </a:path>
            </a:pathLst>
          </a:custGeom>
          <a:ln w="9525">
            <a:solidFill>
              <a:srgbClr val="AB22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7792402" y="4860797"/>
            <a:ext cx="6051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115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1184D"/>
                </a:solidFill>
                <a:latin typeface="Verdana"/>
                <a:cs typeface="Verdana"/>
              </a:rPr>
              <a:t>39,656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032760" y="3589020"/>
            <a:ext cx="711835" cy="222885"/>
          </a:xfrm>
          <a:prstGeom prst="rect">
            <a:avLst/>
          </a:prstGeom>
          <a:solidFill>
            <a:srgbClr val="FFFFFF"/>
          </a:solidFill>
          <a:ln w="9525">
            <a:solidFill>
              <a:srgbClr val="6CC049"/>
            </a:solidFill>
          </a:ln>
        </p:spPr>
        <p:txBody>
          <a:bodyPr vert="horz" wrap="square" lIns="0" tIns="19050" rIns="0" bIns="0" rtlCol="0">
            <a:spAutoFit/>
          </a:bodyPr>
          <a:lstStyle/>
          <a:p>
            <a:pPr marL="35560">
              <a:lnSpc>
                <a:spcPct val="100000"/>
              </a:lnSpc>
              <a:spcBef>
                <a:spcPts val="150"/>
              </a:spcBef>
            </a:pPr>
            <a:r>
              <a:rPr sz="1200" spc="-5" dirty="0">
                <a:solidFill>
                  <a:srgbClr val="01184D"/>
                </a:solidFill>
                <a:latin typeface="Verdana"/>
                <a:cs typeface="Verdana"/>
              </a:rPr>
              <a:t>163,154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1" name="object 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74591" y="3602735"/>
            <a:ext cx="710565" cy="222885"/>
          </a:xfrm>
          <a:custGeom>
            <a:avLst/>
            <a:gdLst/>
            <a:ahLst/>
            <a:cxnLst/>
            <a:rect l="l" t="t" r="r" b="b"/>
            <a:pathLst>
              <a:path w="710564" h="222885">
                <a:moveTo>
                  <a:pt x="0" y="222503"/>
                </a:moveTo>
                <a:lnTo>
                  <a:pt x="710184" y="222503"/>
                </a:lnTo>
                <a:lnTo>
                  <a:pt x="710184" y="0"/>
                </a:lnTo>
                <a:lnTo>
                  <a:pt x="0" y="0"/>
                </a:lnTo>
                <a:lnTo>
                  <a:pt x="0" y="222503"/>
                </a:lnTo>
                <a:close/>
              </a:path>
            </a:pathLst>
          </a:custGeom>
          <a:ln w="9525">
            <a:solidFill>
              <a:srgbClr val="6CC0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3979354" y="3607498"/>
            <a:ext cx="701040" cy="217804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240" rIns="0" bIns="0" rtlCol="0">
            <a:spAutoFit/>
          </a:bodyPr>
          <a:lstStyle/>
          <a:p>
            <a:pPr marL="29845">
              <a:lnSpc>
                <a:spcPct val="100000"/>
              </a:lnSpc>
              <a:spcBef>
                <a:spcPts val="120"/>
              </a:spcBef>
            </a:pPr>
            <a:r>
              <a:rPr sz="1200" spc="-5" dirty="0">
                <a:solidFill>
                  <a:srgbClr val="01184D"/>
                </a:solidFill>
                <a:latin typeface="Verdana"/>
                <a:cs typeface="Verdana"/>
              </a:rPr>
              <a:t>161,726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914900" y="3697223"/>
            <a:ext cx="711835" cy="224154"/>
          </a:xfrm>
          <a:prstGeom prst="rect">
            <a:avLst/>
          </a:prstGeom>
          <a:solidFill>
            <a:srgbClr val="FFFFFF"/>
          </a:solidFill>
          <a:ln w="9525">
            <a:solidFill>
              <a:srgbClr val="6CC049"/>
            </a:solidFill>
          </a:ln>
        </p:spPr>
        <p:txBody>
          <a:bodyPr vert="horz" wrap="square" lIns="0" tIns="20320" rIns="0" bIns="0" rtlCol="0">
            <a:spAutoFit/>
          </a:bodyPr>
          <a:lstStyle/>
          <a:p>
            <a:pPr marL="36195">
              <a:lnSpc>
                <a:spcPct val="100000"/>
              </a:lnSpc>
              <a:spcBef>
                <a:spcPts val="160"/>
              </a:spcBef>
            </a:pPr>
            <a:r>
              <a:rPr sz="1200" spc="-5" dirty="0">
                <a:solidFill>
                  <a:srgbClr val="01184D"/>
                </a:solidFill>
                <a:latin typeface="Verdana"/>
                <a:cs typeface="Verdana"/>
              </a:rPr>
              <a:t>152,456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856732" y="3870959"/>
            <a:ext cx="711835" cy="222885"/>
          </a:xfrm>
          <a:prstGeom prst="rect">
            <a:avLst/>
          </a:prstGeom>
          <a:solidFill>
            <a:srgbClr val="FFFFFF"/>
          </a:solidFill>
          <a:ln w="9525">
            <a:solidFill>
              <a:srgbClr val="6CC049"/>
            </a:solidFill>
          </a:ln>
        </p:spPr>
        <p:txBody>
          <a:bodyPr vert="horz" wrap="square" lIns="0" tIns="19685" rIns="0" bIns="0" rtlCol="0">
            <a:spAutoFit/>
          </a:bodyPr>
          <a:lstStyle/>
          <a:p>
            <a:pPr marL="35560">
              <a:lnSpc>
                <a:spcPct val="100000"/>
              </a:lnSpc>
              <a:spcBef>
                <a:spcPts val="155"/>
              </a:spcBef>
            </a:pPr>
            <a:r>
              <a:rPr sz="1200" spc="-5" dirty="0">
                <a:solidFill>
                  <a:srgbClr val="01184D"/>
                </a:solidFill>
                <a:latin typeface="Verdana"/>
                <a:cs typeface="Verdana"/>
              </a:rPr>
              <a:t>135,538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797040" y="3511296"/>
            <a:ext cx="711835" cy="222885"/>
          </a:xfrm>
          <a:prstGeom prst="rect">
            <a:avLst/>
          </a:prstGeom>
          <a:solidFill>
            <a:srgbClr val="FFFFFF"/>
          </a:solidFill>
          <a:ln w="9525">
            <a:solidFill>
              <a:srgbClr val="6CC049"/>
            </a:solidFill>
          </a:ln>
        </p:spPr>
        <p:txBody>
          <a:bodyPr vert="horz" wrap="square" lIns="0" tIns="19685" rIns="0" bIns="0" rtlCol="0">
            <a:spAutoFit/>
          </a:bodyPr>
          <a:lstStyle/>
          <a:p>
            <a:pPr marL="36195">
              <a:lnSpc>
                <a:spcPct val="100000"/>
              </a:lnSpc>
              <a:spcBef>
                <a:spcPts val="155"/>
              </a:spcBef>
            </a:pPr>
            <a:r>
              <a:rPr sz="1200" spc="-5" dirty="0">
                <a:solidFill>
                  <a:srgbClr val="01184D"/>
                </a:solidFill>
                <a:latin typeface="Verdana"/>
                <a:cs typeface="Verdana"/>
              </a:rPr>
              <a:t>170,662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6" name="object 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38871" y="3287267"/>
            <a:ext cx="711835" cy="222885"/>
          </a:xfrm>
          <a:custGeom>
            <a:avLst/>
            <a:gdLst/>
            <a:ahLst/>
            <a:cxnLst/>
            <a:rect l="l" t="t" r="r" b="b"/>
            <a:pathLst>
              <a:path w="711834" h="222885">
                <a:moveTo>
                  <a:pt x="0" y="222503"/>
                </a:moveTo>
                <a:lnTo>
                  <a:pt x="711707" y="222503"/>
                </a:lnTo>
                <a:lnTo>
                  <a:pt x="711707" y="0"/>
                </a:lnTo>
                <a:lnTo>
                  <a:pt x="0" y="0"/>
                </a:lnTo>
                <a:lnTo>
                  <a:pt x="0" y="2225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7738871" y="3322320"/>
            <a:ext cx="711835" cy="187960"/>
          </a:xfrm>
          <a:prstGeom prst="rect">
            <a:avLst/>
          </a:prstGeom>
          <a:ln w="9525">
            <a:solidFill>
              <a:srgbClr val="6CC04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5560">
              <a:lnSpc>
                <a:spcPts val="1320"/>
              </a:lnSpc>
            </a:pPr>
            <a:r>
              <a:rPr sz="1200" dirty="0">
                <a:solidFill>
                  <a:srgbClr val="01184D"/>
                </a:solidFill>
                <a:latin typeface="Verdana"/>
                <a:cs typeface="Verdana"/>
              </a:rPr>
              <a:t>192,519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988311" y="4746752"/>
            <a:ext cx="5645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01184D"/>
                </a:solidFill>
                <a:latin typeface="Verdana"/>
                <a:cs typeface="Verdana"/>
              </a:rPr>
              <a:t>5</a:t>
            </a:r>
            <a:r>
              <a:rPr sz="1200" dirty="0">
                <a:solidFill>
                  <a:srgbClr val="01184D"/>
                </a:solidFill>
                <a:latin typeface="Verdana"/>
                <a:cs typeface="Verdana"/>
              </a:rPr>
              <a:t>0</a:t>
            </a:r>
            <a:r>
              <a:rPr sz="1200" spc="-5" dirty="0">
                <a:solidFill>
                  <a:srgbClr val="01184D"/>
                </a:solidFill>
                <a:latin typeface="Verdana"/>
                <a:cs typeface="Verdana"/>
              </a:rPr>
              <a:t>,</a:t>
            </a:r>
            <a:r>
              <a:rPr sz="1200" dirty="0">
                <a:solidFill>
                  <a:srgbClr val="01184D"/>
                </a:solidFill>
                <a:latin typeface="Verdana"/>
                <a:cs typeface="Verdana"/>
              </a:rPr>
              <a:t>0</a:t>
            </a:r>
            <a:r>
              <a:rPr sz="1200" spc="-10" dirty="0">
                <a:solidFill>
                  <a:srgbClr val="01184D"/>
                </a:solidFill>
                <a:latin typeface="Verdana"/>
                <a:cs typeface="Verdana"/>
              </a:rPr>
              <a:t>0</a:t>
            </a:r>
            <a:r>
              <a:rPr sz="1200" dirty="0">
                <a:solidFill>
                  <a:srgbClr val="01184D"/>
                </a:solidFill>
                <a:latin typeface="Verdana"/>
                <a:cs typeface="Verdana"/>
              </a:rPr>
              <a:t>0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891664" y="4234433"/>
            <a:ext cx="660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01184D"/>
                </a:solidFill>
                <a:latin typeface="Verdana"/>
                <a:cs typeface="Verdana"/>
              </a:rPr>
              <a:t>1</a:t>
            </a:r>
            <a:r>
              <a:rPr sz="1200" dirty="0">
                <a:solidFill>
                  <a:srgbClr val="01184D"/>
                </a:solidFill>
                <a:latin typeface="Verdana"/>
                <a:cs typeface="Verdana"/>
              </a:rPr>
              <a:t>0</a:t>
            </a:r>
            <a:r>
              <a:rPr sz="1200" spc="-10" dirty="0">
                <a:solidFill>
                  <a:srgbClr val="01184D"/>
                </a:solidFill>
                <a:latin typeface="Verdana"/>
                <a:cs typeface="Verdana"/>
              </a:rPr>
              <a:t>0</a:t>
            </a:r>
            <a:r>
              <a:rPr sz="1200" spc="5" dirty="0">
                <a:solidFill>
                  <a:srgbClr val="01184D"/>
                </a:solidFill>
                <a:latin typeface="Verdana"/>
                <a:cs typeface="Verdana"/>
              </a:rPr>
              <a:t>,</a:t>
            </a:r>
            <a:r>
              <a:rPr sz="1200" spc="-10" dirty="0">
                <a:solidFill>
                  <a:srgbClr val="01184D"/>
                </a:solidFill>
                <a:latin typeface="Verdana"/>
                <a:cs typeface="Verdana"/>
              </a:rPr>
              <a:t>00</a:t>
            </a:r>
            <a:r>
              <a:rPr sz="1200" dirty="0">
                <a:solidFill>
                  <a:srgbClr val="01184D"/>
                </a:solidFill>
                <a:latin typeface="Verdana"/>
                <a:cs typeface="Verdana"/>
              </a:rPr>
              <a:t>0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891664" y="3721989"/>
            <a:ext cx="660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01184D"/>
                </a:solidFill>
                <a:latin typeface="Verdana"/>
                <a:cs typeface="Verdana"/>
              </a:rPr>
              <a:t>1</a:t>
            </a:r>
            <a:r>
              <a:rPr sz="1200" dirty="0">
                <a:solidFill>
                  <a:srgbClr val="01184D"/>
                </a:solidFill>
                <a:latin typeface="Verdana"/>
                <a:cs typeface="Verdana"/>
              </a:rPr>
              <a:t>5</a:t>
            </a:r>
            <a:r>
              <a:rPr sz="1200" spc="-10" dirty="0">
                <a:solidFill>
                  <a:srgbClr val="01184D"/>
                </a:solidFill>
                <a:latin typeface="Verdana"/>
                <a:cs typeface="Verdana"/>
              </a:rPr>
              <a:t>0</a:t>
            </a:r>
            <a:r>
              <a:rPr sz="1200" spc="5" dirty="0">
                <a:solidFill>
                  <a:srgbClr val="01184D"/>
                </a:solidFill>
                <a:latin typeface="Verdana"/>
                <a:cs typeface="Verdana"/>
              </a:rPr>
              <a:t>,</a:t>
            </a:r>
            <a:r>
              <a:rPr sz="1200" spc="-10" dirty="0">
                <a:solidFill>
                  <a:srgbClr val="01184D"/>
                </a:solidFill>
                <a:latin typeface="Verdana"/>
                <a:cs typeface="Verdana"/>
              </a:rPr>
              <a:t>00</a:t>
            </a:r>
            <a:r>
              <a:rPr sz="1200" dirty="0">
                <a:solidFill>
                  <a:srgbClr val="01184D"/>
                </a:solidFill>
                <a:latin typeface="Verdana"/>
                <a:cs typeface="Verdana"/>
              </a:rPr>
              <a:t>0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891664" y="3209671"/>
            <a:ext cx="660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01184D"/>
                </a:solidFill>
                <a:latin typeface="Verdana"/>
                <a:cs typeface="Verdana"/>
              </a:rPr>
              <a:t>2</a:t>
            </a:r>
            <a:r>
              <a:rPr sz="1200" dirty="0">
                <a:solidFill>
                  <a:srgbClr val="01184D"/>
                </a:solidFill>
                <a:latin typeface="Verdana"/>
                <a:cs typeface="Verdana"/>
              </a:rPr>
              <a:t>0</a:t>
            </a:r>
            <a:r>
              <a:rPr sz="1200" spc="-10" dirty="0">
                <a:solidFill>
                  <a:srgbClr val="01184D"/>
                </a:solidFill>
                <a:latin typeface="Verdana"/>
                <a:cs typeface="Verdana"/>
              </a:rPr>
              <a:t>0</a:t>
            </a:r>
            <a:r>
              <a:rPr sz="1200" spc="5" dirty="0">
                <a:solidFill>
                  <a:srgbClr val="01184D"/>
                </a:solidFill>
                <a:latin typeface="Verdana"/>
                <a:cs typeface="Verdana"/>
              </a:rPr>
              <a:t>,</a:t>
            </a:r>
            <a:r>
              <a:rPr sz="1200" spc="-10" dirty="0">
                <a:solidFill>
                  <a:srgbClr val="01184D"/>
                </a:solidFill>
                <a:latin typeface="Verdana"/>
                <a:cs typeface="Verdana"/>
              </a:rPr>
              <a:t>00</a:t>
            </a:r>
            <a:r>
              <a:rPr sz="1200" dirty="0">
                <a:solidFill>
                  <a:srgbClr val="01184D"/>
                </a:solidFill>
                <a:latin typeface="Verdana"/>
                <a:cs typeface="Verdana"/>
              </a:rPr>
              <a:t>0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891664" y="2696921"/>
            <a:ext cx="6604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01184D"/>
                </a:solidFill>
                <a:latin typeface="Verdana"/>
                <a:cs typeface="Verdana"/>
              </a:rPr>
              <a:t>2</a:t>
            </a:r>
            <a:r>
              <a:rPr sz="1200" dirty="0">
                <a:solidFill>
                  <a:srgbClr val="01184D"/>
                </a:solidFill>
                <a:latin typeface="Verdana"/>
                <a:cs typeface="Verdana"/>
              </a:rPr>
              <a:t>5</a:t>
            </a:r>
            <a:r>
              <a:rPr sz="1200" spc="-10" dirty="0">
                <a:solidFill>
                  <a:srgbClr val="01184D"/>
                </a:solidFill>
                <a:latin typeface="Verdana"/>
                <a:cs typeface="Verdana"/>
              </a:rPr>
              <a:t>0</a:t>
            </a:r>
            <a:r>
              <a:rPr sz="1200" spc="5" dirty="0">
                <a:solidFill>
                  <a:srgbClr val="01184D"/>
                </a:solidFill>
                <a:latin typeface="Verdana"/>
                <a:cs typeface="Verdana"/>
              </a:rPr>
              <a:t>,</a:t>
            </a:r>
            <a:r>
              <a:rPr sz="1200" spc="-10" dirty="0">
                <a:solidFill>
                  <a:srgbClr val="01184D"/>
                </a:solidFill>
                <a:latin typeface="Verdana"/>
                <a:cs typeface="Verdana"/>
              </a:rPr>
              <a:t>00</a:t>
            </a:r>
            <a:r>
              <a:rPr sz="1200" dirty="0">
                <a:solidFill>
                  <a:srgbClr val="01184D"/>
                </a:solidFill>
                <a:latin typeface="Verdana"/>
                <a:cs typeface="Verdana"/>
              </a:rPr>
              <a:t>0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891664" y="2185161"/>
            <a:ext cx="660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01184D"/>
                </a:solidFill>
                <a:latin typeface="Verdana"/>
                <a:cs typeface="Verdana"/>
              </a:rPr>
              <a:t>3</a:t>
            </a:r>
            <a:r>
              <a:rPr sz="1200" dirty="0">
                <a:solidFill>
                  <a:srgbClr val="01184D"/>
                </a:solidFill>
                <a:latin typeface="Verdana"/>
                <a:cs typeface="Verdana"/>
              </a:rPr>
              <a:t>0</a:t>
            </a:r>
            <a:r>
              <a:rPr sz="1200" spc="-10" dirty="0">
                <a:solidFill>
                  <a:srgbClr val="01184D"/>
                </a:solidFill>
                <a:latin typeface="Verdana"/>
                <a:cs typeface="Verdana"/>
              </a:rPr>
              <a:t>0</a:t>
            </a:r>
            <a:r>
              <a:rPr sz="1200" spc="5" dirty="0">
                <a:solidFill>
                  <a:srgbClr val="01184D"/>
                </a:solidFill>
                <a:latin typeface="Verdana"/>
                <a:cs typeface="Verdana"/>
              </a:rPr>
              <a:t>,</a:t>
            </a:r>
            <a:r>
              <a:rPr sz="1200" spc="-10" dirty="0">
                <a:solidFill>
                  <a:srgbClr val="01184D"/>
                </a:solidFill>
                <a:latin typeface="Verdana"/>
                <a:cs typeface="Verdana"/>
              </a:rPr>
              <a:t>00</a:t>
            </a:r>
            <a:r>
              <a:rPr sz="1200" dirty="0">
                <a:solidFill>
                  <a:srgbClr val="01184D"/>
                </a:solidFill>
                <a:latin typeface="Verdana"/>
                <a:cs typeface="Verdana"/>
              </a:rPr>
              <a:t>0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891664" y="1672844"/>
            <a:ext cx="660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01184D"/>
                </a:solidFill>
                <a:latin typeface="Verdana"/>
                <a:cs typeface="Verdana"/>
              </a:rPr>
              <a:t>3</a:t>
            </a:r>
            <a:r>
              <a:rPr sz="1200" dirty="0">
                <a:solidFill>
                  <a:srgbClr val="01184D"/>
                </a:solidFill>
                <a:latin typeface="Verdana"/>
                <a:cs typeface="Verdana"/>
              </a:rPr>
              <a:t>5</a:t>
            </a:r>
            <a:r>
              <a:rPr sz="1200" spc="-10" dirty="0">
                <a:solidFill>
                  <a:srgbClr val="01184D"/>
                </a:solidFill>
                <a:latin typeface="Verdana"/>
                <a:cs typeface="Verdana"/>
              </a:rPr>
              <a:t>0</a:t>
            </a:r>
            <a:r>
              <a:rPr sz="1200" spc="5" dirty="0">
                <a:solidFill>
                  <a:srgbClr val="01184D"/>
                </a:solidFill>
                <a:latin typeface="Verdana"/>
                <a:cs typeface="Verdana"/>
              </a:rPr>
              <a:t>,</a:t>
            </a:r>
            <a:r>
              <a:rPr sz="1200" spc="-10" dirty="0">
                <a:solidFill>
                  <a:srgbClr val="01184D"/>
                </a:solidFill>
                <a:latin typeface="Verdana"/>
                <a:cs typeface="Verdana"/>
              </a:rPr>
              <a:t>00</a:t>
            </a:r>
            <a:r>
              <a:rPr sz="1200" dirty="0">
                <a:solidFill>
                  <a:srgbClr val="01184D"/>
                </a:solidFill>
                <a:latin typeface="Verdana"/>
                <a:cs typeface="Verdana"/>
              </a:rPr>
              <a:t>0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55" name="object 5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03842" y="2695194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20039" y="0"/>
                </a:lnTo>
              </a:path>
            </a:pathLst>
          </a:custGeom>
          <a:ln w="285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03842" y="3041142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20039" y="0"/>
                </a:lnTo>
              </a:path>
            </a:pathLst>
          </a:custGeom>
          <a:ln w="28575">
            <a:solidFill>
              <a:srgbClr val="AB22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9748266" y="2581783"/>
            <a:ext cx="1774189" cy="55499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ct val="94800"/>
              </a:lnSpc>
              <a:spcBef>
                <a:spcPts val="175"/>
              </a:spcBef>
            </a:pPr>
            <a:r>
              <a:rPr sz="1200" spc="-5" dirty="0">
                <a:solidFill>
                  <a:srgbClr val="01184D"/>
                </a:solidFill>
                <a:latin typeface="Verdana"/>
                <a:cs typeface="Verdana"/>
              </a:rPr>
              <a:t>Total Annual  Investigation Intakes  Priority </a:t>
            </a:r>
            <a:r>
              <a:rPr sz="1200" dirty="0">
                <a:solidFill>
                  <a:srgbClr val="01184D"/>
                </a:solidFill>
                <a:latin typeface="Verdana"/>
                <a:cs typeface="Verdana"/>
              </a:rPr>
              <a:t>1</a:t>
            </a:r>
            <a:r>
              <a:rPr sz="1200" spc="-45" dirty="0">
                <a:solidFill>
                  <a:srgbClr val="01184D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01184D"/>
                </a:solidFill>
                <a:latin typeface="Verdana"/>
                <a:cs typeface="Verdana"/>
              </a:rPr>
              <a:t>Investigation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58" name="object 5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03842" y="3387090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20039" y="0"/>
                </a:lnTo>
              </a:path>
            </a:pathLst>
          </a:custGeom>
          <a:ln w="28575">
            <a:solidFill>
              <a:srgbClr val="6CC0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9748266" y="3274517"/>
            <a:ext cx="1774189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1184D"/>
                </a:solidFill>
                <a:latin typeface="Verdana"/>
                <a:cs typeface="Verdana"/>
              </a:rPr>
              <a:t>Priority </a:t>
            </a:r>
            <a:r>
              <a:rPr sz="1200" dirty="0">
                <a:solidFill>
                  <a:srgbClr val="01184D"/>
                </a:solidFill>
                <a:latin typeface="Verdana"/>
                <a:cs typeface="Verdana"/>
              </a:rPr>
              <a:t>2</a:t>
            </a:r>
            <a:r>
              <a:rPr sz="1200" spc="-55" dirty="0">
                <a:solidFill>
                  <a:srgbClr val="01184D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01184D"/>
                </a:solidFill>
                <a:latin typeface="Verdana"/>
                <a:cs typeface="Verdana"/>
              </a:rPr>
              <a:t>Investigation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9565385" y="3949954"/>
            <a:ext cx="175577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40"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1184D"/>
                </a:solidFill>
                <a:latin typeface="Verdana"/>
                <a:cs typeface="Verdana"/>
              </a:rPr>
              <a:t>P1 and P2  </a:t>
            </a:r>
            <a:r>
              <a:rPr sz="1200" spc="-10" dirty="0">
                <a:solidFill>
                  <a:srgbClr val="01184D"/>
                </a:solidFill>
                <a:latin typeface="Verdana"/>
                <a:cs typeface="Verdana"/>
              </a:rPr>
              <a:t>investigations </a:t>
            </a:r>
            <a:r>
              <a:rPr sz="1200" spc="-5" dirty="0">
                <a:solidFill>
                  <a:srgbClr val="01184D"/>
                </a:solidFill>
                <a:latin typeface="Verdana"/>
                <a:cs typeface="Verdana"/>
              </a:rPr>
              <a:t>must be  </a:t>
            </a:r>
            <a:r>
              <a:rPr sz="1200" spc="-10" dirty="0">
                <a:solidFill>
                  <a:srgbClr val="01184D"/>
                </a:solidFill>
                <a:latin typeface="Verdana"/>
                <a:cs typeface="Verdana"/>
              </a:rPr>
              <a:t>initiated </a:t>
            </a:r>
            <a:r>
              <a:rPr sz="1200" spc="-5" dirty="0">
                <a:solidFill>
                  <a:srgbClr val="01184D"/>
                </a:solidFill>
                <a:latin typeface="Verdana"/>
                <a:cs typeface="Verdana"/>
              </a:rPr>
              <a:t>within </a:t>
            </a:r>
            <a:r>
              <a:rPr sz="1200" dirty="0">
                <a:solidFill>
                  <a:srgbClr val="01184D"/>
                </a:solidFill>
                <a:latin typeface="Verdana"/>
                <a:cs typeface="Verdana"/>
              </a:rPr>
              <a:t>24  </a:t>
            </a:r>
            <a:r>
              <a:rPr sz="1200" spc="-5" dirty="0">
                <a:solidFill>
                  <a:srgbClr val="01184D"/>
                </a:solidFill>
                <a:latin typeface="Verdana"/>
                <a:cs typeface="Verdana"/>
              </a:rPr>
              <a:t>hours and </a:t>
            </a:r>
            <a:r>
              <a:rPr sz="1200" dirty="0">
                <a:solidFill>
                  <a:srgbClr val="01184D"/>
                </a:solidFill>
                <a:latin typeface="Verdana"/>
                <a:cs typeface="Verdana"/>
              </a:rPr>
              <a:t>72 </a:t>
            </a:r>
            <a:r>
              <a:rPr sz="1200" spc="-5" dirty="0">
                <a:solidFill>
                  <a:srgbClr val="01184D"/>
                </a:solidFill>
                <a:latin typeface="Verdana"/>
                <a:cs typeface="Verdana"/>
              </a:rPr>
              <a:t>hours,  </a:t>
            </a:r>
            <a:r>
              <a:rPr sz="1200" spc="-15" dirty="0">
                <a:solidFill>
                  <a:srgbClr val="01184D"/>
                </a:solidFill>
                <a:latin typeface="Verdana"/>
                <a:cs typeface="Verdana"/>
              </a:rPr>
              <a:t>respectively.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9389744" y="1889252"/>
            <a:ext cx="20542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3360" marR="5080" indent="-201295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1184D"/>
                </a:solidFill>
                <a:latin typeface="Verdana"/>
                <a:cs typeface="Verdana"/>
              </a:rPr>
              <a:t>Intakes </a:t>
            </a:r>
            <a:r>
              <a:rPr sz="1200" dirty="0">
                <a:solidFill>
                  <a:srgbClr val="01184D"/>
                </a:solidFill>
                <a:latin typeface="Verdana"/>
                <a:cs typeface="Verdana"/>
              </a:rPr>
              <a:t>referred </a:t>
            </a:r>
            <a:r>
              <a:rPr sz="1200" spc="-5" dirty="0">
                <a:solidFill>
                  <a:srgbClr val="01184D"/>
                </a:solidFill>
                <a:latin typeface="Verdana"/>
                <a:cs typeface="Verdana"/>
              </a:rPr>
              <a:t>to CPI</a:t>
            </a:r>
            <a:r>
              <a:rPr sz="1200" spc="-75" dirty="0">
                <a:solidFill>
                  <a:srgbClr val="01184D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1184D"/>
                </a:solidFill>
                <a:latin typeface="Verdana"/>
                <a:cs typeface="Verdana"/>
              </a:rPr>
              <a:t>for  </a:t>
            </a:r>
            <a:r>
              <a:rPr sz="1200" spc="-5" dirty="0">
                <a:solidFill>
                  <a:srgbClr val="01184D"/>
                </a:solidFill>
                <a:latin typeface="Verdana"/>
                <a:cs typeface="Verdana"/>
              </a:rPr>
              <a:t>In-home </a:t>
            </a:r>
            <a:r>
              <a:rPr sz="1200" spc="-10" dirty="0">
                <a:solidFill>
                  <a:srgbClr val="01184D"/>
                </a:solidFill>
                <a:latin typeface="Verdana"/>
                <a:cs typeface="Verdana"/>
              </a:rPr>
              <a:t>investigation  </a:t>
            </a:r>
            <a:r>
              <a:rPr sz="1200" spc="-5" dirty="0">
                <a:solidFill>
                  <a:srgbClr val="01184D"/>
                </a:solidFill>
                <a:latin typeface="Verdana"/>
                <a:cs typeface="Verdana"/>
              </a:rPr>
              <a:t>(FY </a:t>
            </a:r>
            <a:r>
              <a:rPr sz="1200" dirty="0">
                <a:solidFill>
                  <a:srgbClr val="01184D"/>
                </a:solidFill>
                <a:latin typeface="Verdana"/>
                <a:cs typeface="Verdana"/>
              </a:rPr>
              <a:t>2013 – </a:t>
            </a:r>
            <a:r>
              <a:rPr sz="1200" spc="-5" dirty="0">
                <a:solidFill>
                  <a:srgbClr val="01184D"/>
                </a:solidFill>
                <a:latin typeface="Verdana"/>
                <a:cs typeface="Verdana"/>
              </a:rPr>
              <a:t>FY</a:t>
            </a:r>
            <a:r>
              <a:rPr sz="1200" spc="-25" dirty="0">
                <a:solidFill>
                  <a:srgbClr val="01184D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1184D"/>
                </a:solidFill>
                <a:latin typeface="Verdana"/>
                <a:cs typeface="Verdana"/>
              </a:rPr>
              <a:t>2024)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430272" y="5239511"/>
            <a:ext cx="9697720" cy="126365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1200" dirty="0">
                <a:solidFill>
                  <a:srgbClr val="01184D"/>
                </a:solidFill>
                <a:latin typeface="Verdana"/>
                <a:cs typeface="Verdana"/>
              </a:rPr>
              <a:t>0</a:t>
            </a:r>
            <a:endParaRPr sz="1200">
              <a:latin typeface="Verdana"/>
              <a:cs typeface="Verdana"/>
            </a:endParaRPr>
          </a:p>
          <a:p>
            <a:pPr marL="294005">
              <a:lnSpc>
                <a:spcPct val="100000"/>
              </a:lnSpc>
              <a:spcBef>
                <a:spcPts val="150"/>
              </a:spcBef>
            </a:pPr>
            <a:r>
              <a:rPr sz="1200" spc="-5" dirty="0">
                <a:solidFill>
                  <a:srgbClr val="01184D"/>
                </a:solidFill>
                <a:latin typeface="Verdana"/>
                <a:cs typeface="Verdana"/>
              </a:rPr>
              <a:t>2013 2014 2015 2016 2017 2018 2019 2020 2021 2022 2023</a:t>
            </a:r>
            <a:r>
              <a:rPr sz="1200" spc="165" dirty="0">
                <a:solidFill>
                  <a:srgbClr val="01184D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01184D"/>
                </a:solidFill>
                <a:latin typeface="Verdana"/>
                <a:cs typeface="Verdana"/>
              </a:rPr>
              <a:t>2024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50">
              <a:latin typeface="Verdana"/>
              <a:cs typeface="Verdana"/>
            </a:endParaRPr>
          </a:p>
          <a:p>
            <a:pPr marL="6075680">
              <a:lnSpc>
                <a:spcPct val="100000"/>
              </a:lnSpc>
            </a:pPr>
            <a:r>
              <a:rPr sz="1200" i="1" spc="-5" dirty="0">
                <a:solidFill>
                  <a:srgbClr val="012067"/>
                </a:solidFill>
                <a:latin typeface="Verdana"/>
                <a:cs typeface="Verdana"/>
              </a:rPr>
              <a:t>data source: int_03: CPS Intakes by</a:t>
            </a:r>
            <a:r>
              <a:rPr sz="1200" i="1" spc="85" dirty="0">
                <a:solidFill>
                  <a:srgbClr val="012067"/>
                </a:solidFill>
                <a:latin typeface="Verdana"/>
                <a:cs typeface="Verdana"/>
              </a:rPr>
              <a:t> </a:t>
            </a:r>
            <a:r>
              <a:rPr sz="1200" i="1" spc="-5" dirty="0">
                <a:solidFill>
                  <a:srgbClr val="012067"/>
                </a:solidFill>
                <a:latin typeface="Verdana"/>
                <a:cs typeface="Verdana"/>
              </a:rPr>
              <a:t>Allegation</a:t>
            </a:r>
            <a:endParaRPr sz="1200">
              <a:latin typeface="Verdana"/>
              <a:cs typeface="Verdana"/>
            </a:endParaRPr>
          </a:p>
          <a:p>
            <a:pPr marL="6075680">
              <a:lnSpc>
                <a:spcPct val="100000"/>
              </a:lnSpc>
            </a:pPr>
            <a:r>
              <a:rPr sz="1200" i="1" spc="-5" dirty="0">
                <a:solidFill>
                  <a:srgbClr val="012067"/>
                </a:solidFill>
                <a:latin typeface="Verdana"/>
                <a:cs typeface="Verdana"/>
              </a:rPr>
              <a:t>and</a:t>
            </a:r>
            <a:r>
              <a:rPr sz="1200" i="1" spc="10" dirty="0">
                <a:solidFill>
                  <a:srgbClr val="012067"/>
                </a:solidFill>
                <a:latin typeface="Verdana"/>
                <a:cs typeface="Verdana"/>
              </a:rPr>
              <a:t> </a:t>
            </a:r>
            <a:r>
              <a:rPr sz="1200" i="1" spc="-5" dirty="0">
                <a:solidFill>
                  <a:srgbClr val="012067"/>
                </a:solidFill>
                <a:latin typeface="Verdana"/>
                <a:cs typeface="Verdana"/>
              </a:rPr>
              <a:t>Priority</a:t>
            </a:r>
            <a:endParaRPr sz="1200">
              <a:latin typeface="Verdana"/>
              <a:cs typeface="Verdana"/>
            </a:endParaRPr>
          </a:p>
          <a:p>
            <a:pPr marR="2264410" algn="ctr">
              <a:lnSpc>
                <a:spcPct val="100000"/>
              </a:lnSpc>
              <a:spcBef>
                <a:spcPts val="715"/>
              </a:spcBef>
            </a:pPr>
            <a:r>
              <a:rPr sz="1200" b="1" spc="-15" dirty="0">
                <a:solidFill>
                  <a:srgbClr val="012067"/>
                </a:solidFill>
                <a:latin typeface="Calibri"/>
                <a:cs typeface="Calibri"/>
              </a:rPr>
              <a:t>Page</a:t>
            </a:r>
            <a:r>
              <a:rPr sz="1200" b="1" spc="5" dirty="0">
                <a:solidFill>
                  <a:srgbClr val="012067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12067"/>
                </a:solidFill>
                <a:latin typeface="Calibri"/>
                <a:cs typeface="Calibri"/>
              </a:rPr>
              <a:t>9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B3E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</TotalTime>
  <Words>3968</Words>
  <Application>Microsoft Office PowerPoint</Application>
  <PresentationFormat>Widescreen</PresentationFormat>
  <Paragraphs>704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Calibri</vt:lpstr>
      <vt:lpstr>Palatino Linotype</vt:lpstr>
      <vt:lpstr>Rockwell</vt:lpstr>
      <vt:lpstr>Times New Roman</vt:lpstr>
      <vt:lpstr>Verdana</vt:lpstr>
      <vt:lpstr>Office Theme</vt:lpstr>
      <vt:lpstr>Presentation to the House Human Services Committee</vt:lpstr>
      <vt:lpstr>DFPS Agency Overview</vt:lpstr>
      <vt:lpstr>DFPS By The Numbers</vt:lpstr>
      <vt:lpstr>DFPS By The Numbers</vt:lpstr>
      <vt:lpstr>Statewide Intake</vt:lpstr>
      <vt:lpstr>Statewide Intake: Calls and Hold Times</vt:lpstr>
      <vt:lpstr>Statewide Intake: Reporter Sources</vt:lpstr>
      <vt:lpstr>Types of Child Protective Investigations</vt:lpstr>
      <vt:lpstr>Intakes Referred to CPI for In-Home Investigation</vt:lpstr>
      <vt:lpstr>CPI Investigation Dispositions</vt:lpstr>
      <vt:lpstr>Child Protective Services</vt:lpstr>
      <vt:lpstr>FBSS: Families and Children</vt:lpstr>
      <vt:lpstr>Conservatorship: Child Census</vt:lpstr>
      <vt:lpstr>CPS: Conservatorship Census</vt:lpstr>
      <vt:lpstr>Exits From Care</vt:lpstr>
      <vt:lpstr>Post Adoption Services Provided by DFPS</vt:lpstr>
      <vt:lpstr>Adult Protective Services</vt:lpstr>
      <vt:lpstr>APS: Cases and Clients Served</vt:lpstr>
      <vt:lpstr>Major DFPS Initiatives</vt:lpstr>
      <vt:lpstr>Community-Based Care</vt:lpstr>
      <vt:lpstr>CBC: Implementation Stages</vt:lpstr>
      <vt:lpstr>Community-Based Care Expansion, Cont’d.</vt:lpstr>
      <vt:lpstr>Children Without Placement (CWOP)</vt:lpstr>
      <vt:lpstr>Children Without Placement</vt:lpstr>
      <vt:lpstr>Children Without Placement</vt:lpstr>
      <vt:lpstr>Children Without Placement Interventions</vt:lpstr>
      <vt:lpstr>Children Without Placement</vt:lpstr>
      <vt:lpstr>Texas Child-Centered Care</vt:lpstr>
      <vt:lpstr>The Path to T3C</vt:lpstr>
      <vt:lpstr>Benefits of T3C</vt:lpstr>
      <vt:lpstr>The New T3C System</vt:lpstr>
      <vt:lpstr>DFPS Data Overview</vt:lpstr>
      <vt:lpstr>Thank you!</vt:lpstr>
      <vt:lpstr>APPENDIX: High Acuity Youth and  Behavioral Health Access</vt:lpstr>
      <vt:lpstr>STAR Health</vt:lpstr>
      <vt:lpstr>Behavioral Health Services</vt:lpstr>
      <vt:lpstr>Behavioral Health Services</vt:lpstr>
      <vt:lpstr>Behavioral Health Services Services offered by DFPS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here</dc:title>
  <dc:creator>Schuermann,Michael (DFPS)</dc:creator>
  <cp:lastModifiedBy>Rivers,Terra (DFPS)</cp:lastModifiedBy>
  <cp:revision>2</cp:revision>
  <dcterms:created xsi:type="dcterms:W3CDTF">2025-03-03T17:22:26Z</dcterms:created>
  <dcterms:modified xsi:type="dcterms:W3CDTF">2025-03-03T20:52:21Z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2025-03-01T00:00:00Z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2025-03-03T00:00:00Z</vt:filetime>
  </property>
</Properties>
</file>